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handoutMasterIdLst>
    <p:handoutMasterId r:id="rId44"/>
  </p:handoutMasterIdLst>
  <p:sldIdLst>
    <p:sldId id="293" r:id="rId2"/>
    <p:sldId id="285" r:id="rId3"/>
    <p:sldId id="286" r:id="rId4"/>
    <p:sldId id="287" r:id="rId5"/>
    <p:sldId id="288" r:id="rId6"/>
    <p:sldId id="292" r:id="rId7"/>
    <p:sldId id="291" r:id="rId8"/>
    <p:sldId id="256" r:id="rId9"/>
    <p:sldId id="257" r:id="rId10"/>
    <p:sldId id="278" r:id="rId11"/>
    <p:sldId id="260" r:id="rId12"/>
    <p:sldId id="280" r:id="rId13"/>
    <p:sldId id="263" r:id="rId14"/>
    <p:sldId id="281" r:id="rId15"/>
    <p:sldId id="272" r:id="rId16"/>
    <p:sldId id="294" r:id="rId17"/>
    <p:sldId id="276" r:id="rId18"/>
    <p:sldId id="296" r:id="rId19"/>
    <p:sldId id="300" r:id="rId20"/>
    <p:sldId id="297" r:id="rId21"/>
    <p:sldId id="298" r:id="rId22"/>
    <p:sldId id="299" r:id="rId23"/>
    <p:sldId id="301" r:id="rId24"/>
    <p:sldId id="302" r:id="rId25"/>
    <p:sldId id="303" r:id="rId26"/>
    <p:sldId id="313" r:id="rId27"/>
    <p:sldId id="304" r:id="rId28"/>
    <p:sldId id="314" r:id="rId29"/>
    <p:sldId id="305" r:id="rId30"/>
    <p:sldId id="315" r:id="rId31"/>
    <p:sldId id="306" r:id="rId32"/>
    <p:sldId id="316" r:id="rId33"/>
    <p:sldId id="307" r:id="rId34"/>
    <p:sldId id="309" r:id="rId35"/>
    <p:sldId id="308" r:id="rId36"/>
    <p:sldId id="310" r:id="rId37"/>
    <p:sldId id="312" r:id="rId38"/>
    <p:sldId id="311" r:id="rId39"/>
    <p:sldId id="317" r:id="rId40"/>
    <p:sldId id="283" r:id="rId41"/>
    <p:sldId id="295" r:id="rId42"/>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aingi Thaingi" initials="TT" lastIdx="4" clrIdx="0">
    <p:extLst>
      <p:ext uri="{19B8F6BF-5375-455C-9EA6-DF929625EA0E}">
        <p15:presenceInfo xmlns:p15="http://schemas.microsoft.com/office/powerpoint/2012/main" userId="S-1-5-21-889838981-920820592-1903951286-132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588" autoAdjust="0"/>
    <p:restoredTop sz="94660"/>
  </p:normalViewPr>
  <p:slideViewPr>
    <p:cSldViewPr>
      <p:cViewPr varScale="1">
        <p:scale>
          <a:sx n="68" d="100"/>
          <a:sy n="68" d="100"/>
        </p:scale>
        <p:origin x="1432" y="56"/>
      </p:cViewPr>
      <p:guideLst>
        <p:guide orient="horz" pos="216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135"/>
          </a:xfrm>
          <a:prstGeom prst="rect">
            <a:avLst/>
          </a:prstGeom>
        </p:spPr>
        <p:txBody>
          <a:bodyPr vert="horz" lIns="93177" tIns="46589" rIns="93177" bIns="46589" rtlCol="0"/>
          <a:lstStyle>
            <a:lvl1pPr algn="r">
              <a:defRPr sz="1200"/>
            </a:lvl1pPr>
          </a:lstStyle>
          <a:p>
            <a:fld id="{8620E911-FCC7-4127-884D-5D8E17FF0F02}" type="datetimeFigureOut">
              <a:rPr lang="en-US" smtClean="0"/>
              <a:t>8/1/2019</a:t>
            </a:fld>
            <a:endParaRPr lang="en-US"/>
          </a:p>
        </p:txBody>
      </p:sp>
      <p:sp>
        <p:nvSpPr>
          <p:cNvPr id="4" name="Footer Placeholder 3"/>
          <p:cNvSpPr>
            <a:spLocks noGrp="1"/>
          </p:cNvSpPr>
          <p:nvPr>
            <p:ph type="ftr" sz="quarter" idx="2"/>
          </p:nvPr>
        </p:nvSpPr>
        <p:spPr>
          <a:xfrm>
            <a:off x="0" y="9430092"/>
            <a:ext cx="2945659" cy="498134"/>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30092"/>
            <a:ext cx="2945659" cy="498134"/>
          </a:xfrm>
          <a:prstGeom prst="rect">
            <a:avLst/>
          </a:prstGeom>
        </p:spPr>
        <p:txBody>
          <a:bodyPr vert="horz" lIns="93177" tIns="46589" rIns="93177" bIns="46589" rtlCol="0" anchor="b"/>
          <a:lstStyle>
            <a:lvl1pPr algn="r">
              <a:defRPr sz="1200"/>
            </a:lvl1pPr>
          </a:lstStyle>
          <a:p>
            <a:fld id="{2DD8EEBA-D9F8-470B-BC2A-E6769BD078C4}" type="slidenum">
              <a:rPr lang="en-US" smtClean="0"/>
              <a:t>‹#›</a:t>
            </a:fld>
            <a:endParaRPr lang="en-US"/>
          </a:p>
        </p:txBody>
      </p:sp>
    </p:spTree>
    <p:extLst>
      <p:ext uri="{BB962C8B-B14F-4D97-AF65-F5344CB8AC3E}">
        <p14:creationId xmlns:p14="http://schemas.microsoft.com/office/powerpoint/2010/main" val="365342094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275" cy="49844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862" y="0"/>
            <a:ext cx="2946275" cy="498446"/>
          </a:xfrm>
          <a:prstGeom prst="rect">
            <a:avLst/>
          </a:prstGeom>
        </p:spPr>
        <p:txBody>
          <a:bodyPr vert="horz" lIns="91440" tIns="45720" rIns="91440" bIns="45720" rtlCol="0"/>
          <a:lstStyle>
            <a:lvl1pPr algn="r">
              <a:defRPr sz="1200"/>
            </a:lvl1pPr>
          </a:lstStyle>
          <a:p>
            <a:fld id="{7AA3DB15-E29A-4645-B2F1-799DCA1293F8}" type="datetimeFigureOut">
              <a:rPr lang="en-US" smtClean="0"/>
              <a:t>8/1/2019</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0383" y="4777620"/>
            <a:ext cx="5436909" cy="390957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9780"/>
            <a:ext cx="2946275" cy="498446"/>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9862" y="9429780"/>
            <a:ext cx="2946275" cy="498446"/>
          </a:xfrm>
          <a:prstGeom prst="rect">
            <a:avLst/>
          </a:prstGeom>
        </p:spPr>
        <p:txBody>
          <a:bodyPr vert="horz" lIns="91440" tIns="45720" rIns="91440" bIns="45720" rtlCol="0" anchor="b"/>
          <a:lstStyle>
            <a:lvl1pPr algn="r">
              <a:defRPr sz="1200"/>
            </a:lvl1pPr>
          </a:lstStyle>
          <a:p>
            <a:fld id="{D5E9F606-12EF-48AE-8889-F24313ECFAFA}" type="slidenum">
              <a:rPr lang="en-US" smtClean="0"/>
              <a:t>‹#›</a:t>
            </a:fld>
            <a:endParaRPr lang="en-US"/>
          </a:p>
        </p:txBody>
      </p:sp>
    </p:spTree>
    <p:extLst>
      <p:ext uri="{BB962C8B-B14F-4D97-AF65-F5344CB8AC3E}">
        <p14:creationId xmlns:p14="http://schemas.microsoft.com/office/powerpoint/2010/main" val="307798797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0E7B928-FF05-4680-B9E6-9CBF46CCBEEC}" type="datetimeFigureOut">
              <a:rPr lang="en-US" smtClean="0"/>
              <a:t>8/1/2019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1142285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E7B928-FF05-4680-B9E6-9CBF46CCBEEC}" type="datetimeFigureOut">
              <a:rPr lang="en-US" smtClean="0"/>
              <a:t>8/1/2019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4099523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E7B928-FF05-4680-B9E6-9CBF46CCBEEC}" type="datetimeFigureOut">
              <a:rPr lang="en-US" smtClean="0"/>
              <a:t>8/1/2019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6838671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E7B928-FF05-4680-B9E6-9CBF46CCBEEC}" type="datetimeFigureOut">
              <a:rPr lang="en-US" smtClean="0"/>
              <a:t>8/1/2019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3202474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0E7B928-FF05-4680-B9E6-9CBF46CCBEEC}" type="datetimeFigureOut">
              <a:rPr lang="en-US" smtClean="0"/>
              <a:t>8/1/2019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19462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0E7B928-FF05-4680-B9E6-9CBF46CCBEEC}" type="datetimeFigureOut">
              <a:rPr lang="en-US" smtClean="0"/>
              <a:t>8/1/2019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33190752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0E7B928-FF05-4680-B9E6-9CBF46CCBEEC}" type="datetimeFigureOut">
              <a:rPr lang="en-US" smtClean="0"/>
              <a:t>8/1/2019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923394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0E7B928-FF05-4680-B9E6-9CBF46CCBEEC}" type="datetimeFigureOut">
              <a:rPr lang="en-US" smtClean="0"/>
              <a:t>8/1/2019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2823666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E7B928-FF05-4680-B9E6-9CBF46CCBEEC}" type="datetimeFigureOut">
              <a:rPr lang="en-US" smtClean="0"/>
              <a:t>8/1/2019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3236187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0E7B928-FF05-4680-B9E6-9CBF46CCBEEC}" type="datetimeFigureOut">
              <a:rPr lang="en-US" smtClean="0"/>
              <a:t>8/1/2019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2655738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0E7B928-FF05-4680-B9E6-9CBF46CCBEEC}" type="datetimeFigureOut">
              <a:rPr lang="en-US" smtClean="0"/>
              <a:t>8/1/2019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459546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E7B928-FF05-4680-B9E6-9CBF46CCBEEC}" type="datetimeFigureOut">
              <a:rPr lang="en-US" smtClean="0"/>
              <a:t>8/1/2019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1EA07C-EE9C-40C2-ADB5-5ED734F62BC1}" type="slidenum">
              <a:rPr lang="en-US" smtClean="0"/>
              <a:t>‹#›</a:t>
            </a:fld>
            <a:endParaRPr lang="en-US"/>
          </a:p>
        </p:txBody>
      </p:sp>
    </p:spTree>
    <p:extLst>
      <p:ext uri="{BB962C8B-B14F-4D97-AF65-F5344CB8AC3E}">
        <p14:creationId xmlns:p14="http://schemas.microsoft.com/office/powerpoint/2010/main" val="1907392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10.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image" Target="../media/image13.w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3.xml"/><Relationship Id="rId1" Type="http://schemas.openxmlformats.org/officeDocument/2006/relationships/vmlDrawing" Target="../drawings/vmlDrawing3.vml"/><Relationship Id="rId4" Type="http://schemas.openxmlformats.org/officeDocument/2006/relationships/image" Target="../media/image14.wmf"/></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3.xml"/><Relationship Id="rId1" Type="http://schemas.openxmlformats.org/officeDocument/2006/relationships/vmlDrawing" Target="../drawings/vmlDrawing4.vml"/><Relationship Id="rId4" Type="http://schemas.openxmlformats.org/officeDocument/2006/relationships/image" Target="../media/image15.wmf"/></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5.vml"/><Relationship Id="rId4" Type="http://schemas.openxmlformats.org/officeDocument/2006/relationships/image" Target="../media/image16.wmf"/></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09600" y="1524000"/>
            <a:ext cx="7772400" cy="1470025"/>
          </a:xfrm>
        </p:spPr>
        <p:txBody>
          <a:bodyPr/>
          <a:lstStyle/>
          <a:p>
            <a:r>
              <a:rPr lang="en-US" dirty="0"/>
              <a:t>Orientation on FACE Forms </a:t>
            </a:r>
            <a:br>
              <a:rPr lang="en-US" dirty="0"/>
            </a:br>
            <a:r>
              <a:rPr lang="en-US" dirty="0"/>
              <a:t>and U-Forms</a:t>
            </a:r>
          </a:p>
        </p:txBody>
      </p:sp>
      <p:sp>
        <p:nvSpPr>
          <p:cNvPr id="3" name="Subtitle 2">
            <a:extLst>
              <a:ext uri="{FF2B5EF4-FFF2-40B4-BE49-F238E27FC236}">
                <a16:creationId xmlns:a16="http://schemas.microsoft.com/office/drawing/2014/main" id="{B9679497-1831-45F8-9290-928B32694708}"/>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2161795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8156" y="0"/>
            <a:ext cx="8229600" cy="1143000"/>
          </a:xfrm>
          <a:solidFill>
            <a:srgbClr val="00B0F0"/>
          </a:solidFill>
        </p:spPr>
        <p:txBody>
          <a:bodyPr/>
          <a:lstStyle/>
          <a:p>
            <a:r>
              <a:rPr lang="en-US" dirty="0">
                <a:solidFill>
                  <a:schemeClr val="bg1"/>
                </a:solidFill>
              </a:rPr>
              <a:t>What is the use of U1 Form</a:t>
            </a:r>
          </a:p>
        </p:txBody>
      </p:sp>
      <p:sp>
        <p:nvSpPr>
          <p:cNvPr id="3" name="Content Placeholder 2"/>
          <p:cNvSpPr>
            <a:spLocks noGrp="1"/>
          </p:cNvSpPr>
          <p:nvPr>
            <p:ph idx="1"/>
          </p:nvPr>
        </p:nvSpPr>
        <p:spPr>
          <a:xfrm>
            <a:off x="195146" y="1235927"/>
            <a:ext cx="8242610" cy="3031274"/>
          </a:xfrm>
        </p:spPr>
        <p:txBody>
          <a:bodyPr>
            <a:noAutofit/>
          </a:bodyPr>
          <a:lstStyle/>
          <a:p>
            <a:pPr lvl="1">
              <a:buFont typeface="Arial" panose="020B0604020202020204" pitchFamily="34" charset="0"/>
              <a:buChar char="•"/>
            </a:pPr>
            <a:r>
              <a:rPr lang="en-US" sz="3200" dirty="0"/>
              <a:t>Used for recording per diem payments.</a:t>
            </a:r>
          </a:p>
          <a:p>
            <a:pPr lvl="1">
              <a:buFont typeface="Arial" panose="020B0604020202020204" pitchFamily="34" charset="0"/>
              <a:buChar char="•"/>
            </a:pPr>
            <a:endParaRPr lang="en-US" sz="3200" dirty="0"/>
          </a:p>
          <a:p>
            <a:pPr lvl="1">
              <a:buFont typeface="Arial" panose="020B0604020202020204" pitchFamily="34" charset="0"/>
              <a:buChar char="•"/>
            </a:pPr>
            <a:r>
              <a:rPr lang="en-US" sz="3200" dirty="0"/>
              <a:t>Apply approved UNICEF Daily Allowance Rate for National Counterparts. </a:t>
            </a:r>
          </a:p>
        </p:txBody>
      </p:sp>
    </p:spTree>
    <p:extLst>
      <p:ext uri="{BB962C8B-B14F-4D97-AF65-F5344CB8AC3E}">
        <p14:creationId xmlns:p14="http://schemas.microsoft.com/office/powerpoint/2010/main" val="17569680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tretch>
            <a:fillRect/>
          </a:stretch>
        </p:blipFill>
        <p:spPr>
          <a:xfrm>
            <a:off x="787400" y="76200"/>
            <a:ext cx="7747000" cy="6629400"/>
          </a:xfrm>
          <a:prstGeom prst="rect">
            <a:avLst/>
          </a:prstGeom>
        </p:spPr>
      </p:pic>
    </p:spTree>
    <p:extLst>
      <p:ext uri="{BB962C8B-B14F-4D97-AF65-F5344CB8AC3E}">
        <p14:creationId xmlns:p14="http://schemas.microsoft.com/office/powerpoint/2010/main" val="42847441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4868"/>
            <a:ext cx="8229600" cy="1143000"/>
          </a:xfrm>
          <a:solidFill>
            <a:srgbClr val="00B0F0"/>
          </a:solidFill>
        </p:spPr>
        <p:txBody>
          <a:bodyPr/>
          <a:lstStyle/>
          <a:p>
            <a:r>
              <a:rPr lang="en-US" dirty="0">
                <a:solidFill>
                  <a:schemeClr val="bg1"/>
                </a:solidFill>
              </a:rPr>
              <a:t>What is the use of U2 Form</a:t>
            </a:r>
          </a:p>
        </p:txBody>
      </p:sp>
      <p:sp>
        <p:nvSpPr>
          <p:cNvPr id="3" name="Content Placeholder 2"/>
          <p:cNvSpPr>
            <a:spLocks noGrp="1"/>
          </p:cNvSpPr>
          <p:nvPr>
            <p:ph idx="1"/>
          </p:nvPr>
        </p:nvSpPr>
        <p:spPr>
          <a:xfrm>
            <a:off x="762000" y="1676400"/>
            <a:ext cx="7620000" cy="3733800"/>
          </a:xfrm>
        </p:spPr>
        <p:txBody>
          <a:bodyPr>
            <a:normAutofit lnSpcReduction="10000"/>
          </a:bodyPr>
          <a:lstStyle/>
          <a:p>
            <a:pPr lvl="1">
              <a:buFont typeface="Arial" panose="020B0604020202020204" pitchFamily="34" charset="0"/>
              <a:buChar char="•"/>
            </a:pPr>
            <a:r>
              <a:rPr lang="en-US" dirty="0"/>
              <a:t>Use for travel allowances</a:t>
            </a:r>
          </a:p>
          <a:p>
            <a:pPr lvl="1">
              <a:buFont typeface="Arial" panose="020B0604020202020204" pitchFamily="34" charset="0"/>
              <a:buChar char="•"/>
            </a:pPr>
            <a:endParaRPr lang="en-US" dirty="0"/>
          </a:p>
          <a:p>
            <a:pPr lvl="1">
              <a:buFont typeface="Arial" panose="020B0604020202020204" pitchFamily="34" charset="0"/>
              <a:buChar char="•"/>
            </a:pPr>
            <a:r>
              <a:rPr lang="en-US" dirty="0"/>
              <a:t>Apply UNICEF Regional Rate </a:t>
            </a:r>
          </a:p>
          <a:p>
            <a:pPr lvl="1">
              <a:buFont typeface="Arial" panose="020B0604020202020204" pitchFamily="34" charset="0"/>
              <a:buChar char="•"/>
            </a:pPr>
            <a:endParaRPr lang="en-US" dirty="0"/>
          </a:p>
          <a:p>
            <a:pPr lvl="1">
              <a:buFont typeface="Arial" panose="020B0604020202020204" pitchFamily="34" charset="0"/>
              <a:buChar char="•"/>
            </a:pPr>
            <a:r>
              <a:rPr lang="en-US" dirty="0"/>
              <a:t>If air travel is allowed need to attach original boarding pass + air ticket or cash receipt from travel agents. Actual air fare cost will be reimbursed. </a:t>
            </a:r>
          </a:p>
        </p:txBody>
      </p:sp>
    </p:spTree>
    <p:extLst>
      <p:ext uri="{BB962C8B-B14F-4D97-AF65-F5344CB8AC3E}">
        <p14:creationId xmlns:p14="http://schemas.microsoft.com/office/powerpoint/2010/main" val="1047382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tretch>
            <a:fillRect/>
          </a:stretch>
        </p:blipFill>
        <p:spPr>
          <a:xfrm>
            <a:off x="787400" y="228600"/>
            <a:ext cx="7518400" cy="6477000"/>
          </a:xfrm>
          <a:prstGeom prst="rect">
            <a:avLst/>
          </a:prstGeom>
        </p:spPr>
      </p:pic>
    </p:spTree>
    <p:extLst>
      <p:ext uri="{BB962C8B-B14F-4D97-AF65-F5344CB8AC3E}">
        <p14:creationId xmlns:p14="http://schemas.microsoft.com/office/powerpoint/2010/main" val="19354811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37171"/>
            <a:ext cx="9067800" cy="1143000"/>
          </a:xfrm>
          <a:solidFill>
            <a:srgbClr val="00B0F0"/>
          </a:solidFill>
        </p:spPr>
        <p:txBody>
          <a:bodyPr/>
          <a:lstStyle/>
          <a:p>
            <a:r>
              <a:rPr lang="en-US" b="1" dirty="0">
                <a:solidFill>
                  <a:schemeClr val="bg1"/>
                </a:solidFill>
              </a:rPr>
              <a:t>What is the use of U3 Form</a:t>
            </a:r>
          </a:p>
        </p:txBody>
      </p:sp>
      <p:sp>
        <p:nvSpPr>
          <p:cNvPr id="3" name="Content Placeholder 2"/>
          <p:cNvSpPr>
            <a:spLocks noGrp="1"/>
          </p:cNvSpPr>
          <p:nvPr>
            <p:ph idx="1"/>
          </p:nvPr>
        </p:nvSpPr>
        <p:spPr>
          <a:xfrm>
            <a:off x="76200" y="1180172"/>
            <a:ext cx="9067800" cy="4641192"/>
          </a:xfrm>
        </p:spPr>
        <p:txBody>
          <a:bodyPr>
            <a:normAutofit/>
          </a:bodyPr>
          <a:lstStyle/>
          <a:p>
            <a:pPr lvl="1">
              <a:buFont typeface="Arial" panose="020B0604020202020204" pitchFamily="34" charset="0"/>
              <a:buChar char="•"/>
            </a:pPr>
            <a:r>
              <a:rPr lang="en-US" dirty="0"/>
              <a:t>Use for other expenses ( Stationery, Photocopy, etc )</a:t>
            </a:r>
          </a:p>
          <a:p>
            <a:pPr marL="457200" lvl="1" indent="0">
              <a:buNone/>
            </a:pPr>
            <a:endParaRPr lang="en-US" dirty="0"/>
          </a:p>
          <a:p>
            <a:pPr lvl="1">
              <a:buFont typeface="Arial" panose="020B0604020202020204" pitchFamily="34" charset="0"/>
              <a:buChar char="•"/>
            </a:pPr>
            <a:r>
              <a:rPr lang="en-US" dirty="0"/>
              <a:t>Make sure that all original </a:t>
            </a:r>
            <a:r>
              <a:rPr lang="en-US" b="1" dirty="0">
                <a:solidFill>
                  <a:srgbClr val="0000FF"/>
                </a:solidFill>
              </a:rPr>
              <a:t>supporting documents are attached for each of the expense</a:t>
            </a:r>
            <a:r>
              <a:rPr lang="en-US" dirty="0"/>
              <a:t>.</a:t>
            </a:r>
          </a:p>
          <a:p>
            <a:pPr marL="457200" lvl="1" indent="0">
              <a:buNone/>
            </a:pPr>
            <a:endParaRPr lang="en-US" dirty="0"/>
          </a:p>
          <a:p>
            <a:pPr lvl="1">
              <a:buFont typeface="Arial" panose="020B0604020202020204" pitchFamily="34" charset="0"/>
              <a:buChar char="•"/>
            </a:pPr>
            <a:r>
              <a:rPr lang="en-US" dirty="0"/>
              <a:t>In case original documents like vouchers are not available, make sure that you do the following:</a:t>
            </a:r>
          </a:p>
          <a:p>
            <a:pPr marL="857250" lvl="2" indent="0">
              <a:buNone/>
            </a:pPr>
            <a:r>
              <a:rPr lang="en-US" b="1" dirty="0">
                <a:solidFill>
                  <a:srgbClr val="FF0000"/>
                </a:solidFill>
              </a:rPr>
              <a:t>Prepare cash receipt voucher and should be include recipient’s name, NRC, address, contact phone number and date when payment is made.</a:t>
            </a:r>
          </a:p>
          <a:p>
            <a:pPr marL="857250" lvl="2" indent="0">
              <a:buNone/>
            </a:pPr>
            <a:endParaRPr lang="en-US" b="1" dirty="0">
              <a:solidFill>
                <a:srgbClr val="FF0000"/>
              </a:solidFill>
            </a:endParaRPr>
          </a:p>
        </p:txBody>
      </p:sp>
    </p:spTree>
    <p:extLst>
      <p:ext uri="{BB962C8B-B14F-4D97-AF65-F5344CB8AC3E}">
        <p14:creationId xmlns:p14="http://schemas.microsoft.com/office/powerpoint/2010/main" val="35341351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tretch>
            <a:fillRect/>
          </a:stretch>
        </p:blipFill>
        <p:spPr>
          <a:xfrm>
            <a:off x="787400" y="228600"/>
            <a:ext cx="7899400" cy="6477000"/>
          </a:xfrm>
          <a:prstGeom prst="rect">
            <a:avLst/>
          </a:prstGeom>
        </p:spPr>
      </p:pic>
    </p:spTree>
    <p:extLst>
      <p:ext uri="{BB962C8B-B14F-4D97-AF65-F5344CB8AC3E}">
        <p14:creationId xmlns:p14="http://schemas.microsoft.com/office/powerpoint/2010/main" val="2616113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09600" y="151150"/>
            <a:ext cx="7924800" cy="6706849"/>
          </a:xfrm>
          <a:prstGeom prst="rect">
            <a:avLst/>
          </a:prstGeom>
        </p:spPr>
      </p:pic>
    </p:spTree>
    <p:extLst>
      <p:ext uri="{BB962C8B-B14F-4D97-AF65-F5344CB8AC3E}">
        <p14:creationId xmlns:p14="http://schemas.microsoft.com/office/powerpoint/2010/main" val="39931321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717"/>
            <a:ext cx="8229600" cy="1143000"/>
          </a:xfrm>
          <a:solidFill>
            <a:srgbClr val="00B0F0"/>
          </a:solidFill>
        </p:spPr>
        <p:txBody>
          <a:bodyPr/>
          <a:lstStyle/>
          <a:p>
            <a:r>
              <a:rPr lang="en-US" dirty="0">
                <a:solidFill>
                  <a:schemeClr val="bg1"/>
                </a:solidFill>
              </a:rPr>
              <a:t>Completing U Forms</a:t>
            </a:r>
          </a:p>
        </p:txBody>
      </p:sp>
      <p:sp>
        <p:nvSpPr>
          <p:cNvPr id="3" name="Content Placeholder 2"/>
          <p:cNvSpPr>
            <a:spLocks noGrp="1"/>
          </p:cNvSpPr>
          <p:nvPr>
            <p:ph idx="1"/>
          </p:nvPr>
        </p:nvSpPr>
        <p:spPr>
          <a:xfrm>
            <a:off x="708581" y="1295400"/>
            <a:ext cx="7597219" cy="3886200"/>
          </a:xfrm>
        </p:spPr>
        <p:txBody>
          <a:bodyPr>
            <a:normAutofit/>
          </a:bodyPr>
          <a:lstStyle/>
          <a:p>
            <a:pPr marL="971550" lvl="1" indent="-514350">
              <a:buFont typeface="+mj-lt"/>
              <a:buAutoNum type="arabicPeriod"/>
            </a:pPr>
            <a:r>
              <a:rPr lang="en-US" sz="2400" dirty="0"/>
              <a:t>Make sure that you know different purpose of using (U1,U2, U3 ) form.</a:t>
            </a:r>
          </a:p>
          <a:p>
            <a:pPr marL="971550" lvl="1" indent="-514350">
              <a:buFont typeface="+mj-lt"/>
              <a:buAutoNum type="arabicPeriod"/>
            </a:pPr>
            <a:r>
              <a:rPr lang="en-US" sz="2400" dirty="0"/>
              <a:t>Complete require information indicated in U-form (such as Date, Place, Activity title)</a:t>
            </a:r>
          </a:p>
          <a:p>
            <a:pPr marL="971550" lvl="1" indent="-514350">
              <a:buFont typeface="+mj-lt"/>
              <a:buAutoNum type="arabicPeriod"/>
            </a:pPr>
            <a:r>
              <a:rPr lang="en-US" sz="2400" dirty="0"/>
              <a:t>Get signature from each participants for DSA &amp; TA disbursement on U-form</a:t>
            </a:r>
          </a:p>
          <a:p>
            <a:pPr marL="914400" lvl="1" indent="-514350">
              <a:buFont typeface="+mj-lt"/>
              <a:buAutoNum type="arabicPeriod"/>
            </a:pPr>
            <a:r>
              <a:rPr lang="en-US" sz="2400" dirty="0"/>
              <a:t>Certify by disbursing officer and Approving Officer</a:t>
            </a:r>
          </a:p>
          <a:p>
            <a:pPr marL="971550" lvl="1" indent="-514350">
              <a:buFont typeface="+mj-lt"/>
              <a:buAutoNum type="arabicPeriod"/>
            </a:pPr>
            <a:r>
              <a:rPr lang="en-US" sz="2400" dirty="0"/>
              <a:t>Do not use </a:t>
            </a:r>
            <a:r>
              <a:rPr lang="en-US" sz="2400" b="1" dirty="0"/>
              <a:t>“Ditto”</a:t>
            </a:r>
            <a:r>
              <a:rPr lang="en-US" sz="2400" dirty="0"/>
              <a:t> in amount column.</a:t>
            </a:r>
          </a:p>
        </p:txBody>
      </p:sp>
    </p:spTree>
    <p:extLst>
      <p:ext uri="{BB962C8B-B14F-4D97-AF65-F5344CB8AC3E}">
        <p14:creationId xmlns:p14="http://schemas.microsoft.com/office/powerpoint/2010/main" val="17318760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6DDFCCB0-E9A4-478A-8F76-C4A5C45472AD}"/>
              </a:ext>
            </a:extLst>
          </p:cNvPr>
          <p:cNvSpPr txBox="1">
            <a:spLocks/>
          </p:cNvSpPr>
          <p:nvPr/>
        </p:nvSpPr>
        <p:spPr>
          <a:xfrm>
            <a:off x="457200" y="1295400"/>
            <a:ext cx="8229600" cy="3124200"/>
          </a:xfrm>
          <a:prstGeom prst="rect">
            <a:avLst/>
          </a:prstGeom>
          <a:solidFill>
            <a:srgbClr val="00B0F0"/>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schemeClr val="bg1"/>
                </a:solidFill>
              </a:rPr>
              <a:t>Application of Per diem &amp; Travel Rates for Counterparts</a:t>
            </a:r>
          </a:p>
        </p:txBody>
      </p:sp>
    </p:spTree>
    <p:extLst>
      <p:ext uri="{BB962C8B-B14F-4D97-AF65-F5344CB8AC3E}">
        <p14:creationId xmlns:p14="http://schemas.microsoft.com/office/powerpoint/2010/main" val="15790285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3F8D85F-A933-4B20-BB95-B4487179F967}"/>
              </a:ext>
            </a:extLst>
          </p:cNvPr>
          <p:cNvSpPr>
            <a:spLocks noGrp="1"/>
          </p:cNvSpPr>
          <p:nvPr>
            <p:ph idx="1"/>
          </p:nvPr>
        </p:nvSpPr>
        <p:spPr>
          <a:xfrm>
            <a:off x="457200" y="1752600"/>
            <a:ext cx="8077200" cy="3124200"/>
          </a:xfrm>
        </p:spPr>
        <p:txBody>
          <a:bodyPr/>
          <a:lstStyle/>
          <a:p>
            <a:r>
              <a:rPr lang="en-US" dirty="0"/>
              <a:t>When this rate can be used,</a:t>
            </a:r>
          </a:p>
          <a:p>
            <a:pPr marL="0" indent="0">
              <a:buNone/>
            </a:pPr>
            <a:r>
              <a:rPr lang="en-US" dirty="0">
                <a:highlight>
                  <a:srgbClr val="00FFFF"/>
                </a:highlight>
              </a:rPr>
              <a:t>Counterparts attending trainings/national workshops organized and / or funded by UN Agencies monitoring project activities and Government Staff accompanying UN personnel</a:t>
            </a:r>
            <a:r>
              <a:rPr lang="en-US" dirty="0"/>
              <a:t>.</a:t>
            </a:r>
          </a:p>
          <a:p>
            <a:pPr marL="0" indent="0">
              <a:buNone/>
            </a:pPr>
            <a:endParaRPr lang="en-US" dirty="0"/>
          </a:p>
          <a:p>
            <a:endParaRPr lang="en-US" dirty="0"/>
          </a:p>
        </p:txBody>
      </p:sp>
      <p:sp>
        <p:nvSpPr>
          <p:cNvPr id="4" name="Title 1">
            <a:extLst>
              <a:ext uri="{FF2B5EF4-FFF2-40B4-BE49-F238E27FC236}">
                <a16:creationId xmlns:a16="http://schemas.microsoft.com/office/drawing/2014/main" id="{789C86F1-4046-4D92-8D50-B9AB5D4745F3}"/>
              </a:ext>
            </a:extLst>
          </p:cNvPr>
          <p:cNvSpPr txBox="1">
            <a:spLocks/>
          </p:cNvSpPr>
          <p:nvPr/>
        </p:nvSpPr>
        <p:spPr>
          <a:xfrm>
            <a:off x="381000" y="304800"/>
            <a:ext cx="8229600" cy="914400"/>
          </a:xfrm>
          <a:prstGeom prst="rect">
            <a:avLst/>
          </a:prstGeom>
          <a:solidFill>
            <a:srgbClr val="00B0F0"/>
          </a:solidFill>
        </p:spPr>
        <p:txBody>
          <a:bodyPr vert="horz" lIns="91440" tIns="45720" rIns="91440" bIns="45720" rtlCol="0" anchor="t">
            <a:normAutofit fontScale="85000" lnSpcReduction="10000"/>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r>
              <a:rPr lang="en-US" cap="none" dirty="0">
                <a:solidFill>
                  <a:schemeClr val="bg1"/>
                </a:solidFill>
              </a:rPr>
              <a:t>Per Diem and Travel Rates For Counterparts</a:t>
            </a:r>
          </a:p>
        </p:txBody>
      </p:sp>
    </p:spTree>
    <p:extLst>
      <p:ext uri="{BB962C8B-B14F-4D97-AF65-F5344CB8AC3E}">
        <p14:creationId xmlns:p14="http://schemas.microsoft.com/office/powerpoint/2010/main" val="3461819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533400" y="468085"/>
            <a:ext cx="8153400" cy="979716"/>
          </a:xfrm>
          <a:prstGeom prst="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0999" y="481500"/>
            <a:ext cx="8229600" cy="966300"/>
          </a:xfrm>
        </p:spPr>
        <p:txBody>
          <a:bodyPr/>
          <a:lstStyle/>
          <a:p>
            <a:r>
              <a:rPr lang="en-US" dirty="0">
                <a:solidFill>
                  <a:schemeClr val="bg1"/>
                </a:solidFill>
              </a:rPr>
              <a:t>What FACE Stands for ?</a:t>
            </a:r>
          </a:p>
        </p:txBody>
      </p:sp>
      <p:sp>
        <p:nvSpPr>
          <p:cNvPr id="4" name="Rectangle 3"/>
          <p:cNvSpPr/>
          <p:nvPr/>
        </p:nvSpPr>
        <p:spPr>
          <a:xfrm>
            <a:off x="417442" y="3124200"/>
            <a:ext cx="1600200" cy="609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Funding </a:t>
            </a:r>
          </a:p>
        </p:txBody>
      </p:sp>
      <p:sp>
        <p:nvSpPr>
          <p:cNvPr id="5" name="Rectangle 4"/>
          <p:cNvSpPr/>
          <p:nvPr/>
        </p:nvSpPr>
        <p:spPr>
          <a:xfrm>
            <a:off x="2557670" y="3124200"/>
            <a:ext cx="1570383" cy="609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Authorization</a:t>
            </a:r>
          </a:p>
        </p:txBody>
      </p:sp>
      <p:sp>
        <p:nvSpPr>
          <p:cNvPr id="6" name="Rectangle 5"/>
          <p:cNvSpPr/>
          <p:nvPr/>
        </p:nvSpPr>
        <p:spPr>
          <a:xfrm>
            <a:off x="5029200" y="3124200"/>
            <a:ext cx="1371600" cy="609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Certificate</a:t>
            </a:r>
          </a:p>
        </p:txBody>
      </p:sp>
      <p:sp>
        <p:nvSpPr>
          <p:cNvPr id="7" name="Rectangle 6"/>
          <p:cNvSpPr/>
          <p:nvPr/>
        </p:nvSpPr>
        <p:spPr>
          <a:xfrm>
            <a:off x="7301947" y="3124200"/>
            <a:ext cx="1384853" cy="609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Expenditure</a:t>
            </a:r>
          </a:p>
        </p:txBody>
      </p:sp>
      <p:sp>
        <p:nvSpPr>
          <p:cNvPr id="8" name="TextBox 7"/>
          <p:cNvSpPr txBox="1"/>
          <p:nvPr/>
        </p:nvSpPr>
        <p:spPr>
          <a:xfrm>
            <a:off x="970860" y="2416314"/>
            <a:ext cx="420308" cy="707886"/>
          </a:xfrm>
          <a:prstGeom prst="rect">
            <a:avLst/>
          </a:prstGeom>
          <a:noFill/>
        </p:spPr>
        <p:txBody>
          <a:bodyPr wrap="none" rtlCol="0">
            <a:spAutoFit/>
          </a:bodyPr>
          <a:lstStyle/>
          <a:p>
            <a:r>
              <a:rPr lang="en-US" sz="4000" dirty="0"/>
              <a:t>F</a:t>
            </a:r>
          </a:p>
        </p:txBody>
      </p:sp>
      <p:sp>
        <p:nvSpPr>
          <p:cNvPr id="9" name="TextBox 8"/>
          <p:cNvSpPr txBox="1"/>
          <p:nvPr/>
        </p:nvSpPr>
        <p:spPr>
          <a:xfrm>
            <a:off x="3161314" y="2486271"/>
            <a:ext cx="421910" cy="584775"/>
          </a:xfrm>
          <a:prstGeom prst="rect">
            <a:avLst/>
          </a:prstGeom>
          <a:noFill/>
        </p:spPr>
        <p:txBody>
          <a:bodyPr wrap="none" rtlCol="0">
            <a:spAutoFit/>
          </a:bodyPr>
          <a:lstStyle/>
          <a:p>
            <a:r>
              <a:rPr lang="en-US" sz="3200" dirty="0"/>
              <a:t>A</a:t>
            </a:r>
          </a:p>
        </p:txBody>
      </p:sp>
      <p:sp>
        <p:nvSpPr>
          <p:cNvPr id="10" name="TextBox 9"/>
          <p:cNvSpPr txBox="1"/>
          <p:nvPr/>
        </p:nvSpPr>
        <p:spPr>
          <a:xfrm>
            <a:off x="5512861" y="2477869"/>
            <a:ext cx="404278" cy="584775"/>
          </a:xfrm>
          <a:prstGeom prst="rect">
            <a:avLst/>
          </a:prstGeom>
          <a:noFill/>
        </p:spPr>
        <p:txBody>
          <a:bodyPr wrap="none" rtlCol="0">
            <a:spAutoFit/>
          </a:bodyPr>
          <a:lstStyle/>
          <a:p>
            <a:r>
              <a:rPr lang="en-US" sz="3200" dirty="0"/>
              <a:t>C</a:t>
            </a:r>
          </a:p>
        </p:txBody>
      </p:sp>
      <p:sp>
        <p:nvSpPr>
          <p:cNvPr id="11" name="TextBox 10"/>
          <p:cNvSpPr txBox="1"/>
          <p:nvPr/>
        </p:nvSpPr>
        <p:spPr>
          <a:xfrm>
            <a:off x="7846776" y="2416314"/>
            <a:ext cx="385042" cy="584775"/>
          </a:xfrm>
          <a:prstGeom prst="rect">
            <a:avLst/>
          </a:prstGeom>
          <a:noFill/>
        </p:spPr>
        <p:txBody>
          <a:bodyPr wrap="none" rtlCol="0">
            <a:spAutoFit/>
          </a:bodyPr>
          <a:lstStyle/>
          <a:p>
            <a:r>
              <a:rPr lang="en-US" sz="3200" dirty="0"/>
              <a:t>E</a:t>
            </a:r>
          </a:p>
        </p:txBody>
      </p:sp>
      <p:sp>
        <p:nvSpPr>
          <p:cNvPr id="12" name="TextBox 11"/>
          <p:cNvSpPr txBox="1"/>
          <p:nvPr/>
        </p:nvSpPr>
        <p:spPr>
          <a:xfrm>
            <a:off x="4271491" y="3387659"/>
            <a:ext cx="614271" cy="369332"/>
          </a:xfrm>
          <a:prstGeom prst="rect">
            <a:avLst/>
          </a:prstGeom>
          <a:noFill/>
        </p:spPr>
        <p:txBody>
          <a:bodyPr wrap="none" rtlCol="0">
            <a:spAutoFit/>
          </a:bodyPr>
          <a:lstStyle/>
          <a:p>
            <a:r>
              <a:rPr lang="en-US" dirty="0"/>
              <a:t>And </a:t>
            </a:r>
          </a:p>
        </p:txBody>
      </p:sp>
      <p:sp>
        <p:nvSpPr>
          <p:cNvPr id="13" name="TextBox 12"/>
          <p:cNvSpPr txBox="1"/>
          <p:nvPr/>
        </p:nvSpPr>
        <p:spPr>
          <a:xfrm>
            <a:off x="6656694" y="3374407"/>
            <a:ext cx="460382" cy="369332"/>
          </a:xfrm>
          <a:prstGeom prst="rect">
            <a:avLst/>
          </a:prstGeom>
          <a:noFill/>
        </p:spPr>
        <p:txBody>
          <a:bodyPr wrap="none" rtlCol="0">
            <a:spAutoFit/>
          </a:bodyPr>
          <a:lstStyle/>
          <a:p>
            <a:r>
              <a:rPr lang="en-US" dirty="0"/>
              <a:t>Of </a:t>
            </a:r>
          </a:p>
        </p:txBody>
      </p:sp>
    </p:spTree>
    <p:extLst>
      <p:ext uri="{BB962C8B-B14F-4D97-AF65-F5344CB8AC3E}">
        <p14:creationId xmlns:p14="http://schemas.microsoft.com/office/powerpoint/2010/main" val="26244595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4D1EBB97-2B59-4D15-99CC-8A63D24AAC2D}"/>
              </a:ext>
            </a:extLst>
          </p:cNvPr>
          <p:cNvSpPr txBox="1">
            <a:spLocks/>
          </p:cNvSpPr>
          <p:nvPr/>
        </p:nvSpPr>
        <p:spPr>
          <a:xfrm>
            <a:off x="381000" y="533400"/>
            <a:ext cx="8229600" cy="914400"/>
          </a:xfrm>
          <a:prstGeom prst="rect">
            <a:avLst/>
          </a:prstGeom>
          <a:solidFill>
            <a:srgbClr val="00B0F0"/>
          </a:solidFill>
        </p:spPr>
        <p:txBody>
          <a:bodyPr vert="horz" lIns="91440" tIns="45720" rIns="91440" bIns="45720" rtlCol="0" anchor="t">
            <a:normAutofit fontScale="85000" lnSpcReduction="10000"/>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r>
              <a:rPr lang="en-US" cap="none" dirty="0">
                <a:solidFill>
                  <a:schemeClr val="bg1"/>
                </a:solidFill>
              </a:rPr>
              <a:t>Per Diem and Travel Rates For Counterparts</a:t>
            </a:r>
          </a:p>
        </p:txBody>
      </p:sp>
      <p:graphicFrame>
        <p:nvGraphicFramePr>
          <p:cNvPr id="3" name="Object 2">
            <a:extLst>
              <a:ext uri="{FF2B5EF4-FFF2-40B4-BE49-F238E27FC236}">
                <a16:creationId xmlns:a16="http://schemas.microsoft.com/office/drawing/2014/main" id="{C654FC5F-D0F4-40F0-8C90-1A336B938ECB}"/>
              </a:ext>
            </a:extLst>
          </p:cNvPr>
          <p:cNvGraphicFramePr>
            <a:graphicFrameLocks noChangeAspect="1"/>
          </p:cNvGraphicFramePr>
          <p:nvPr>
            <p:extLst>
              <p:ext uri="{D42A27DB-BD31-4B8C-83A1-F6EECF244321}">
                <p14:modId xmlns:p14="http://schemas.microsoft.com/office/powerpoint/2010/main" val="4026493318"/>
              </p:ext>
            </p:extLst>
          </p:nvPr>
        </p:nvGraphicFramePr>
        <p:xfrm>
          <a:off x="3372000" y="2209800"/>
          <a:ext cx="2419200" cy="2133600"/>
        </p:xfrm>
        <a:graphic>
          <a:graphicData uri="http://schemas.openxmlformats.org/presentationml/2006/ole">
            <mc:AlternateContent xmlns:mc="http://schemas.openxmlformats.org/markup-compatibility/2006">
              <mc:Choice xmlns:v="urn:schemas-microsoft-com:vml" Requires="v">
                <p:oleObj spid="_x0000_s1075" name="Acrobat Document" showAsIcon="1" r:id="rId3" imgW="914400" imgH="806400" progId="Acrobat.Document.11">
                  <p:embed/>
                </p:oleObj>
              </mc:Choice>
              <mc:Fallback>
                <p:oleObj name="Acrobat Document" showAsIcon="1" r:id="rId3" imgW="914400" imgH="806400" progId="Acrobat.Document.11">
                  <p:embed/>
                  <p:pic>
                    <p:nvPicPr>
                      <p:cNvPr id="0" name=""/>
                      <p:cNvPicPr/>
                      <p:nvPr/>
                    </p:nvPicPr>
                    <p:blipFill>
                      <a:blip r:embed="rId4"/>
                      <a:stretch>
                        <a:fillRect/>
                      </a:stretch>
                    </p:blipFill>
                    <p:spPr>
                      <a:xfrm>
                        <a:off x="3372000" y="2209800"/>
                        <a:ext cx="2419200" cy="2133600"/>
                      </a:xfrm>
                      <a:prstGeom prst="rect">
                        <a:avLst/>
                      </a:prstGeom>
                    </p:spPr>
                  </p:pic>
                </p:oleObj>
              </mc:Fallback>
            </mc:AlternateContent>
          </a:graphicData>
        </a:graphic>
      </p:graphicFrame>
    </p:spTree>
    <p:extLst>
      <p:ext uri="{BB962C8B-B14F-4D97-AF65-F5344CB8AC3E}">
        <p14:creationId xmlns:p14="http://schemas.microsoft.com/office/powerpoint/2010/main" val="30722427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7C74F1F-3754-4439-B365-22534E0A57BD}"/>
              </a:ext>
            </a:extLst>
          </p:cNvPr>
          <p:cNvSpPr txBox="1">
            <a:spLocks/>
          </p:cNvSpPr>
          <p:nvPr/>
        </p:nvSpPr>
        <p:spPr>
          <a:xfrm>
            <a:off x="381000" y="0"/>
            <a:ext cx="8229600" cy="914400"/>
          </a:xfrm>
          <a:prstGeom prst="rect">
            <a:avLst/>
          </a:prstGeom>
          <a:solidFill>
            <a:srgbClr val="00B0F0"/>
          </a:solidFill>
        </p:spPr>
        <p:txBody>
          <a:bodyPr vert="horz" lIns="91440" tIns="45720" rIns="91440" bIns="45720" rtlCol="0" anchor="t">
            <a:normAutofit/>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r>
              <a:rPr lang="en-US" cap="none" dirty="0">
                <a:solidFill>
                  <a:schemeClr val="bg1"/>
                </a:solidFill>
              </a:rPr>
              <a:t>Per Diem Rates For Counterparts</a:t>
            </a:r>
          </a:p>
        </p:txBody>
      </p:sp>
      <p:sp>
        <p:nvSpPr>
          <p:cNvPr id="5" name="Title 4">
            <a:extLst>
              <a:ext uri="{FF2B5EF4-FFF2-40B4-BE49-F238E27FC236}">
                <a16:creationId xmlns:a16="http://schemas.microsoft.com/office/drawing/2014/main" id="{0E6B98B7-9E7D-42A8-865C-9488AB416324}"/>
              </a:ext>
            </a:extLst>
          </p:cNvPr>
          <p:cNvSpPr>
            <a:spLocks noGrp="1"/>
          </p:cNvSpPr>
          <p:nvPr>
            <p:ph type="ctrTitle"/>
          </p:nvPr>
        </p:nvSpPr>
        <p:spPr>
          <a:xfrm>
            <a:off x="838200" y="1295400"/>
            <a:ext cx="7772400" cy="4343400"/>
          </a:xfrm>
        </p:spPr>
        <p:txBody>
          <a:bodyPr>
            <a:normAutofit fontScale="90000"/>
          </a:bodyPr>
          <a:lstStyle/>
          <a:p>
            <a:pPr algn="l"/>
            <a:r>
              <a:rPr lang="en-US" dirty="0"/>
              <a:t>-</a:t>
            </a:r>
            <a:r>
              <a:rPr lang="en-US" sz="4000" b="1" dirty="0"/>
              <a:t>Participant/Trainee</a:t>
            </a:r>
            <a:br>
              <a:rPr lang="en-US" sz="4000" b="1" dirty="0"/>
            </a:br>
            <a:br>
              <a:rPr lang="en-US" sz="4000" b="1" dirty="0"/>
            </a:br>
            <a:r>
              <a:rPr lang="en-US" sz="4000" b="1" dirty="0"/>
              <a:t>-Resource person/Trainer/Facilitator</a:t>
            </a:r>
            <a:br>
              <a:rPr lang="en-US" sz="4000" b="1" dirty="0"/>
            </a:br>
            <a:br>
              <a:rPr lang="en-US" sz="4000" b="1" dirty="0"/>
            </a:br>
            <a:r>
              <a:rPr lang="en-US" sz="4000" b="1" dirty="0"/>
              <a:t>-Resident or Non-resident (Can be decided based on where activity takes place, Venues)</a:t>
            </a:r>
          </a:p>
        </p:txBody>
      </p:sp>
    </p:spTree>
    <p:extLst>
      <p:ext uri="{BB962C8B-B14F-4D97-AF65-F5344CB8AC3E}">
        <p14:creationId xmlns:p14="http://schemas.microsoft.com/office/powerpoint/2010/main" val="1756707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D0549CD-F9C1-417D-94CE-491C2F26E04F}"/>
              </a:ext>
            </a:extLst>
          </p:cNvPr>
          <p:cNvSpPr>
            <a:spLocks noGrp="1"/>
          </p:cNvSpPr>
          <p:nvPr>
            <p:ph type="body" idx="1"/>
          </p:nvPr>
        </p:nvSpPr>
        <p:spPr>
          <a:xfrm>
            <a:off x="722313" y="1752600"/>
            <a:ext cx="7772400" cy="4114800"/>
          </a:xfrm>
        </p:spPr>
        <p:txBody>
          <a:bodyPr>
            <a:normAutofit fontScale="62500" lnSpcReduction="20000"/>
          </a:bodyPr>
          <a:lstStyle/>
          <a:p>
            <a:r>
              <a:rPr lang="en-US" sz="3500" b="1" dirty="0">
                <a:solidFill>
                  <a:schemeClr val="tx1"/>
                </a:solidFill>
                <a:latin typeface="+mj-lt"/>
              </a:rPr>
              <a:t>Notes: </a:t>
            </a:r>
          </a:p>
          <a:p>
            <a:pPr marL="457200" indent="-457200">
              <a:buAutoNum type="arabicPeriod"/>
            </a:pPr>
            <a:r>
              <a:rPr lang="en-US" sz="3500" b="1" dirty="0">
                <a:solidFill>
                  <a:schemeClr val="tx1"/>
                </a:solidFill>
                <a:latin typeface="+mj-lt"/>
              </a:rPr>
              <a:t>Rate includes allowance for facilitation</a:t>
            </a:r>
          </a:p>
          <a:p>
            <a:pPr marL="457200" indent="-457200">
              <a:buAutoNum type="arabicPeriod"/>
            </a:pPr>
            <a:r>
              <a:rPr lang="en-US" sz="3500" b="1" dirty="0">
                <a:solidFill>
                  <a:schemeClr val="tx1"/>
                </a:solidFill>
                <a:latin typeface="+mj-lt"/>
              </a:rPr>
              <a:t>When accommodations and /or meals are provided, deductions to the per diem rate are to be made as follows at the respective levels</a:t>
            </a:r>
          </a:p>
          <a:p>
            <a:pPr lvl="1"/>
            <a:r>
              <a:rPr lang="en-US" sz="3500" b="1" dirty="0">
                <a:solidFill>
                  <a:schemeClr val="tx1"/>
                </a:solidFill>
                <a:latin typeface="+mj-lt"/>
              </a:rPr>
              <a:t>	a) 50% of non-resident per diem rate for participant  if accommodation is provided</a:t>
            </a:r>
          </a:p>
          <a:p>
            <a:pPr lvl="1"/>
            <a:r>
              <a:rPr lang="en-US" sz="3500" b="1" dirty="0">
                <a:solidFill>
                  <a:schemeClr val="tx1"/>
                </a:solidFill>
                <a:latin typeface="+mj-lt"/>
              </a:rPr>
              <a:t>	b) 5% of non-resident per diem rate for participant  if breakfast is provided</a:t>
            </a:r>
          </a:p>
          <a:p>
            <a:pPr lvl="1"/>
            <a:r>
              <a:rPr lang="en-US" sz="3500" b="1" dirty="0">
                <a:solidFill>
                  <a:schemeClr val="tx1"/>
                </a:solidFill>
                <a:latin typeface="+mj-lt"/>
              </a:rPr>
              <a:t>	c) 10% of non-resident per diem rate for participants if lunch is provided</a:t>
            </a:r>
          </a:p>
          <a:p>
            <a:pPr lvl="1"/>
            <a:r>
              <a:rPr lang="en-US" sz="3500" b="1" dirty="0">
                <a:solidFill>
                  <a:schemeClr val="tx1"/>
                </a:solidFill>
                <a:latin typeface="+mj-lt"/>
              </a:rPr>
              <a:t>	d) 15% of non-resident per diem rate for participant if dinner is provided</a:t>
            </a:r>
          </a:p>
          <a:p>
            <a:pPr lvl="1"/>
            <a:endParaRPr lang="en-US" dirty="0"/>
          </a:p>
        </p:txBody>
      </p:sp>
      <p:sp>
        <p:nvSpPr>
          <p:cNvPr id="4" name="Title 1">
            <a:extLst>
              <a:ext uri="{FF2B5EF4-FFF2-40B4-BE49-F238E27FC236}">
                <a16:creationId xmlns:a16="http://schemas.microsoft.com/office/drawing/2014/main" id="{4999FD06-27A4-4593-BEF4-05D27A45481F}"/>
              </a:ext>
            </a:extLst>
          </p:cNvPr>
          <p:cNvSpPr txBox="1">
            <a:spLocks/>
          </p:cNvSpPr>
          <p:nvPr/>
        </p:nvSpPr>
        <p:spPr>
          <a:xfrm>
            <a:off x="493713" y="630238"/>
            <a:ext cx="8229600" cy="914400"/>
          </a:xfrm>
          <a:prstGeom prst="rect">
            <a:avLst/>
          </a:prstGeom>
          <a:solidFill>
            <a:srgbClr val="00B0F0"/>
          </a:solidFill>
        </p:spPr>
        <p:txBody>
          <a:bodyPr vert="horz" lIns="91440" tIns="45720" rIns="91440" bIns="45720" rtlCol="0" anchor="t">
            <a:normAutofit fontScale="85000" lnSpcReduction="10000"/>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pPr algn="ctr"/>
            <a:r>
              <a:rPr lang="en-US" cap="none" dirty="0">
                <a:solidFill>
                  <a:schemeClr val="bg1"/>
                </a:solidFill>
              </a:rPr>
              <a:t>Continued-Per Diem Rates For Counterparts</a:t>
            </a:r>
          </a:p>
        </p:txBody>
      </p:sp>
    </p:spTree>
    <p:extLst>
      <p:ext uri="{BB962C8B-B14F-4D97-AF65-F5344CB8AC3E}">
        <p14:creationId xmlns:p14="http://schemas.microsoft.com/office/powerpoint/2010/main" val="31209789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E15C4-36EA-456C-B8D3-939BA51AD395}"/>
              </a:ext>
            </a:extLst>
          </p:cNvPr>
          <p:cNvSpPr txBox="1">
            <a:spLocks/>
          </p:cNvSpPr>
          <p:nvPr/>
        </p:nvSpPr>
        <p:spPr>
          <a:xfrm>
            <a:off x="493713" y="630238"/>
            <a:ext cx="8229600" cy="914400"/>
          </a:xfrm>
          <a:prstGeom prst="rect">
            <a:avLst/>
          </a:prstGeom>
          <a:solidFill>
            <a:srgbClr val="00B0F0"/>
          </a:solidFill>
        </p:spPr>
        <p:txBody>
          <a:bodyPr vert="horz" lIns="91440" tIns="45720" rIns="91440" bIns="45720" rtlCol="0" anchor="t">
            <a:normAutofit fontScale="85000" lnSpcReduction="10000"/>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pPr algn="ctr"/>
            <a:r>
              <a:rPr lang="en-US" cap="none" dirty="0">
                <a:solidFill>
                  <a:schemeClr val="bg1"/>
                </a:solidFill>
              </a:rPr>
              <a:t>Continued-Per Diem Rates For Counterparts</a:t>
            </a:r>
          </a:p>
        </p:txBody>
      </p:sp>
      <p:sp>
        <p:nvSpPr>
          <p:cNvPr id="3" name="Text Placeholder 2">
            <a:extLst>
              <a:ext uri="{FF2B5EF4-FFF2-40B4-BE49-F238E27FC236}">
                <a16:creationId xmlns:a16="http://schemas.microsoft.com/office/drawing/2014/main" id="{3D28041C-63F9-4BF6-9063-FB92704EADB9}"/>
              </a:ext>
            </a:extLst>
          </p:cNvPr>
          <p:cNvSpPr txBox="1">
            <a:spLocks/>
          </p:cNvSpPr>
          <p:nvPr/>
        </p:nvSpPr>
        <p:spPr>
          <a:xfrm>
            <a:off x="722313" y="1752600"/>
            <a:ext cx="7772400" cy="41148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a:buNone/>
            </a:pPr>
            <a:endParaRPr lang="en-US" dirty="0"/>
          </a:p>
        </p:txBody>
      </p:sp>
      <p:sp>
        <p:nvSpPr>
          <p:cNvPr id="4" name="Text Placeholder 2">
            <a:extLst>
              <a:ext uri="{FF2B5EF4-FFF2-40B4-BE49-F238E27FC236}">
                <a16:creationId xmlns:a16="http://schemas.microsoft.com/office/drawing/2014/main" id="{F417A17E-1AD8-408C-936E-5BAE467CC2A6}"/>
              </a:ext>
            </a:extLst>
          </p:cNvPr>
          <p:cNvSpPr txBox="1">
            <a:spLocks/>
          </p:cNvSpPr>
          <p:nvPr/>
        </p:nvSpPr>
        <p:spPr>
          <a:xfrm>
            <a:off x="641431" y="1676400"/>
            <a:ext cx="7772400" cy="6858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3500" b="1" dirty="0">
                <a:latin typeface="+mj-lt"/>
              </a:rPr>
              <a:t>DSA rate</a:t>
            </a:r>
            <a:endParaRPr lang="en-US" dirty="0"/>
          </a:p>
        </p:txBody>
      </p:sp>
      <p:pic>
        <p:nvPicPr>
          <p:cNvPr id="6" name="Picture 5">
            <a:extLst>
              <a:ext uri="{FF2B5EF4-FFF2-40B4-BE49-F238E27FC236}">
                <a16:creationId xmlns:a16="http://schemas.microsoft.com/office/drawing/2014/main" id="{29427926-7721-4374-BDB1-DD007F88230D}"/>
              </a:ext>
            </a:extLst>
          </p:cNvPr>
          <p:cNvPicPr>
            <a:picLocks noChangeAspect="1"/>
          </p:cNvPicPr>
          <p:nvPr/>
        </p:nvPicPr>
        <p:blipFill>
          <a:blip r:embed="rId2"/>
          <a:stretch>
            <a:fillRect/>
          </a:stretch>
        </p:blipFill>
        <p:spPr>
          <a:xfrm>
            <a:off x="649287" y="2438400"/>
            <a:ext cx="7529170" cy="3107809"/>
          </a:xfrm>
          <a:prstGeom prst="rect">
            <a:avLst/>
          </a:prstGeom>
        </p:spPr>
      </p:pic>
    </p:spTree>
    <p:extLst>
      <p:ext uri="{BB962C8B-B14F-4D97-AF65-F5344CB8AC3E}">
        <p14:creationId xmlns:p14="http://schemas.microsoft.com/office/powerpoint/2010/main" val="37692989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E0AC9-8599-414D-9439-1F8E984D1B88}"/>
              </a:ext>
            </a:extLst>
          </p:cNvPr>
          <p:cNvSpPr txBox="1">
            <a:spLocks/>
          </p:cNvSpPr>
          <p:nvPr/>
        </p:nvSpPr>
        <p:spPr>
          <a:xfrm>
            <a:off x="493713" y="630238"/>
            <a:ext cx="8229600" cy="914400"/>
          </a:xfrm>
          <a:prstGeom prst="rect">
            <a:avLst/>
          </a:prstGeom>
          <a:solidFill>
            <a:srgbClr val="00B0F0"/>
          </a:solidFill>
        </p:spPr>
        <p:txBody>
          <a:bodyPr vert="horz" lIns="91440" tIns="45720" rIns="91440" bIns="45720" rtlCol="0" anchor="t">
            <a:normAutofit fontScale="85000" lnSpcReduction="10000"/>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pPr algn="ctr"/>
            <a:r>
              <a:rPr lang="en-US" cap="none" dirty="0">
                <a:solidFill>
                  <a:schemeClr val="bg1"/>
                </a:solidFill>
              </a:rPr>
              <a:t>Continued-Per Diem Rates For Counterparts</a:t>
            </a:r>
          </a:p>
        </p:txBody>
      </p:sp>
      <p:pic>
        <p:nvPicPr>
          <p:cNvPr id="3" name="Picture 2">
            <a:extLst>
              <a:ext uri="{FF2B5EF4-FFF2-40B4-BE49-F238E27FC236}">
                <a16:creationId xmlns:a16="http://schemas.microsoft.com/office/drawing/2014/main" id="{DA0656C5-3F63-4280-8C1B-76E5C0365719}"/>
              </a:ext>
            </a:extLst>
          </p:cNvPr>
          <p:cNvPicPr>
            <a:picLocks noChangeAspect="1"/>
          </p:cNvPicPr>
          <p:nvPr/>
        </p:nvPicPr>
        <p:blipFill>
          <a:blip r:embed="rId2"/>
          <a:stretch>
            <a:fillRect/>
          </a:stretch>
        </p:blipFill>
        <p:spPr>
          <a:xfrm>
            <a:off x="609600" y="2044058"/>
            <a:ext cx="7620000" cy="3137541"/>
          </a:xfrm>
          <a:prstGeom prst="rect">
            <a:avLst/>
          </a:prstGeom>
        </p:spPr>
      </p:pic>
    </p:spTree>
    <p:extLst>
      <p:ext uri="{BB962C8B-B14F-4D97-AF65-F5344CB8AC3E}">
        <p14:creationId xmlns:p14="http://schemas.microsoft.com/office/powerpoint/2010/main" val="16448120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6BFEE-293D-465C-B73B-5F34596A042A}"/>
              </a:ext>
            </a:extLst>
          </p:cNvPr>
          <p:cNvSpPr txBox="1">
            <a:spLocks/>
          </p:cNvSpPr>
          <p:nvPr/>
        </p:nvSpPr>
        <p:spPr>
          <a:xfrm>
            <a:off x="493713" y="630238"/>
            <a:ext cx="8229600" cy="914400"/>
          </a:xfrm>
          <a:prstGeom prst="rect">
            <a:avLst/>
          </a:prstGeom>
          <a:solidFill>
            <a:srgbClr val="00B0F0"/>
          </a:solidFill>
        </p:spPr>
        <p:txBody>
          <a:bodyPr vert="horz" lIns="91440" tIns="45720" rIns="91440" bIns="45720" rtlCol="0" anchor="t">
            <a:normAutofit fontScale="85000" lnSpcReduction="10000"/>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pPr algn="ctr"/>
            <a:r>
              <a:rPr lang="en-US" cap="none" dirty="0">
                <a:solidFill>
                  <a:schemeClr val="bg1"/>
                </a:solidFill>
              </a:rPr>
              <a:t>Continued-Per Diem Rates For Counterparts</a:t>
            </a:r>
          </a:p>
        </p:txBody>
      </p:sp>
      <p:sp>
        <p:nvSpPr>
          <p:cNvPr id="3" name="Text Placeholder 2">
            <a:extLst>
              <a:ext uri="{FF2B5EF4-FFF2-40B4-BE49-F238E27FC236}">
                <a16:creationId xmlns:a16="http://schemas.microsoft.com/office/drawing/2014/main" id="{62660303-47C8-4246-816D-61694618C28D}"/>
              </a:ext>
            </a:extLst>
          </p:cNvPr>
          <p:cNvSpPr txBox="1">
            <a:spLocks/>
          </p:cNvSpPr>
          <p:nvPr/>
        </p:nvSpPr>
        <p:spPr>
          <a:xfrm>
            <a:off x="735291" y="1809946"/>
            <a:ext cx="7759422" cy="3676454"/>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a:buNone/>
            </a:pPr>
            <a:r>
              <a:rPr lang="en-US" dirty="0">
                <a:highlight>
                  <a:srgbClr val="FFFF00"/>
                </a:highlight>
              </a:rPr>
              <a:t>Example: 1 </a:t>
            </a:r>
          </a:p>
          <a:p>
            <a:pPr marL="457200" lvl="1" indent="0">
              <a:buNone/>
            </a:pPr>
            <a:r>
              <a:rPr lang="en-US" dirty="0"/>
              <a:t>One day Training/workshop was held in Yangon on 20-May-2019.</a:t>
            </a:r>
          </a:p>
          <a:p>
            <a:pPr marL="457200" lvl="1" indent="0">
              <a:buNone/>
            </a:pPr>
            <a:r>
              <a:rPr lang="en-US" dirty="0"/>
              <a:t>Please calculate DSA for following participant by using UNCT guideline.</a:t>
            </a:r>
          </a:p>
          <a:p>
            <a:pPr marL="457200" lvl="1" indent="0">
              <a:buNone/>
            </a:pPr>
            <a:r>
              <a:rPr lang="en-US" dirty="0"/>
              <a:t>2 trainers and 10 participants attended from Yangon. </a:t>
            </a:r>
          </a:p>
        </p:txBody>
      </p:sp>
    </p:spTree>
    <p:extLst>
      <p:ext uri="{BB962C8B-B14F-4D97-AF65-F5344CB8AC3E}">
        <p14:creationId xmlns:p14="http://schemas.microsoft.com/office/powerpoint/2010/main" val="33576666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2626CF9-FD1F-4B39-BE1E-3FDBDFBED4D4}"/>
              </a:ext>
            </a:extLst>
          </p:cNvPr>
          <p:cNvSpPr/>
          <p:nvPr/>
        </p:nvSpPr>
        <p:spPr>
          <a:xfrm>
            <a:off x="533400" y="685800"/>
            <a:ext cx="5715000" cy="584775"/>
          </a:xfrm>
          <a:prstGeom prst="rect">
            <a:avLst/>
          </a:prstGeom>
        </p:spPr>
        <p:txBody>
          <a:bodyPr wrap="square">
            <a:spAutoFit/>
          </a:bodyPr>
          <a:lstStyle/>
          <a:p>
            <a:pPr lvl="1"/>
            <a:r>
              <a:rPr lang="en-US" sz="3200" dirty="0">
                <a:highlight>
                  <a:srgbClr val="FFFF00"/>
                </a:highlight>
              </a:rPr>
              <a:t>Solution for Example: 1</a:t>
            </a:r>
          </a:p>
        </p:txBody>
      </p:sp>
      <p:sp>
        <p:nvSpPr>
          <p:cNvPr id="5" name="Rectangle 4">
            <a:extLst>
              <a:ext uri="{FF2B5EF4-FFF2-40B4-BE49-F238E27FC236}">
                <a16:creationId xmlns:a16="http://schemas.microsoft.com/office/drawing/2014/main" id="{5F7A560D-D191-4B3C-8349-699C9BE4C445}"/>
              </a:ext>
            </a:extLst>
          </p:cNvPr>
          <p:cNvSpPr/>
          <p:nvPr/>
        </p:nvSpPr>
        <p:spPr>
          <a:xfrm>
            <a:off x="685800" y="1575374"/>
            <a:ext cx="8077200" cy="4139625"/>
          </a:xfrm>
          <a:prstGeom prst="rect">
            <a:avLst/>
          </a:prstGeom>
        </p:spPr>
        <p:txBody>
          <a:bodyPr wrap="square">
            <a:spAutoFit/>
          </a:bodyPr>
          <a:lstStyle/>
          <a:p>
            <a:pPr lvl="1"/>
            <a:r>
              <a:rPr lang="en-US" sz="3200" dirty="0"/>
              <a:t>1. 2 trainers  </a:t>
            </a:r>
          </a:p>
          <a:p>
            <a:pPr lvl="1"/>
            <a:r>
              <a:rPr lang="en-US" sz="3200" dirty="0"/>
              <a:t>(MMK14,000/- x 2 trainer x 1 days)							28,000/-</a:t>
            </a:r>
          </a:p>
          <a:p>
            <a:pPr lvl="1"/>
            <a:r>
              <a:rPr lang="en-US" sz="3200" dirty="0"/>
              <a:t>2. 10 participants attended from Yangon</a:t>
            </a:r>
            <a:r>
              <a:rPr lang="en-US" dirty="0"/>
              <a:t>. </a:t>
            </a:r>
          </a:p>
          <a:p>
            <a:pPr lvl="1"/>
            <a:endParaRPr lang="en-US" dirty="0"/>
          </a:p>
          <a:p>
            <a:pPr lvl="1"/>
            <a:r>
              <a:rPr lang="en-US" sz="3200" dirty="0"/>
              <a:t>(MMK9,000/- X 10 participants x 1 day)						90,000/-</a:t>
            </a:r>
          </a:p>
          <a:p>
            <a:pPr lvl="1"/>
            <a:r>
              <a:rPr lang="en-US" sz="3200" dirty="0"/>
              <a:t>Total budget requirement 118,000/-</a:t>
            </a:r>
          </a:p>
          <a:p>
            <a:pPr lvl="1"/>
            <a:endParaRPr lang="en-US" dirty="0"/>
          </a:p>
        </p:txBody>
      </p:sp>
    </p:spTree>
    <p:extLst>
      <p:ext uri="{BB962C8B-B14F-4D97-AF65-F5344CB8AC3E}">
        <p14:creationId xmlns:p14="http://schemas.microsoft.com/office/powerpoint/2010/main" val="28505176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4B025-4394-4D70-8247-A2881C31470C}"/>
              </a:ext>
            </a:extLst>
          </p:cNvPr>
          <p:cNvSpPr txBox="1">
            <a:spLocks/>
          </p:cNvSpPr>
          <p:nvPr/>
        </p:nvSpPr>
        <p:spPr>
          <a:xfrm>
            <a:off x="493713" y="630238"/>
            <a:ext cx="8229600" cy="914400"/>
          </a:xfrm>
          <a:prstGeom prst="rect">
            <a:avLst/>
          </a:prstGeom>
          <a:solidFill>
            <a:srgbClr val="00B0F0"/>
          </a:solidFill>
        </p:spPr>
        <p:txBody>
          <a:bodyPr vert="horz" lIns="91440" tIns="45720" rIns="91440" bIns="45720" rtlCol="0" anchor="t">
            <a:normAutofit fontScale="85000" lnSpcReduction="10000"/>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pPr algn="ctr"/>
            <a:r>
              <a:rPr lang="en-US" cap="none" dirty="0">
                <a:solidFill>
                  <a:schemeClr val="bg1"/>
                </a:solidFill>
              </a:rPr>
              <a:t>Continued-Per Diem Rates For Counterparts</a:t>
            </a:r>
          </a:p>
        </p:txBody>
      </p:sp>
      <p:sp>
        <p:nvSpPr>
          <p:cNvPr id="3" name="Text Placeholder 2">
            <a:extLst>
              <a:ext uri="{FF2B5EF4-FFF2-40B4-BE49-F238E27FC236}">
                <a16:creationId xmlns:a16="http://schemas.microsoft.com/office/drawing/2014/main" id="{C0E3CA92-AC85-4FEB-B176-55708DF761E3}"/>
              </a:ext>
            </a:extLst>
          </p:cNvPr>
          <p:cNvSpPr txBox="1">
            <a:spLocks/>
          </p:cNvSpPr>
          <p:nvPr/>
        </p:nvSpPr>
        <p:spPr>
          <a:xfrm>
            <a:off x="735291" y="1809946"/>
            <a:ext cx="7759422" cy="3676454"/>
          </a:xfrm>
          <a:prstGeom prst="rect">
            <a:avLst/>
          </a:prstGeom>
        </p:spPr>
        <p:txBody>
          <a:bodyPr>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a:buNone/>
            </a:pPr>
            <a:r>
              <a:rPr lang="en-US" dirty="0">
                <a:highlight>
                  <a:srgbClr val="FFFF00"/>
                </a:highlight>
              </a:rPr>
              <a:t>Example:2 </a:t>
            </a:r>
          </a:p>
          <a:p>
            <a:pPr marL="457200" lvl="1" indent="0">
              <a:buNone/>
            </a:pPr>
            <a:r>
              <a:rPr lang="en-US" dirty="0"/>
              <a:t>One day Training/workshop was held in Yangon on 20-May-2019. </a:t>
            </a:r>
            <a:r>
              <a:rPr lang="en-US" dirty="0">
                <a:highlight>
                  <a:srgbClr val="00FFFF"/>
                </a:highlight>
              </a:rPr>
              <a:t>Lunch is provided </a:t>
            </a:r>
            <a:r>
              <a:rPr lang="en-US" dirty="0"/>
              <a:t>in this training.</a:t>
            </a:r>
          </a:p>
          <a:p>
            <a:pPr marL="457200" lvl="1" indent="0">
              <a:buNone/>
            </a:pPr>
            <a:r>
              <a:rPr lang="en-US" dirty="0"/>
              <a:t>Please calculate DSA for following participant by using UNCT guideline.</a:t>
            </a:r>
          </a:p>
          <a:p>
            <a:pPr marL="457200" lvl="1" indent="0">
              <a:buNone/>
            </a:pPr>
            <a:r>
              <a:rPr lang="en-US" dirty="0"/>
              <a:t>2 trainers and 10 participants attended from Yangon. </a:t>
            </a:r>
          </a:p>
        </p:txBody>
      </p:sp>
    </p:spTree>
    <p:extLst>
      <p:ext uri="{BB962C8B-B14F-4D97-AF65-F5344CB8AC3E}">
        <p14:creationId xmlns:p14="http://schemas.microsoft.com/office/powerpoint/2010/main" val="9809500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A68936B-9BAB-4839-ACC7-2D38926C15FA}"/>
              </a:ext>
            </a:extLst>
          </p:cNvPr>
          <p:cNvSpPr/>
          <p:nvPr/>
        </p:nvSpPr>
        <p:spPr>
          <a:xfrm>
            <a:off x="685800" y="1575375"/>
            <a:ext cx="7924800" cy="4093428"/>
          </a:xfrm>
          <a:prstGeom prst="rect">
            <a:avLst/>
          </a:prstGeom>
        </p:spPr>
        <p:txBody>
          <a:bodyPr wrap="square">
            <a:spAutoFit/>
          </a:bodyPr>
          <a:lstStyle/>
          <a:p>
            <a:pPr lvl="1"/>
            <a:r>
              <a:rPr lang="en-US" sz="3200" dirty="0"/>
              <a:t>1. 2 trainers  </a:t>
            </a:r>
          </a:p>
          <a:p>
            <a:pPr lvl="1"/>
            <a:r>
              <a:rPr lang="en-US" sz="3200" dirty="0"/>
              <a:t>(MMK14,000-3000) x 2 trainer x 1 days)							22,000/-</a:t>
            </a:r>
          </a:p>
          <a:p>
            <a:pPr lvl="1"/>
            <a:r>
              <a:rPr lang="en-US" sz="3200" dirty="0"/>
              <a:t>2. 10 participants attended from Yangon</a:t>
            </a:r>
            <a:r>
              <a:rPr lang="en-US" dirty="0"/>
              <a:t>. </a:t>
            </a:r>
          </a:p>
          <a:p>
            <a:pPr lvl="1"/>
            <a:endParaRPr lang="en-US" dirty="0"/>
          </a:p>
          <a:p>
            <a:pPr lvl="1"/>
            <a:r>
              <a:rPr lang="en-US" sz="3200" dirty="0"/>
              <a:t>(MMK9,000-3,000) X 10 participants x 1 day)					60,000/-</a:t>
            </a:r>
          </a:p>
          <a:p>
            <a:pPr lvl="1"/>
            <a:r>
              <a:rPr lang="en-US" sz="3200" dirty="0"/>
              <a:t>Total budget requirement 82,000/-</a:t>
            </a:r>
          </a:p>
          <a:p>
            <a:pPr lvl="1"/>
            <a:endParaRPr lang="en-US" dirty="0"/>
          </a:p>
        </p:txBody>
      </p:sp>
      <p:sp>
        <p:nvSpPr>
          <p:cNvPr id="4" name="Rectangle 3">
            <a:extLst>
              <a:ext uri="{FF2B5EF4-FFF2-40B4-BE49-F238E27FC236}">
                <a16:creationId xmlns:a16="http://schemas.microsoft.com/office/drawing/2014/main" id="{72626CF9-FD1F-4B39-BE1E-3FDBDFBED4D4}"/>
              </a:ext>
            </a:extLst>
          </p:cNvPr>
          <p:cNvSpPr/>
          <p:nvPr/>
        </p:nvSpPr>
        <p:spPr>
          <a:xfrm>
            <a:off x="533400" y="685800"/>
            <a:ext cx="5715000" cy="584775"/>
          </a:xfrm>
          <a:prstGeom prst="rect">
            <a:avLst/>
          </a:prstGeom>
        </p:spPr>
        <p:txBody>
          <a:bodyPr wrap="square">
            <a:spAutoFit/>
          </a:bodyPr>
          <a:lstStyle/>
          <a:p>
            <a:pPr lvl="1"/>
            <a:r>
              <a:rPr lang="en-US" sz="3200" dirty="0">
                <a:highlight>
                  <a:srgbClr val="FFFF00"/>
                </a:highlight>
              </a:rPr>
              <a:t>Solution for Example: 2</a:t>
            </a:r>
          </a:p>
        </p:txBody>
      </p:sp>
    </p:spTree>
    <p:extLst>
      <p:ext uri="{BB962C8B-B14F-4D97-AF65-F5344CB8AC3E}">
        <p14:creationId xmlns:p14="http://schemas.microsoft.com/office/powerpoint/2010/main" val="139776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8457F1-CA11-477A-BCBF-192E20AD53F1}"/>
              </a:ext>
            </a:extLst>
          </p:cNvPr>
          <p:cNvSpPr txBox="1">
            <a:spLocks/>
          </p:cNvSpPr>
          <p:nvPr/>
        </p:nvSpPr>
        <p:spPr>
          <a:xfrm>
            <a:off x="493713" y="630238"/>
            <a:ext cx="8229600" cy="914400"/>
          </a:xfrm>
          <a:prstGeom prst="rect">
            <a:avLst/>
          </a:prstGeom>
          <a:solidFill>
            <a:srgbClr val="00B0F0"/>
          </a:solidFill>
        </p:spPr>
        <p:txBody>
          <a:bodyPr vert="horz" lIns="91440" tIns="45720" rIns="91440" bIns="45720" rtlCol="0" anchor="t">
            <a:normAutofit fontScale="85000" lnSpcReduction="10000"/>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pPr algn="ctr"/>
            <a:r>
              <a:rPr lang="en-US" cap="none" dirty="0">
                <a:solidFill>
                  <a:schemeClr val="bg1"/>
                </a:solidFill>
              </a:rPr>
              <a:t>Continued-Per Diem Rates For Counterparts</a:t>
            </a:r>
          </a:p>
        </p:txBody>
      </p:sp>
      <p:sp>
        <p:nvSpPr>
          <p:cNvPr id="3" name="Text Placeholder 2">
            <a:extLst>
              <a:ext uri="{FF2B5EF4-FFF2-40B4-BE49-F238E27FC236}">
                <a16:creationId xmlns:a16="http://schemas.microsoft.com/office/drawing/2014/main" id="{04C595B8-7B5C-48D8-9481-2B08A0D6BB26}"/>
              </a:ext>
            </a:extLst>
          </p:cNvPr>
          <p:cNvSpPr txBox="1">
            <a:spLocks/>
          </p:cNvSpPr>
          <p:nvPr/>
        </p:nvSpPr>
        <p:spPr>
          <a:xfrm>
            <a:off x="692289" y="1752600"/>
            <a:ext cx="7759422" cy="4475162"/>
          </a:xfrm>
          <a:prstGeom prst="rect">
            <a:avLst/>
          </a:prstGeom>
        </p:spPr>
        <p:txBody>
          <a:bodyPr>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a:buNone/>
            </a:pPr>
            <a:r>
              <a:rPr lang="en-US" dirty="0"/>
              <a:t>Example: 3</a:t>
            </a:r>
          </a:p>
          <a:p>
            <a:pPr marL="457200" lvl="1" indent="0">
              <a:buNone/>
            </a:pPr>
            <a:r>
              <a:rPr lang="en-US" dirty="0"/>
              <a:t>One day Training/workshop was held in Yangon on 20-May-2019. </a:t>
            </a:r>
            <a:r>
              <a:rPr lang="en-US" dirty="0">
                <a:highlight>
                  <a:srgbClr val="00FFFF"/>
                </a:highlight>
              </a:rPr>
              <a:t>Lunch is provided </a:t>
            </a:r>
            <a:r>
              <a:rPr lang="en-US" dirty="0"/>
              <a:t>in this training.</a:t>
            </a:r>
          </a:p>
          <a:p>
            <a:pPr marL="457200" lvl="1" indent="0">
              <a:buNone/>
            </a:pPr>
            <a:r>
              <a:rPr lang="en-US" dirty="0"/>
              <a:t>Please calculate DSA for following participant by using UNCT guideline.</a:t>
            </a:r>
          </a:p>
          <a:p>
            <a:pPr marL="457200" lvl="1" indent="0">
              <a:buNone/>
            </a:pPr>
            <a:r>
              <a:rPr lang="en-US" dirty="0"/>
              <a:t>In this training two trainers and ten participants were attended from Yangon. Additional three Participants came from Nay </a:t>
            </a:r>
            <a:r>
              <a:rPr lang="en-US" dirty="0" err="1"/>
              <a:t>Pyi</a:t>
            </a:r>
            <a:r>
              <a:rPr lang="en-US" dirty="0"/>
              <a:t> Taw. No accommodation was arranged, for participants from NPT. (Extra one day DSA will be provided for coming to Workshop and no DSA will be paid for return to duty station) </a:t>
            </a:r>
          </a:p>
        </p:txBody>
      </p:sp>
    </p:spTree>
    <p:extLst>
      <p:ext uri="{BB962C8B-B14F-4D97-AF65-F5344CB8AC3E}">
        <p14:creationId xmlns:p14="http://schemas.microsoft.com/office/powerpoint/2010/main" val="2071486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71500" y="381000"/>
            <a:ext cx="8001000" cy="1036638"/>
          </a:xfrm>
          <a:prstGeom prst="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US" dirty="0">
                <a:solidFill>
                  <a:schemeClr val="bg1"/>
                </a:solidFill>
              </a:rPr>
              <a:t>How do we use the FACE form ?</a:t>
            </a:r>
          </a:p>
        </p:txBody>
      </p:sp>
      <p:pic>
        <p:nvPicPr>
          <p:cNvPr id="4" name="Picture 3"/>
          <p:cNvPicPr/>
          <p:nvPr/>
        </p:nvPicPr>
        <p:blipFill rotWithShape="1">
          <a:blip r:embed="rId2"/>
          <a:srcRect l="16026" t="38198" r="14904" b="24174"/>
          <a:stretch/>
        </p:blipFill>
        <p:spPr bwMode="auto">
          <a:xfrm>
            <a:off x="876300" y="2438400"/>
            <a:ext cx="7391400" cy="28956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10750003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A68936B-9BAB-4839-ACC7-2D38926C15FA}"/>
              </a:ext>
            </a:extLst>
          </p:cNvPr>
          <p:cNvSpPr/>
          <p:nvPr/>
        </p:nvSpPr>
        <p:spPr>
          <a:xfrm>
            <a:off x="762000" y="1371600"/>
            <a:ext cx="7696200" cy="4524315"/>
          </a:xfrm>
          <a:prstGeom prst="rect">
            <a:avLst/>
          </a:prstGeom>
        </p:spPr>
        <p:txBody>
          <a:bodyPr wrap="square">
            <a:spAutoFit/>
          </a:bodyPr>
          <a:lstStyle/>
          <a:p>
            <a:pPr lvl="1"/>
            <a:r>
              <a:rPr lang="en-US" sz="2400" dirty="0"/>
              <a:t>1. 2 trainers  </a:t>
            </a:r>
          </a:p>
          <a:p>
            <a:pPr lvl="1"/>
            <a:r>
              <a:rPr lang="en-US" sz="2400" dirty="0"/>
              <a:t>(MMK14,000-3000) x 2 trainer x 1 days)									22,000/-</a:t>
            </a:r>
          </a:p>
          <a:p>
            <a:pPr lvl="1"/>
            <a:r>
              <a:rPr lang="en-US" sz="2400" dirty="0"/>
              <a:t>2. 10 participants attended from Yangon. </a:t>
            </a:r>
          </a:p>
          <a:p>
            <a:pPr lvl="1"/>
            <a:r>
              <a:rPr lang="en-US" sz="2400" dirty="0"/>
              <a:t>(MMK9,000-3,000) X 10 participants x 1 day)								60,000/-</a:t>
            </a:r>
          </a:p>
          <a:p>
            <a:pPr lvl="1"/>
            <a:r>
              <a:rPr lang="en-US" sz="2400" dirty="0"/>
              <a:t>Three Participants came from Nay </a:t>
            </a:r>
            <a:r>
              <a:rPr lang="en-US" sz="2400" dirty="0" err="1"/>
              <a:t>Pyi</a:t>
            </a:r>
            <a:r>
              <a:rPr lang="en-US" sz="2400" dirty="0"/>
              <a:t> Taw. (Non-participants)</a:t>
            </a:r>
          </a:p>
          <a:p>
            <a:pPr lvl="1"/>
            <a:r>
              <a:rPr lang="en-US" sz="2400" dirty="0"/>
              <a:t>(MMK30,000-3000) x 3x 1 day 		81,000/-</a:t>
            </a:r>
          </a:p>
          <a:p>
            <a:pPr lvl="1"/>
            <a:r>
              <a:rPr lang="en-US" sz="2400" dirty="0"/>
              <a:t>Extra one day (MMK30,000 x 3x 1 day)	 90,000/-</a:t>
            </a:r>
          </a:p>
          <a:p>
            <a:pPr lvl="1"/>
            <a:r>
              <a:rPr lang="en-US" sz="2400" dirty="0"/>
              <a:t>TA by car (MMK12,000 x 2 way x 3 persons) 72,000/-</a:t>
            </a:r>
          </a:p>
          <a:p>
            <a:pPr lvl="1"/>
            <a:r>
              <a:rPr lang="en-US" sz="2400" dirty="0"/>
              <a:t>					Total cost 325,000/-</a:t>
            </a:r>
            <a:endParaRPr lang="en-US" dirty="0"/>
          </a:p>
        </p:txBody>
      </p:sp>
      <p:sp>
        <p:nvSpPr>
          <p:cNvPr id="4" name="Rectangle 3">
            <a:extLst>
              <a:ext uri="{FF2B5EF4-FFF2-40B4-BE49-F238E27FC236}">
                <a16:creationId xmlns:a16="http://schemas.microsoft.com/office/drawing/2014/main" id="{72626CF9-FD1F-4B39-BE1E-3FDBDFBED4D4}"/>
              </a:ext>
            </a:extLst>
          </p:cNvPr>
          <p:cNvSpPr/>
          <p:nvPr/>
        </p:nvSpPr>
        <p:spPr>
          <a:xfrm>
            <a:off x="533400" y="685800"/>
            <a:ext cx="5715000" cy="584775"/>
          </a:xfrm>
          <a:prstGeom prst="rect">
            <a:avLst/>
          </a:prstGeom>
        </p:spPr>
        <p:txBody>
          <a:bodyPr wrap="square">
            <a:spAutoFit/>
          </a:bodyPr>
          <a:lstStyle/>
          <a:p>
            <a:pPr lvl="1"/>
            <a:r>
              <a:rPr lang="en-US" sz="3200" dirty="0">
                <a:highlight>
                  <a:srgbClr val="FFFF00"/>
                </a:highlight>
              </a:rPr>
              <a:t>Solution for Example: 3</a:t>
            </a:r>
          </a:p>
        </p:txBody>
      </p:sp>
    </p:spTree>
    <p:extLst>
      <p:ext uri="{BB962C8B-B14F-4D97-AF65-F5344CB8AC3E}">
        <p14:creationId xmlns:p14="http://schemas.microsoft.com/office/powerpoint/2010/main" val="13302361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a:extLst>
              <a:ext uri="{FF2B5EF4-FFF2-40B4-BE49-F238E27FC236}">
                <a16:creationId xmlns:a16="http://schemas.microsoft.com/office/drawing/2014/main" id="{5FCA8111-3F97-45D7-9EC1-18BAA14E5A0A}"/>
              </a:ext>
            </a:extLst>
          </p:cNvPr>
          <p:cNvSpPr txBox="1">
            <a:spLocks/>
          </p:cNvSpPr>
          <p:nvPr/>
        </p:nvSpPr>
        <p:spPr>
          <a:xfrm>
            <a:off x="735291" y="1809946"/>
            <a:ext cx="7759422" cy="4590854"/>
          </a:xfrm>
          <a:prstGeom prst="rect">
            <a:avLst/>
          </a:prstGeom>
        </p:spPr>
        <p:txBody>
          <a:bodyPr>
            <a:normAutofit fontScale="8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a:buNone/>
            </a:pPr>
            <a:r>
              <a:rPr lang="en-US" dirty="0"/>
              <a:t>Example: 4</a:t>
            </a:r>
          </a:p>
          <a:p>
            <a:pPr marL="457200" lvl="1" indent="0">
              <a:buNone/>
            </a:pPr>
            <a:r>
              <a:rPr lang="en-US" dirty="0"/>
              <a:t>One day Training/workshop was held in Yangon on 20-May-2019. </a:t>
            </a:r>
            <a:r>
              <a:rPr lang="en-US" dirty="0">
                <a:highlight>
                  <a:srgbClr val="00FFFF"/>
                </a:highlight>
              </a:rPr>
              <a:t>Lunch was provided </a:t>
            </a:r>
            <a:r>
              <a:rPr lang="en-US" dirty="0"/>
              <a:t>in this training.</a:t>
            </a:r>
          </a:p>
          <a:p>
            <a:pPr marL="457200" lvl="1" indent="0">
              <a:buNone/>
            </a:pPr>
            <a:r>
              <a:rPr lang="en-US" dirty="0"/>
              <a:t>Please calculate DSA for following participant by using UNCT guideline.</a:t>
            </a:r>
          </a:p>
          <a:p>
            <a:pPr marL="457200" lvl="1" indent="0">
              <a:buNone/>
            </a:pPr>
            <a:r>
              <a:rPr lang="en-US" dirty="0"/>
              <a:t>Two trainers and ten participants attended from Yangon.</a:t>
            </a:r>
          </a:p>
          <a:p>
            <a:pPr marL="457200" lvl="1" indent="0">
              <a:buNone/>
            </a:pPr>
            <a:r>
              <a:rPr lang="en-US" dirty="0"/>
              <a:t> Three participants came from Nay </a:t>
            </a:r>
            <a:r>
              <a:rPr lang="en-US" dirty="0" err="1"/>
              <a:t>Pyi</a:t>
            </a:r>
            <a:r>
              <a:rPr lang="en-US" dirty="0"/>
              <a:t> Taw. </a:t>
            </a:r>
            <a:r>
              <a:rPr lang="en-US" dirty="0">
                <a:highlight>
                  <a:srgbClr val="FFFF00"/>
                </a:highlight>
              </a:rPr>
              <a:t>UNICEF arranged accommodation for participants from NPT </a:t>
            </a:r>
            <a:r>
              <a:rPr lang="en-US" dirty="0"/>
              <a:t>and this participants need to arrive Yangon one day in advance of training date and return to NPT next day after the training. (Extra one day DSA will be provided for coming to Workshop and no DSA will be paid for return to duty station) </a:t>
            </a:r>
          </a:p>
        </p:txBody>
      </p:sp>
      <p:sp>
        <p:nvSpPr>
          <p:cNvPr id="3" name="Title 1">
            <a:extLst>
              <a:ext uri="{FF2B5EF4-FFF2-40B4-BE49-F238E27FC236}">
                <a16:creationId xmlns:a16="http://schemas.microsoft.com/office/drawing/2014/main" id="{1EFB1EB3-301A-4FCC-A590-38DF3F060C70}"/>
              </a:ext>
            </a:extLst>
          </p:cNvPr>
          <p:cNvSpPr txBox="1">
            <a:spLocks/>
          </p:cNvSpPr>
          <p:nvPr/>
        </p:nvSpPr>
        <p:spPr>
          <a:xfrm>
            <a:off x="493713" y="630238"/>
            <a:ext cx="8229600" cy="914400"/>
          </a:xfrm>
          <a:prstGeom prst="rect">
            <a:avLst/>
          </a:prstGeom>
          <a:solidFill>
            <a:srgbClr val="00B0F0"/>
          </a:solidFill>
        </p:spPr>
        <p:txBody>
          <a:bodyPr vert="horz" lIns="91440" tIns="45720" rIns="91440" bIns="45720" rtlCol="0" anchor="t">
            <a:normAutofit fontScale="85000" lnSpcReduction="10000"/>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pPr algn="ctr"/>
            <a:r>
              <a:rPr lang="en-US" cap="none" dirty="0">
                <a:solidFill>
                  <a:schemeClr val="bg1"/>
                </a:solidFill>
              </a:rPr>
              <a:t>Continued-Per Diem Rates For Counterparts</a:t>
            </a:r>
          </a:p>
        </p:txBody>
      </p:sp>
    </p:spTree>
    <p:extLst>
      <p:ext uri="{BB962C8B-B14F-4D97-AF65-F5344CB8AC3E}">
        <p14:creationId xmlns:p14="http://schemas.microsoft.com/office/powerpoint/2010/main" val="26640907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A68936B-9BAB-4839-ACC7-2D38926C15FA}"/>
              </a:ext>
            </a:extLst>
          </p:cNvPr>
          <p:cNvSpPr/>
          <p:nvPr/>
        </p:nvSpPr>
        <p:spPr>
          <a:xfrm>
            <a:off x="533400" y="1371600"/>
            <a:ext cx="8305800" cy="4154984"/>
          </a:xfrm>
          <a:prstGeom prst="rect">
            <a:avLst/>
          </a:prstGeom>
        </p:spPr>
        <p:txBody>
          <a:bodyPr wrap="square">
            <a:spAutoFit/>
          </a:bodyPr>
          <a:lstStyle/>
          <a:p>
            <a:pPr lvl="1"/>
            <a:r>
              <a:rPr lang="en-US" sz="2400" dirty="0"/>
              <a:t>1. 2 trainers  </a:t>
            </a:r>
          </a:p>
          <a:p>
            <a:pPr lvl="1"/>
            <a:r>
              <a:rPr lang="en-US" sz="2400" dirty="0"/>
              <a:t>(MMK14,000-3000) x 2 trainer x 1 days)		22,000/-</a:t>
            </a:r>
          </a:p>
          <a:p>
            <a:pPr lvl="1"/>
            <a:r>
              <a:rPr lang="en-US" sz="2400" dirty="0"/>
              <a:t>2. 10 participants attended from Yangon. </a:t>
            </a:r>
          </a:p>
          <a:p>
            <a:pPr lvl="1"/>
            <a:r>
              <a:rPr lang="en-US" sz="2400" dirty="0"/>
              <a:t>(MMK9,000-3,000) X 10 participants x 1 day) 	60,000/-</a:t>
            </a:r>
          </a:p>
          <a:p>
            <a:pPr lvl="1"/>
            <a:r>
              <a:rPr lang="en-US" sz="2400" dirty="0"/>
              <a:t>3. Three Participants came from Nay </a:t>
            </a:r>
            <a:r>
              <a:rPr lang="en-US" sz="2400" dirty="0" err="1"/>
              <a:t>Pyi</a:t>
            </a:r>
            <a:r>
              <a:rPr lang="en-US" sz="2400" dirty="0"/>
              <a:t> Taw. (Non-participants)</a:t>
            </a:r>
          </a:p>
          <a:p>
            <a:pPr lvl="1"/>
            <a:r>
              <a:rPr lang="en-US" sz="2400" dirty="0"/>
              <a:t>Training day (MMK30,000—15000-3000) x 3 persons x 1 day) 							36,000/-</a:t>
            </a:r>
          </a:p>
          <a:p>
            <a:pPr lvl="1"/>
            <a:r>
              <a:rPr lang="en-US" sz="2400" dirty="0"/>
              <a:t>Extra one day (MMK30,000-15000 x 3persons x 1 day)	 							45,000/-</a:t>
            </a:r>
          </a:p>
          <a:p>
            <a:pPr lvl="1"/>
            <a:r>
              <a:rPr lang="en-US" sz="2400" dirty="0"/>
              <a:t>					Total cost 	163,000/-</a:t>
            </a:r>
            <a:endParaRPr lang="en-US" dirty="0"/>
          </a:p>
        </p:txBody>
      </p:sp>
      <p:sp>
        <p:nvSpPr>
          <p:cNvPr id="4" name="Rectangle 3">
            <a:extLst>
              <a:ext uri="{FF2B5EF4-FFF2-40B4-BE49-F238E27FC236}">
                <a16:creationId xmlns:a16="http://schemas.microsoft.com/office/drawing/2014/main" id="{72626CF9-FD1F-4B39-BE1E-3FDBDFBED4D4}"/>
              </a:ext>
            </a:extLst>
          </p:cNvPr>
          <p:cNvSpPr/>
          <p:nvPr/>
        </p:nvSpPr>
        <p:spPr>
          <a:xfrm>
            <a:off x="533400" y="685800"/>
            <a:ext cx="5715000" cy="584775"/>
          </a:xfrm>
          <a:prstGeom prst="rect">
            <a:avLst/>
          </a:prstGeom>
        </p:spPr>
        <p:txBody>
          <a:bodyPr wrap="square">
            <a:spAutoFit/>
          </a:bodyPr>
          <a:lstStyle/>
          <a:p>
            <a:pPr lvl="1"/>
            <a:r>
              <a:rPr lang="en-US" sz="3200" dirty="0">
                <a:highlight>
                  <a:srgbClr val="FFFF00"/>
                </a:highlight>
              </a:rPr>
              <a:t>Solution for Example: 4</a:t>
            </a:r>
          </a:p>
        </p:txBody>
      </p:sp>
    </p:spTree>
    <p:extLst>
      <p:ext uri="{BB962C8B-B14F-4D97-AF65-F5344CB8AC3E}">
        <p14:creationId xmlns:p14="http://schemas.microsoft.com/office/powerpoint/2010/main" val="42577354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6F022-F517-4647-A8F2-75682916D362}"/>
              </a:ext>
            </a:extLst>
          </p:cNvPr>
          <p:cNvSpPr txBox="1">
            <a:spLocks/>
          </p:cNvSpPr>
          <p:nvPr/>
        </p:nvSpPr>
        <p:spPr>
          <a:xfrm>
            <a:off x="457200" y="609600"/>
            <a:ext cx="8229600" cy="914400"/>
          </a:xfrm>
          <a:prstGeom prst="rect">
            <a:avLst/>
          </a:prstGeom>
          <a:solidFill>
            <a:srgbClr val="00B0F0"/>
          </a:solidFill>
        </p:spPr>
        <p:txBody>
          <a:bodyPr vert="horz" lIns="91440" tIns="45720" rIns="91440" bIns="45720" rtlCol="0" anchor="t">
            <a:normAutofit fontScale="77500" lnSpcReduction="20000"/>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pPr algn="ctr"/>
            <a:r>
              <a:rPr lang="en-US" cap="none" dirty="0">
                <a:solidFill>
                  <a:schemeClr val="bg1"/>
                </a:solidFill>
              </a:rPr>
              <a:t>Standard Regional Rate for Counterparts Travel</a:t>
            </a:r>
          </a:p>
        </p:txBody>
      </p:sp>
      <p:sp>
        <p:nvSpPr>
          <p:cNvPr id="4" name="Title 3">
            <a:extLst>
              <a:ext uri="{FF2B5EF4-FFF2-40B4-BE49-F238E27FC236}">
                <a16:creationId xmlns:a16="http://schemas.microsoft.com/office/drawing/2014/main" id="{BAE8A5A9-9228-4A64-88F8-68FC1B0B112C}"/>
              </a:ext>
            </a:extLst>
          </p:cNvPr>
          <p:cNvSpPr>
            <a:spLocks noGrp="1"/>
          </p:cNvSpPr>
          <p:nvPr>
            <p:ph type="ctrTitle"/>
          </p:nvPr>
        </p:nvSpPr>
        <p:spPr>
          <a:xfrm>
            <a:off x="685800" y="2130425"/>
            <a:ext cx="7696200" cy="765175"/>
          </a:xfrm>
        </p:spPr>
        <p:txBody>
          <a:bodyPr/>
          <a:lstStyle/>
          <a:p>
            <a:r>
              <a:rPr lang="en-US" dirty="0"/>
              <a:t>TA counterparts travel rate</a:t>
            </a:r>
          </a:p>
        </p:txBody>
      </p:sp>
      <p:sp>
        <p:nvSpPr>
          <p:cNvPr id="5" name="Title 3">
            <a:extLst>
              <a:ext uri="{FF2B5EF4-FFF2-40B4-BE49-F238E27FC236}">
                <a16:creationId xmlns:a16="http://schemas.microsoft.com/office/drawing/2014/main" id="{2519952B-34BC-4892-9B91-468E2510B78F}"/>
              </a:ext>
            </a:extLst>
          </p:cNvPr>
          <p:cNvSpPr txBox="1">
            <a:spLocks/>
          </p:cNvSpPr>
          <p:nvPr/>
        </p:nvSpPr>
        <p:spPr>
          <a:xfrm>
            <a:off x="685800" y="3429000"/>
            <a:ext cx="7696200" cy="7651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aphicFrame>
        <p:nvGraphicFramePr>
          <p:cNvPr id="6" name="Object 5">
            <a:extLst>
              <a:ext uri="{FF2B5EF4-FFF2-40B4-BE49-F238E27FC236}">
                <a16:creationId xmlns:a16="http://schemas.microsoft.com/office/drawing/2014/main" id="{1BB2E903-056D-45DF-AF2C-F7079E5E335E}"/>
              </a:ext>
            </a:extLst>
          </p:cNvPr>
          <p:cNvGraphicFramePr>
            <a:graphicFrameLocks noChangeAspect="1"/>
          </p:cNvGraphicFramePr>
          <p:nvPr>
            <p:extLst>
              <p:ext uri="{D42A27DB-BD31-4B8C-83A1-F6EECF244321}">
                <p14:modId xmlns:p14="http://schemas.microsoft.com/office/powerpoint/2010/main" val="1014069224"/>
              </p:ext>
            </p:extLst>
          </p:nvPr>
        </p:nvGraphicFramePr>
        <p:xfrm>
          <a:off x="3276600" y="3502025"/>
          <a:ext cx="2098800" cy="1851025"/>
        </p:xfrm>
        <a:graphic>
          <a:graphicData uri="http://schemas.openxmlformats.org/presentationml/2006/ole">
            <mc:AlternateContent xmlns:mc="http://schemas.openxmlformats.org/markup-compatibility/2006">
              <mc:Choice xmlns:v="urn:schemas-microsoft-com:vml" Requires="v">
                <p:oleObj spid="_x0000_s2093" name="Acrobat Document" showAsIcon="1" r:id="rId3" imgW="914400" imgH="806400" progId="Acrobat.Document.11">
                  <p:embed/>
                </p:oleObj>
              </mc:Choice>
              <mc:Fallback>
                <p:oleObj name="Acrobat Document" showAsIcon="1" r:id="rId3" imgW="914400" imgH="806400" progId="Acrobat.Document.11">
                  <p:embed/>
                  <p:pic>
                    <p:nvPicPr>
                      <p:cNvPr id="0" name=""/>
                      <p:cNvPicPr/>
                      <p:nvPr/>
                    </p:nvPicPr>
                    <p:blipFill>
                      <a:blip r:embed="rId4"/>
                      <a:stretch>
                        <a:fillRect/>
                      </a:stretch>
                    </p:blipFill>
                    <p:spPr>
                      <a:xfrm>
                        <a:off x="3276600" y="3502025"/>
                        <a:ext cx="2098800" cy="1851025"/>
                      </a:xfrm>
                      <a:prstGeom prst="rect">
                        <a:avLst/>
                      </a:prstGeom>
                    </p:spPr>
                  </p:pic>
                </p:oleObj>
              </mc:Fallback>
            </mc:AlternateContent>
          </a:graphicData>
        </a:graphic>
      </p:graphicFrame>
    </p:spTree>
    <p:extLst>
      <p:ext uri="{BB962C8B-B14F-4D97-AF65-F5344CB8AC3E}">
        <p14:creationId xmlns:p14="http://schemas.microsoft.com/office/powerpoint/2010/main" val="29231563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6BFEE-293D-465C-B73B-5F34596A042A}"/>
              </a:ext>
            </a:extLst>
          </p:cNvPr>
          <p:cNvSpPr txBox="1">
            <a:spLocks/>
          </p:cNvSpPr>
          <p:nvPr/>
        </p:nvSpPr>
        <p:spPr>
          <a:xfrm>
            <a:off x="493713" y="630238"/>
            <a:ext cx="8229600" cy="914400"/>
          </a:xfrm>
          <a:prstGeom prst="rect">
            <a:avLst/>
          </a:prstGeom>
          <a:solidFill>
            <a:srgbClr val="00B0F0"/>
          </a:solidFill>
        </p:spPr>
        <p:txBody>
          <a:bodyPr vert="horz" lIns="91440" tIns="45720" rIns="91440" bIns="45720" rtlCol="0" anchor="t">
            <a:normAutofit fontScale="85000" lnSpcReduction="10000"/>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pPr algn="ctr"/>
            <a:r>
              <a:rPr lang="en-US" cap="none" dirty="0">
                <a:solidFill>
                  <a:schemeClr val="bg1"/>
                </a:solidFill>
              </a:rPr>
              <a:t>Continued-Per Diem Rates For Counterparts</a:t>
            </a:r>
          </a:p>
        </p:txBody>
      </p:sp>
      <p:sp>
        <p:nvSpPr>
          <p:cNvPr id="3" name="Text Placeholder 2">
            <a:extLst>
              <a:ext uri="{FF2B5EF4-FFF2-40B4-BE49-F238E27FC236}">
                <a16:creationId xmlns:a16="http://schemas.microsoft.com/office/drawing/2014/main" id="{62660303-47C8-4246-816D-61694618C28D}"/>
              </a:ext>
            </a:extLst>
          </p:cNvPr>
          <p:cNvSpPr txBox="1">
            <a:spLocks/>
          </p:cNvSpPr>
          <p:nvPr/>
        </p:nvSpPr>
        <p:spPr>
          <a:xfrm>
            <a:off x="735291" y="1809946"/>
            <a:ext cx="7759422" cy="3676454"/>
          </a:xfrm>
          <a:prstGeom prst="rect">
            <a:avLst/>
          </a:prstGeom>
        </p:spPr>
        <p:txBody>
          <a:bodyPr>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a:buNone/>
            </a:pPr>
            <a:r>
              <a:rPr lang="en-US" dirty="0">
                <a:highlight>
                  <a:srgbClr val="FFFF00"/>
                </a:highlight>
              </a:rPr>
              <a:t>Example: 1 </a:t>
            </a:r>
          </a:p>
          <a:p>
            <a:pPr marL="457200" lvl="1" indent="0">
              <a:buNone/>
            </a:pPr>
            <a:r>
              <a:rPr lang="en-US" dirty="0"/>
              <a:t>One day Training/workshop was held in Yangon on 20-May-2019.</a:t>
            </a:r>
          </a:p>
          <a:p>
            <a:pPr marL="457200" lvl="1" indent="0">
              <a:buNone/>
            </a:pPr>
            <a:r>
              <a:rPr lang="en-US" dirty="0"/>
              <a:t>Please </a:t>
            </a:r>
            <a:r>
              <a:rPr lang="en-US" dirty="0">
                <a:highlight>
                  <a:srgbClr val="00FF00"/>
                </a:highlight>
              </a:rPr>
              <a:t>calculate Travel Allowance </a:t>
            </a:r>
            <a:r>
              <a:rPr lang="en-US" dirty="0"/>
              <a:t>for following participant by using standard regional rate for counterparts travel.</a:t>
            </a:r>
          </a:p>
          <a:p>
            <a:pPr marL="457200" lvl="1" indent="0">
              <a:buNone/>
            </a:pPr>
            <a:r>
              <a:rPr lang="en-US" dirty="0"/>
              <a:t>Two trainers and ten participants from Yangon. Three Participants came from Nay </a:t>
            </a:r>
            <a:r>
              <a:rPr lang="en-US" dirty="0" err="1"/>
              <a:t>Pyi</a:t>
            </a:r>
            <a:r>
              <a:rPr lang="en-US" dirty="0"/>
              <a:t> Taw.</a:t>
            </a:r>
          </a:p>
        </p:txBody>
      </p:sp>
    </p:spTree>
    <p:extLst>
      <p:ext uri="{BB962C8B-B14F-4D97-AF65-F5344CB8AC3E}">
        <p14:creationId xmlns:p14="http://schemas.microsoft.com/office/powerpoint/2010/main" val="42660395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AC232-C0AB-4DC5-BF0C-A9504B9D9B47}"/>
              </a:ext>
            </a:extLst>
          </p:cNvPr>
          <p:cNvSpPr txBox="1">
            <a:spLocks/>
          </p:cNvSpPr>
          <p:nvPr/>
        </p:nvSpPr>
        <p:spPr>
          <a:xfrm>
            <a:off x="457200" y="609600"/>
            <a:ext cx="8229600" cy="914400"/>
          </a:xfrm>
          <a:prstGeom prst="rect">
            <a:avLst/>
          </a:prstGeom>
          <a:solidFill>
            <a:srgbClr val="00B0F0"/>
          </a:solidFill>
        </p:spPr>
        <p:txBody>
          <a:bodyPr vert="horz" lIns="91440" tIns="45720" rIns="91440" bIns="45720" rtlCol="0" anchor="t">
            <a:normAutofit fontScale="92500"/>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pPr algn="ctr"/>
            <a:r>
              <a:rPr lang="en-US" cap="none" dirty="0">
                <a:solidFill>
                  <a:schemeClr val="bg1"/>
                </a:solidFill>
              </a:rPr>
              <a:t>Standard Regional Rate for Counterparts</a:t>
            </a:r>
          </a:p>
        </p:txBody>
      </p:sp>
      <p:sp>
        <p:nvSpPr>
          <p:cNvPr id="4" name="Text Placeholder 2">
            <a:extLst>
              <a:ext uri="{FF2B5EF4-FFF2-40B4-BE49-F238E27FC236}">
                <a16:creationId xmlns:a16="http://schemas.microsoft.com/office/drawing/2014/main" id="{403370A0-F282-4F32-8A78-142E4511163F}"/>
              </a:ext>
            </a:extLst>
          </p:cNvPr>
          <p:cNvSpPr txBox="1">
            <a:spLocks/>
          </p:cNvSpPr>
          <p:nvPr/>
        </p:nvSpPr>
        <p:spPr>
          <a:xfrm>
            <a:off x="735291" y="1809946"/>
            <a:ext cx="7759422" cy="4133654"/>
          </a:xfrm>
          <a:prstGeom prst="rect">
            <a:avLst/>
          </a:prstGeom>
        </p:spPr>
        <p:txBody>
          <a:bodyPr>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a:buNone/>
            </a:pPr>
            <a:r>
              <a:rPr lang="en-US" dirty="0">
                <a:highlight>
                  <a:srgbClr val="FFFF00"/>
                </a:highlight>
              </a:rPr>
              <a:t>Example: 2 </a:t>
            </a:r>
          </a:p>
          <a:p>
            <a:pPr marL="457200" lvl="1" indent="0">
              <a:buNone/>
            </a:pPr>
            <a:endParaRPr lang="en-US" dirty="0"/>
          </a:p>
          <a:p>
            <a:pPr marL="457200" lvl="1" indent="0">
              <a:buNone/>
            </a:pPr>
            <a:r>
              <a:rPr lang="en-US" dirty="0"/>
              <a:t>Training/workshop was held in Nay </a:t>
            </a:r>
            <a:r>
              <a:rPr lang="en-US" dirty="0" err="1"/>
              <a:t>Pyi</a:t>
            </a:r>
            <a:r>
              <a:rPr lang="en-US" dirty="0"/>
              <a:t> Taw.</a:t>
            </a:r>
          </a:p>
          <a:p>
            <a:pPr marL="457200" lvl="1" indent="0">
              <a:buNone/>
            </a:pPr>
            <a:endParaRPr lang="en-US" dirty="0"/>
          </a:p>
          <a:p>
            <a:pPr marL="457200" lvl="1" indent="0">
              <a:buNone/>
            </a:pPr>
            <a:r>
              <a:rPr lang="en-US" dirty="0">
                <a:highlight>
                  <a:srgbClr val="00FF00"/>
                </a:highlight>
              </a:rPr>
              <a:t>Please calculate TA charges </a:t>
            </a:r>
            <a:r>
              <a:rPr lang="en-US" dirty="0"/>
              <a:t>for following participant by using standard regional rate for counterparts travel.</a:t>
            </a:r>
          </a:p>
          <a:p>
            <a:pPr marL="457200" lvl="1" indent="0">
              <a:buNone/>
            </a:pPr>
            <a:r>
              <a:rPr lang="en-US" dirty="0"/>
              <a:t>Duty station</a:t>
            </a:r>
          </a:p>
          <a:p>
            <a:pPr marL="457200" lvl="1" indent="0">
              <a:buNone/>
            </a:pPr>
            <a:r>
              <a:rPr lang="en-US" dirty="0" err="1"/>
              <a:t>Kayin</a:t>
            </a:r>
            <a:r>
              <a:rPr lang="en-US" dirty="0"/>
              <a:t>		3 participants HPN-NPT by ( Car )</a:t>
            </a:r>
          </a:p>
          <a:p>
            <a:pPr marL="457200" lvl="1" indent="0">
              <a:buNone/>
            </a:pPr>
            <a:r>
              <a:rPr lang="en-US" dirty="0"/>
              <a:t>Yangon 		2 Participants YGN-NPT ( Car  )</a:t>
            </a:r>
          </a:p>
          <a:p>
            <a:pPr marL="457200" lvl="1" indent="0">
              <a:buNone/>
            </a:pPr>
            <a:r>
              <a:rPr lang="en-US" dirty="0" err="1"/>
              <a:t>Sagaing</a:t>
            </a:r>
            <a:r>
              <a:rPr lang="en-US" dirty="0"/>
              <a:t> 		2 Participants </a:t>
            </a:r>
            <a:r>
              <a:rPr lang="en-US" dirty="0" err="1"/>
              <a:t>Monywa</a:t>
            </a:r>
            <a:r>
              <a:rPr lang="en-US" dirty="0"/>
              <a:t>-NPT( Car) 	</a:t>
            </a:r>
          </a:p>
          <a:p>
            <a:pPr marL="457200" lvl="1" indent="0">
              <a:buNone/>
            </a:pPr>
            <a:endParaRPr lang="en-US" dirty="0"/>
          </a:p>
        </p:txBody>
      </p:sp>
    </p:spTree>
    <p:extLst>
      <p:ext uri="{BB962C8B-B14F-4D97-AF65-F5344CB8AC3E}">
        <p14:creationId xmlns:p14="http://schemas.microsoft.com/office/powerpoint/2010/main" val="37945732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AC232-C0AB-4DC5-BF0C-A9504B9D9B47}"/>
              </a:ext>
            </a:extLst>
          </p:cNvPr>
          <p:cNvSpPr txBox="1">
            <a:spLocks/>
          </p:cNvSpPr>
          <p:nvPr/>
        </p:nvSpPr>
        <p:spPr>
          <a:xfrm>
            <a:off x="457200" y="609600"/>
            <a:ext cx="8229600" cy="914400"/>
          </a:xfrm>
          <a:prstGeom prst="rect">
            <a:avLst/>
          </a:prstGeom>
          <a:solidFill>
            <a:srgbClr val="00B0F0"/>
          </a:solidFill>
        </p:spPr>
        <p:txBody>
          <a:bodyPr vert="horz" lIns="91440" tIns="45720" rIns="91440" bIns="45720" rtlCol="0" anchor="t">
            <a:normAutofit fontScale="92500"/>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pPr algn="ctr"/>
            <a:r>
              <a:rPr lang="en-US" cap="none" dirty="0">
                <a:solidFill>
                  <a:schemeClr val="bg1"/>
                </a:solidFill>
              </a:rPr>
              <a:t>Standard Regional Rate for Counterparts</a:t>
            </a:r>
          </a:p>
        </p:txBody>
      </p:sp>
      <p:sp>
        <p:nvSpPr>
          <p:cNvPr id="4" name="Text Placeholder 2">
            <a:extLst>
              <a:ext uri="{FF2B5EF4-FFF2-40B4-BE49-F238E27FC236}">
                <a16:creationId xmlns:a16="http://schemas.microsoft.com/office/drawing/2014/main" id="{403370A0-F282-4F32-8A78-142E4511163F}"/>
              </a:ext>
            </a:extLst>
          </p:cNvPr>
          <p:cNvSpPr txBox="1">
            <a:spLocks/>
          </p:cNvSpPr>
          <p:nvPr/>
        </p:nvSpPr>
        <p:spPr>
          <a:xfrm>
            <a:off x="457200" y="1809946"/>
            <a:ext cx="8037513" cy="4819454"/>
          </a:xfrm>
          <a:prstGeom prst="rect">
            <a:avLst/>
          </a:prstGeom>
        </p:spPr>
        <p:txBody>
          <a:bodyPr>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a:buNone/>
            </a:pPr>
            <a:r>
              <a:rPr lang="en-US" dirty="0">
                <a:highlight>
                  <a:srgbClr val="FFFF00"/>
                </a:highlight>
              </a:rPr>
              <a:t>Example: 3 </a:t>
            </a:r>
          </a:p>
          <a:p>
            <a:pPr marL="457200" lvl="1" indent="0">
              <a:buNone/>
            </a:pPr>
            <a:r>
              <a:rPr lang="en-US" dirty="0"/>
              <a:t>Training/workshop was held in Nay </a:t>
            </a:r>
            <a:r>
              <a:rPr lang="en-US" dirty="0" err="1"/>
              <a:t>Pyi</a:t>
            </a:r>
            <a:r>
              <a:rPr lang="en-US" dirty="0"/>
              <a:t> Taw.</a:t>
            </a:r>
          </a:p>
          <a:p>
            <a:pPr marL="457200" lvl="1" indent="0">
              <a:buNone/>
            </a:pPr>
            <a:endParaRPr lang="en-US" dirty="0"/>
          </a:p>
          <a:p>
            <a:pPr marL="457200" lvl="1" indent="0">
              <a:buNone/>
            </a:pPr>
            <a:r>
              <a:rPr lang="en-US" dirty="0">
                <a:highlight>
                  <a:srgbClr val="FFFF00"/>
                </a:highlight>
              </a:rPr>
              <a:t>Please calculate TA costs </a:t>
            </a:r>
            <a:r>
              <a:rPr lang="en-US" dirty="0"/>
              <a:t>for following participant by using standard regional rate for counterparts travel.</a:t>
            </a:r>
          </a:p>
          <a:p>
            <a:pPr marL="457200" lvl="1" indent="0">
              <a:buNone/>
            </a:pPr>
            <a:r>
              <a:rPr lang="en-US" dirty="0"/>
              <a:t>Duty station </a:t>
            </a:r>
          </a:p>
          <a:p>
            <a:pPr marL="457200" lvl="1" indent="0">
              <a:buNone/>
            </a:pPr>
            <a:r>
              <a:rPr lang="en-US" dirty="0"/>
              <a:t>Kachin 2 participant MKN-MDY( Air), MDY-NPT (by Car)</a:t>
            </a:r>
          </a:p>
          <a:p>
            <a:pPr marL="457200" lvl="1" indent="0">
              <a:buNone/>
            </a:pPr>
            <a:r>
              <a:rPr lang="en-US" dirty="0"/>
              <a:t>Notes: Air-fare MKN-MDY- MMK94,000/- </a:t>
            </a:r>
          </a:p>
          <a:p>
            <a:pPr marL="457200" lvl="1" indent="0">
              <a:buNone/>
            </a:pPr>
            <a:endParaRPr lang="en-US" dirty="0"/>
          </a:p>
          <a:p>
            <a:pPr marL="457200" lvl="1" indent="0">
              <a:buNone/>
            </a:pPr>
            <a:endParaRPr lang="en-US" dirty="0"/>
          </a:p>
        </p:txBody>
      </p:sp>
    </p:spTree>
    <p:extLst>
      <p:ext uri="{BB962C8B-B14F-4D97-AF65-F5344CB8AC3E}">
        <p14:creationId xmlns:p14="http://schemas.microsoft.com/office/powerpoint/2010/main" val="15861585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5F32CD-4C0F-4E72-B5A2-558CFE1FADB5}"/>
              </a:ext>
            </a:extLst>
          </p:cNvPr>
          <p:cNvSpPr>
            <a:spLocks noGrp="1"/>
          </p:cNvSpPr>
          <p:nvPr>
            <p:ph type="title"/>
          </p:nvPr>
        </p:nvSpPr>
        <p:spPr>
          <a:xfrm>
            <a:off x="791852" y="4374038"/>
            <a:ext cx="7742547" cy="1394938"/>
          </a:xfrm>
        </p:spPr>
        <p:txBody>
          <a:bodyPr>
            <a:normAutofit fontScale="90000"/>
          </a:bodyPr>
          <a:lstStyle/>
          <a:p>
            <a:br>
              <a:rPr lang="en-US" dirty="0"/>
            </a:br>
            <a:br>
              <a:rPr lang="en-US" dirty="0"/>
            </a:br>
            <a:endParaRPr lang="en-US" dirty="0"/>
          </a:p>
        </p:txBody>
      </p:sp>
      <p:graphicFrame>
        <p:nvGraphicFramePr>
          <p:cNvPr id="3" name="Object 2">
            <a:extLst>
              <a:ext uri="{FF2B5EF4-FFF2-40B4-BE49-F238E27FC236}">
                <a16:creationId xmlns:a16="http://schemas.microsoft.com/office/drawing/2014/main" id="{01194654-2BDD-4172-BC4B-556AD89890BF}"/>
              </a:ext>
            </a:extLst>
          </p:cNvPr>
          <p:cNvGraphicFramePr>
            <a:graphicFrameLocks noChangeAspect="1"/>
          </p:cNvGraphicFramePr>
          <p:nvPr>
            <p:extLst>
              <p:ext uri="{D42A27DB-BD31-4B8C-83A1-F6EECF244321}">
                <p14:modId xmlns:p14="http://schemas.microsoft.com/office/powerpoint/2010/main" val="2634878289"/>
              </p:ext>
            </p:extLst>
          </p:nvPr>
        </p:nvGraphicFramePr>
        <p:xfrm>
          <a:off x="2590800" y="2209800"/>
          <a:ext cx="3074400" cy="2711450"/>
        </p:xfrm>
        <a:graphic>
          <a:graphicData uri="http://schemas.openxmlformats.org/presentationml/2006/ole">
            <mc:AlternateContent xmlns:mc="http://schemas.openxmlformats.org/markup-compatibility/2006">
              <mc:Choice xmlns:v="urn:schemas-microsoft-com:vml" Requires="v">
                <p:oleObj spid="_x0000_s3113" name="Document" showAsIcon="1" r:id="rId3" imgW="914400" imgH="806400" progId="Word.Document.12">
                  <p:embed/>
                </p:oleObj>
              </mc:Choice>
              <mc:Fallback>
                <p:oleObj name="Document" showAsIcon="1" r:id="rId3" imgW="914400" imgH="806400" progId="Word.Document.12">
                  <p:embed/>
                  <p:pic>
                    <p:nvPicPr>
                      <p:cNvPr id="0" name=""/>
                      <p:cNvPicPr/>
                      <p:nvPr/>
                    </p:nvPicPr>
                    <p:blipFill>
                      <a:blip r:embed="rId4"/>
                      <a:stretch>
                        <a:fillRect/>
                      </a:stretch>
                    </p:blipFill>
                    <p:spPr>
                      <a:xfrm>
                        <a:off x="2590800" y="2209800"/>
                        <a:ext cx="3074400" cy="2711450"/>
                      </a:xfrm>
                      <a:prstGeom prst="rect">
                        <a:avLst/>
                      </a:prstGeom>
                    </p:spPr>
                  </p:pic>
                </p:oleObj>
              </mc:Fallback>
            </mc:AlternateContent>
          </a:graphicData>
        </a:graphic>
      </p:graphicFrame>
    </p:spTree>
    <p:extLst>
      <p:ext uri="{BB962C8B-B14F-4D97-AF65-F5344CB8AC3E}">
        <p14:creationId xmlns:p14="http://schemas.microsoft.com/office/powerpoint/2010/main" val="29503758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E9172A1-0DBA-4313-9628-9272A9361F27}"/>
              </a:ext>
            </a:extLst>
          </p:cNvPr>
          <p:cNvSpPr>
            <a:spLocks noGrp="1"/>
          </p:cNvSpPr>
          <p:nvPr>
            <p:ph type="body" idx="1"/>
          </p:nvPr>
        </p:nvSpPr>
        <p:spPr>
          <a:xfrm>
            <a:off x="533400" y="1600200"/>
            <a:ext cx="7772400" cy="598487"/>
          </a:xfrm>
        </p:spPr>
        <p:txBody>
          <a:bodyPr>
            <a:normAutofit/>
          </a:bodyPr>
          <a:lstStyle/>
          <a:p>
            <a:r>
              <a:rPr lang="en-US" sz="2800" dirty="0">
                <a:highlight>
                  <a:srgbClr val="FFFF00"/>
                </a:highlight>
              </a:rPr>
              <a:t>Itemized Cost Estimate</a:t>
            </a:r>
          </a:p>
        </p:txBody>
      </p:sp>
      <p:sp>
        <p:nvSpPr>
          <p:cNvPr id="4" name="Title 1">
            <a:extLst>
              <a:ext uri="{FF2B5EF4-FFF2-40B4-BE49-F238E27FC236}">
                <a16:creationId xmlns:a16="http://schemas.microsoft.com/office/drawing/2014/main" id="{0F5AE69C-B48D-47F6-9FF3-4EF0C7D36AAA}"/>
              </a:ext>
            </a:extLst>
          </p:cNvPr>
          <p:cNvSpPr txBox="1">
            <a:spLocks/>
          </p:cNvSpPr>
          <p:nvPr/>
        </p:nvSpPr>
        <p:spPr>
          <a:xfrm>
            <a:off x="457200" y="609600"/>
            <a:ext cx="8229600" cy="914400"/>
          </a:xfrm>
          <a:prstGeom prst="rect">
            <a:avLst/>
          </a:prstGeom>
          <a:solidFill>
            <a:srgbClr val="00B0F0"/>
          </a:solidFill>
        </p:spPr>
        <p:txBody>
          <a:bodyPr vert="horz" lIns="91440" tIns="45720" rIns="91440" bIns="45720" rtlCol="0" anchor="t">
            <a:normAutofit/>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pPr algn="ctr"/>
            <a:r>
              <a:rPr lang="en-US" cap="none" dirty="0">
                <a:solidFill>
                  <a:schemeClr val="bg1"/>
                </a:solidFill>
              </a:rPr>
              <a:t>Detailed Budget Preparation</a:t>
            </a:r>
          </a:p>
        </p:txBody>
      </p:sp>
      <p:graphicFrame>
        <p:nvGraphicFramePr>
          <p:cNvPr id="8" name="Object 7">
            <a:extLst>
              <a:ext uri="{FF2B5EF4-FFF2-40B4-BE49-F238E27FC236}">
                <a16:creationId xmlns:a16="http://schemas.microsoft.com/office/drawing/2014/main" id="{E73FC6E6-44D2-4D5C-8ED7-97915314A541}"/>
              </a:ext>
            </a:extLst>
          </p:cNvPr>
          <p:cNvGraphicFramePr>
            <a:graphicFrameLocks noChangeAspect="1"/>
          </p:cNvGraphicFramePr>
          <p:nvPr>
            <p:extLst>
              <p:ext uri="{D42A27DB-BD31-4B8C-83A1-F6EECF244321}">
                <p14:modId xmlns:p14="http://schemas.microsoft.com/office/powerpoint/2010/main" val="1482344541"/>
              </p:ext>
            </p:extLst>
          </p:nvPr>
        </p:nvGraphicFramePr>
        <p:xfrm>
          <a:off x="2514600" y="2895600"/>
          <a:ext cx="3276600" cy="2889780"/>
        </p:xfrm>
        <a:graphic>
          <a:graphicData uri="http://schemas.openxmlformats.org/presentationml/2006/ole">
            <mc:AlternateContent xmlns:mc="http://schemas.openxmlformats.org/markup-compatibility/2006">
              <mc:Choice xmlns:v="urn:schemas-microsoft-com:vml" Requires="v">
                <p:oleObj spid="_x0000_s4112" name="Worksheet" showAsIcon="1" r:id="rId3" imgW="914400" imgH="806400" progId="Excel.Sheet.12">
                  <p:embed/>
                </p:oleObj>
              </mc:Choice>
              <mc:Fallback>
                <p:oleObj name="Worksheet" showAsIcon="1" r:id="rId3" imgW="914400" imgH="806400" progId="Excel.Sheet.12">
                  <p:embed/>
                  <p:pic>
                    <p:nvPicPr>
                      <p:cNvPr id="0" name=""/>
                      <p:cNvPicPr/>
                      <p:nvPr/>
                    </p:nvPicPr>
                    <p:blipFill>
                      <a:blip r:embed="rId4"/>
                      <a:stretch>
                        <a:fillRect/>
                      </a:stretch>
                    </p:blipFill>
                    <p:spPr>
                      <a:xfrm>
                        <a:off x="2514600" y="2895600"/>
                        <a:ext cx="3276600" cy="2889780"/>
                      </a:xfrm>
                      <a:prstGeom prst="rect">
                        <a:avLst/>
                      </a:prstGeom>
                    </p:spPr>
                  </p:pic>
                </p:oleObj>
              </mc:Fallback>
            </mc:AlternateContent>
          </a:graphicData>
        </a:graphic>
      </p:graphicFrame>
    </p:spTree>
    <p:extLst>
      <p:ext uri="{BB962C8B-B14F-4D97-AF65-F5344CB8AC3E}">
        <p14:creationId xmlns:p14="http://schemas.microsoft.com/office/powerpoint/2010/main" val="36131683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D5B69-7571-464B-A7BF-650CF6F19016}"/>
              </a:ext>
            </a:extLst>
          </p:cNvPr>
          <p:cNvSpPr>
            <a:spLocks noGrp="1"/>
          </p:cNvSpPr>
          <p:nvPr>
            <p:ph type="title"/>
          </p:nvPr>
        </p:nvSpPr>
        <p:spPr/>
        <p:txBody>
          <a:bodyPr/>
          <a:lstStyle/>
          <a:p>
            <a:r>
              <a:rPr lang="en-US" dirty="0"/>
              <a:t>Calculations DSA rate</a:t>
            </a:r>
          </a:p>
        </p:txBody>
      </p:sp>
      <p:graphicFrame>
        <p:nvGraphicFramePr>
          <p:cNvPr id="4" name="Object 3">
            <a:extLst>
              <a:ext uri="{FF2B5EF4-FFF2-40B4-BE49-F238E27FC236}">
                <a16:creationId xmlns:a16="http://schemas.microsoft.com/office/drawing/2014/main" id="{364F2A27-5E5B-4B54-B619-CC4EBE5ED657}"/>
              </a:ext>
            </a:extLst>
          </p:cNvPr>
          <p:cNvGraphicFramePr>
            <a:graphicFrameLocks noChangeAspect="1"/>
          </p:cNvGraphicFramePr>
          <p:nvPr>
            <p:extLst>
              <p:ext uri="{D42A27DB-BD31-4B8C-83A1-F6EECF244321}">
                <p14:modId xmlns:p14="http://schemas.microsoft.com/office/powerpoint/2010/main" val="4163336990"/>
              </p:ext>
            </p:extLst>
          </p:nvPr>
        </p:nvGraphicFramePr>
        <p:xfrm>
          <a:off x="2667000" y="1748896"/>
          <a:ext cx="3978600" cy="3508904"/>
        </p:xfrm>
        <a:graphic>
          <a:graphicData uri="http://schemas.openxmlformats.org/presentationml/2006/ole">
            <mc:AlternateContent xmlns:mc="http://schemas.openxmlformats.org/markup-compatibility/2006">
              <mc:Choice xmlns:v="urn:schemas-microsoft-com:vml" Requires="v">
                <p:oleObj spid="_x0000_s5131" name="Worksheet" showAsIcon="1" r:id="rId3" imgW="914400" imgH="806400" progId="Excel.Sheet.12">
                  <p:embed/>
                </p:oleObj>
              </mc:Choice>
              <mc:Fallback>
                <p:oleObj name="Worksheet" showAsIcon="1" r:id="rId3" imgW="914400" imgH="806400" progId="Excel.Sheet.12">
                  <p:embed/>
                  <p:pic>
                    <p:nvPicPr>
                      <p:cNvPr id="0" name=""/>
                      <p:cNvPicPr/>
                      <p:nvPr/>
                    </p:nvPicPr>
                    <p:blipFill>
                      <a:blip r:embed="rId4"/>
                      <a:stretch>
                        <a:fillRect/>
                      </a:stretch>
                    </p:blipFill>
                    <p:spPr>
                      <a:xfrm>
                        <a:off x="2667000" y="1748896"/>
                        <a:ext cx="3978600" cy="3508904"/>
                      </a:xfrm>
                      <a:prstGeom prst="rect">
                        <a:avLst/>
                      </a:prstGeom>
                    </p:spPr>
                  </p:pic>
                </p:oleObj>
              </mc:Fallback>
            </mc:AlternateContent>
          </a:graphicData>
        </a:graphic>
      </p:graphicFrame>
    </p:spTree>
    <p:extLst>
      <p:ext uri="{BB962C8B-B14F-4D97-AF65-F5344CB8AC3E}">
        <p14:creationId xmlns:p14="http://schemas.microsoft.com/office/powerpoint/2010/main" val="33943226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09600" y="457200"/>
            <a:ext cx="7924800" cy="914400"/>
          </a:xfrm>
          <a:prstGeom prst="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p:nvPr/>
        </p:nvPicPr>
        <p:blipFill rotWithShape="1">
          <a:blip r:embed="rId2"/>
          <a:srcRect l="15064" t="38198" r="15384" b="23033"/>
          <a:stretch/>
        </p:blipFill>
        <p:spPr bwMode="auto">
          <a:xfrm>
            <a:off x="1066800" y="2057400"/>
            <a:ext cx="7010400" cy="31242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53640926-AAD7-44D8-BBD7-CCE9431645EC}">
              <a14:shadowObscured xmlns:a14="http://schemas.microsoft.com/office/drawing/2010/main"/>
            </a:ext>
          </a:extLst>
        </p:spPr>
      </p:pic>
      <p:sp>
        <p:nvSpPr>
          <p:cNvPr id="7" name="Title 1"/>
          <p:cNvSpPr>
            <a:spLocks noGrp="1"/>
          </p:cNvSpPr>
          <p:nvPr>
            <p:ph type="title"/>
          </p:nvPr>
        </p:nvSpPr>
        <p:spPr>
          <a:xfrm>
            <a:off x="457200" y="274638"/>
            <a:ext cx="8229600" cy="1143000"/>
          </a:xfrm>
        </p:spPr>
        <p:txBody>
          <a:bodyPr>
            <a:normAutofit/>
          </a:bodyPr>
          <a:lstStyle/>
          <a:p>
            <a:r>
              <a:rPr lang="en-US" dirty="0">
                <a:solidFill>
                  <a:schemeClr val="bg1"/>
                </a:solidFill>
              </a:rPr>
              <a:t>How do we use the FACE form ?</a:t>
            </a:r>
          </a:p>
        </p:txBody>
      </p:sp>
    </p:spTree>
    <p:extLst>
      <p:ext uri="{BB962C8B-B14F-4D97-AF65-F5344CB8AC3E}">
        <p14:creationId xmlns:p14="http://schemas.microsoft.com/office/powerpoint/2010/main" val="405079803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914400"/>
          </a:xfrm>
          <a:solidFill>
            <a:srgbClr val="00B0F0"/>
          </a:solidFill>
        </p:spPr>
        <p:txBody>
          <a:bodyPr/>
          <a:lstStyle/>
          <a:p>
            <a:r>
              <a:rPr lang="en-US" dirty="0">
                <a:solidFill>
                  <a:schemeClr val="bg1"/>
                </a:solidFill>
              </a:rPr>
              <a:t>Important Key Message</a:t>
            </a:r>
          </a:p>
        </p:txBody>
      </p:sp>
      <p:sp>
        <p:nvSpPr>
          <p:cNvPr id="3" name="Content Placeholder 2"/>
          <p:cNvSpPr>
            <a:spLocks noGrp="1"/>
          </p:cNvSpPr>
          <p:nvPr>
            <p:ph idx="1"/>
          </p:nvPr>
        </p:nvSpPr>
        <p:spPr>
          <a:xfrm>
            <a:off x="0" y="914400"/>
            <a:ext cx="8915400" cy="5791200"/>
          </a:xfrm>
        </p:spPr>
        <p:txBody>
          <a:bodyPr>
            <a:noAutofit/>
          </a:bodyPr>
          <a:lstStyle/>
          <a:p>
            <a:pPr lvl="1" algn="just">
              <a:buFont typeface="Wingdings" panose="05000000000000000000" pitchFamily="2" charset="2"/>
              <a:buChar char="ü"/>
            </a:pPr>
            <a:r>
              <a:rPr lang="en-US" sz="2900" dirty="0"/>
              <a:t>If there is any deviation from the planned activities/budget, IP need to get prior approval from UNICEF.</a:t>
            </a:r>
          </a:p>
          <a:p>
            <a:pPr lvl="1" algn="just">
              <a:buFont typeface="Wingdings" panose="05000000000000000000" pitchFamily="2" charset="2"/>
              <a:buChar char="ü"/>
            </a:pPr>
            <a:r>
              <a:rPr lang="en-US" sz="2900" dirty="0"/>
              <a:t>UNICEF </a:t>
            </a:r>
            <a:r>
              <a:rPr lang="en-US" sz="2900" dirty="0" err="1"/>
              <a:t>Programme</a:t>
            </a:r>
            <a:r>
              <a:rPr lang="en-US" sz="2900" dirty="0"/>
              <a:t> Officer will review the revised budget and inform to respective </a:t>
            </a:r>
            <a:r>
              <a:rPr lang="en-US" sz="2900" dirty="0" err="1"/>
              <a:t>programme</a:t>
            </a:r>
            <a:r>
              <a:rPr lang="en-US" sz="2900" dirty="0"/>
              <a:t> officer of the Department by email or official letter for agreement and approval.</a:t>
            </a:r>
          </a:p>
          <a:p>
            <a:pPr lvl="1" algn="just">
              <a:buFont typeface="Wingdings" panose="05000000000000000000" pitchFamily="2" charset="2"/>
              <a:buChar char="ü"/>
            </a:pPr>
            <a:r>
              <a:rPr lang="en-US" sz="2900" dirty="0"/>
              <a:t>If the budget line item exceeds from the original approved budget, IP can submit the FACE request for additional amount or UNICEF will reimburse after submission of liquidation FACE forms.</a:t>
            </a:r>
          </a:p>
          <a:p>
            <a:pPr marL="457200" lvl="1" indent="0">
              <a:buNone/>
            </a:pPr>
            <a:endParaRPr lang="en-US" sz="2900" dirty="0"/>
          </a:p>
        </p:txBody>
      </p:sp>
    </p:spTree>
    <p:extLst>
      <p:ext uri="{BB962C8B-B14F-4D97-AF65-F5344CB8AC3E}">
        <p14:creationId xmlns:p14="http://schemas.microsoft.com/office/powerpoint/2010/main" val="336431864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1761241"/>
            <a:ext cx="7010400" cy="1676400"/>
          </a:xfrm>
        </p:spPr>
        <p:txBody>
          <a:bodyPr>
            <a:noAutofit/>
          </a:bodyPr>
          <a:lstStyle/>
          <a:p>
            <a:pPr algn="ctr"/>
            <a:r>
              <a:rPr lang="en-US" sz="4800" dirty="0">
                <a:solidFill>
                  <a:srgbClr val="0000FF"/>
                </a:solidFill>
              </a:rPr>
              <a:t>Discussion</a:t>
            </a:r>
          </a:p>
          <a:p>
            <a:pPr algn="ctr"/>
            <a:r>
              <a:rPr lang="en-US" sz="4800" dirty="0">
                <a:solidFill>
                  <a:srgbClr val="0000FF"/>
                </a:solidFill>
              </a:rPr>
              <a:t>Thank You!</a:t>
            </a:r>
          </a:p>
        </p:txBody>
      </p:sp>
    </p:spTree>
    <p:extLst>
      <p:ext uri="{BB962C8B-B14F-4D97-AF65-F5344CB8AC3E}">
        <p14:creationId xmlns:p14="http://schemas.microsoft.com/office/powerpoint/2010/main" val="2198351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57200" y="381000"/>
            <a:ext cx="8077200" cy="1036638"/>
          </a:xfrm>
          <a:prstGeom prst="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a:solidFill>
                  <a:schemeClr val="bg1"/>
                </a:solidFill>
              </a:rPr>
              <a:t>Cash Transfers Modalities</a:t>
            </a:r>
          </a:p>
        </p:txBody>
      </p:sp>
      <p:sp>
        <p:nvSpPr>
          <p:cNvPr id="3" name="Content Placeholder 2"/>
          <p:cNvSpPr>
            <a:spLocks noGrp="1"/>
          </p:cNvSpPr>
          <p:nvPr>
            <p:ph idx="1"/>
          </p:nvPr>
        </p:nvSpPr>
        <p:spPr>
          <a:xfrm>
            <a:off x="457200" y="1600201"/>
            <a:ext cx="8229600" cy="685800"/>
          </a:xfrm>
        </p:spPr>
        <p:txBody>
          <a:bodyPr>
            <a:normAutofit/>
          </a:bodyPr>
          <a:lstStyle/>
          <a:p>
            <a:pPr marL="0" indent="0">
              <a:buNone/>
            </a:pPr>
            <a:r>
              <a:rPr lang="en-US" sz="2400" dirty="0">
                <a:solidFill>
                  <a:srgbClr val="FF0000"/>
                </a:solidFill>
              </a:rPr>
              <a:t>FACE is used for three Cash Transfers Modalities.</a:t>
            </a:r>
          </a:p>
        </p:txBody>
      </p:sp>
      <p:pic>
        <p:nvPicPr>
          <p:cNvPr id="6" name="Picture 5"/>
          <p:cNvPicPr/>
          <p:nvPr/>
        </p:nvPicPr>
        <p:blipFill rotWithShape="1">
          <a:blip r:embed="rId2"/>
          <a:srcRect l="11859" t="21412" r="15225" b="51254"/>
          <a:stretch/>
        </p:blipFill>
        <p:spPr bwMode="auto">
          <a:xfrm>
            <a:off x="304800" y="2468564"/>
            <a:ext cx="8382000" cy="2160586"/>
          </a:xfrm>
          <a:prstGeom prst="rect">
            <a:avLst/>
          </a:prstGeom>
          <a:ln>
            <a:noFill/>
          </a:ln>
          <a:extLst>
            <a:ext uri="{53640926-AAD7-44D8-BBD7-CCE9431645EC}">
              <a14:shadowObscured xmlns:a14="http://schemas.microsoft.com/office/drawing/2010/main"/>
            </a:ext>
          </a:extLst>
        </p:spPr>
      </p:pic>
      <p:sp>
        <p:nvSpPr>
          <p:cNvPr id="7" name="Content Placeholder 2"/>
          <p:cNvSpPr txBox="1">
            <a:spLocks/>
          </p:cNvSpPr>
          <p:nvPr/>
        </p:nvSpPr>
        <p:spPr>
          <a:xfrm>
            <a:off x="304800" y="5257799"/>
            <a:ext cx="8229600" cy="106680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a:solidFill>
                  <a:srgbClr val="FF0000"/>
                </a:solidFill>
              </a:rPr>
              <a:t>Note: Separate FACE form should be used for each type of Cash Transfer Modalities</a:t>
            </a:r>
            <a:r>
              <a:rPr lang="en-US" dirty="0"/>
              <a:t>. </a:t>
            </a:r>
          </a:p>
        </p:txBody>
      </p:sp>
    </p:spTree>
    <p:extLst>
      <p:ext uri="{BB962C8B-B14F-4D97-AF65-F5344CB8AC3E}">
        <p14:creationId xmlns:p14="http://schemas.microsoft.com/office/powerpoint/2010/main" val="31791504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2458"/>
            <a:ext cx="9144000" cy="6934200"/>
          </a:xfrm>
          <a:prstGeom prst="rect">
            <a:avLst/>
          </a:prstGeom>
        </p:spPr>
      </p:pic>
    </p:spTree>
    <p:extLst>
      <p:ext uri="{BB962C8B-B14F-4D97-AF65-F5344CB8AC3E}">
        <p14:creationId xmlns:p14="http://schemas.microsoft.com/office/powerpoint/2010/main" val="21151862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61123" y="430696"/>
            <a:ext cx="8136834" cy="990600"/>
          </a:xfrm>
          <a:prstGeom prst="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68357" y="202096"/>
            <a:ext cx="8229600" cy="1447800"/>
          </a:xfrm>
        </p:spPr>
        <p:txBody>
          <a:bodyPr/>
          <a:lstStyle/>
          <a:p>
            <a:r>
              <a:rPr lang="en-US" dirty="0">
                <a:solidFill>
                  <a:schemeClr val="bg1"/>
                </a:solidFill>
              </a:rPr>
              <a:t>Work Flow of FACE process </a:t>
            </a:r>
          </a:p>
        </p:txBody>
      </p:sp>
      <p:pic>
        <p:nvPicPr>
          <p:cNvPr id="4" name="Picture 3"/>
          <p:cNvPicPr/>
          <p:nvPr/>
        </p:nvPicPr>
        <p:blipFill rotWithShape="1">
          <a:blip r:embed="rId2"/>
          <a:srcRect l="18430" t="47320" r="13942" b="19613"/>
          <a:stretch/>
        </p:blipFill>
        <p:spPr bwMode="auto">
          <a:xfrm>
            <a:off x="588065" y="2971800"/>
            <a:ext cx="7848600" cy="253365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a:extLst>
            <a:ext uri="{53640926-AAD7-44D8-BBD7-CCE9431645EC}">
              <a14:shadowObscured xmlns:a14="http://schemas.microsoft.com/office/drawing/2010/main"/>
            </a:ext>
          </a:extLst>
        </p:spPr>
      </p:pic>
    </p:spTree>
    <p:extLst>
      <p:ext uri="{BB962C8B-B14F-4D97-AF65-F5344CB8AC3E}">
        <p14:creationId xmlns:p14="http://schemas.microsoft.com/office/powerpoint/2010/main" val="8184512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latin typeface="Times New Roman" pitchFamily="18" charset="0"/>
                <a:cs typeface="Times New Roman" pitchFamily="18" charset="0"/>
              </a:rPr>
              <a:t>How to complete &amp; </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Use of U Forms</a:t>
            </a:r>
          </a:p>
        </p:txBody>
      </p:sp>
    </p:spTree>
    <p:extLst>
      <p:ext uri="{BB962C8B-B14F-4D97-AF65-F5344CB8AC3E}">
        <p14:creationId xmlns:p14="http://schemas.microsoft.com/office/powerpoint/2010/main" val="20463133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US" dirty="0">
                <a:solidFill>
                  <a:schemeClr val="bg1"/>
                </a:solidFill>
              </a:rPr>
              <a:t>Types of forms</a:t>
            </a:r>
          </a:p>
        </p:txBody>
      </p:sp>
      <p:sp>
        <p:nvSpPr>
          <p:cNvPr id="3" name="Content Placeholder 2"/>
          <p:cNvSpPr>
            <a:spLocks noGrp="1"/>
          </p:cNvSpPr>
          <p:nvPr>
            <p:ph idx="1"/>
          </p:nvPr>
        </p:nvSpPr>
        <p:spPr>
          <a:xfrm>
            <a:off x="457200" y="1600201"/>
            <a:ext cx="8229600" cy="4038600"/>
          </a:xfrm>
        </p:spPr>
        <p:txBody>
          <a:bodyPr>
            <a:normAutofit fontScale="92500" lnSpcReduction="10000"/>
          </a:bodyPr>
          <a:lstStyle/>
          <a:p>
            <a:pPr marL="0" indent="0">
              <a:buNone/>
            </a:pPr>
            <a:r>
              <a:rPr lang="en-US" dirty="0">
                <a:effectLst>
                  <a:outerShdw blurRad="38100" dist="38100" dir="2700000" algn="tl">
                    <a:srgbClr val="000000">
                      <a:alpha val="43137"/>
                    </a:srgbClr>
                  </a:outerShdw>
                </a:effectLst>
                <a:highlight>
                  <a:srgbClr val="FFFF00"/>
                </a:highlight>
              </a:rPr>
              <a:t>Three types of  U forms</a:t>
            </a:r>
          </a:p>
          <a:p>
            <a:pPr marL="0" indent="0">
              <a:buNone/>
            </a:pPr>
            <a:endParaRPr lang="en-US" dirty="0"/>
          </a:p>
          <a:p>
            <a:pPr marL="971550" lvl="1" indent="-514350">
              <a:buFont typeface="+mj-lt"/>
              <a:buAutoNum type="arabicPeriod"/>
            </a:pPr>
            <a:r>
              <a:rPr lang="en-US" dirty="0">
                <a:solidFill>
                  <a:srgbClr val="FF0000"/>
                </a:solidFill>
              </a:rPr>
              <a:t>U1 form </a:t>
            </a:r>
            <a:r>
              <a:rPr lang="en-US" dirty="0"/>
              <a:t>(Per-diem) </a:t>
            </a:r>
          </a:p>
          <a:p>
            <a:pPr marL="971550" lvl="1" indent="-514350">
              <a:buFont typeface="+mj-lt"/>
              <a:buAutoNum type="arabicPeriod"/>
            </a:pPr>
            <a:endParaRPr lang="en-US" dirty="0"/>
          </a:p>
          <a:p>
            <a:pPr marL="971550" lvl="1" indent="-514350">
              <a:buFont typeface="+mj-lt"/>
              <a:buAutoNum type="arabicPeriod"/>
            </a:pPr>
            <a:r>
              <a:rPr lang="en-US" dirty="0">
                <a:solidFill>
                  <a:srgbClr val="FF0000"/>
                </a:solidFill>
              </a:rPr>
              <a:t>U2 form </a:t>
            </a:r>
            <a:r>
              <a:rPr lang="en-US" dirty="0"/>
              <a:t>(Travel Allowances)</a:t>
            </a:r>
          </a:p>
          <a:p>
            <a:pPr marL="457200" lvl="1" indent="0">
              <a:buNone/>
            </a:pPr>
            <a:endParaRPr lang="en-US" dirty="0"/>
          </a:p>
          <a:p>
            <a:pPr marL="971550" lvl="1" indent="-514350">
              <a:buFont typeface="+mj-lt"/>
              <a:buAutoNum type="arabicPeriod"/>
            </a:pPr>
            <a:r>
              <a:rPr lang="en-US" dirty="0">
                <a:solidFill>
                  <a:srgbClr val="FF0000"/>
                </a:solidFill>
              </a:rPr>
              <a:t>U3 form </a:t>
            </a:r>
            <a:r>
              <a:rPr lang="en-US" dirty="0"/>
              <a:t>( Other Expenses ) E.g. Refreshments, photocopy, stationery and transportations of program supplies)</a:t>
            </a:r>
          </a:p>
          <a:p>
            <a:pPr marL="457200" lvl="1" indent="0">
              <a:buNone/>
            </a:pPr>
            <a:endParaRPr lang="en-US" dirty="0"/>
          </a:p>
        </p:txBody>
      </p:sp>
    </p:spTree>
    <p:extLst>
      <p:ext uri="{BB962C8B-B14F-4D97-AF65-F5344CB8AC3E}">
        <p14:creationId xmlns:p14="http://schemas.microsoft.com/office/powerpoint/2010/main" val="14045580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3790</TotalTime>
  <Words>1051</Words>
  <Application>Microsoft Office PowerPoint</Application>
  <PresentationFormat>On-screen Show (4:3)</PresentationFormat>
  <Paragraphs>157</Paragraphs>
  <Slides>41</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4</vt:i4>
      </vt:variant>
      <vt:variant>
        <vt:lpstr>Slide Titles</vt:lpstr>
      </vt:variant>
      <vt:variant>
        <vt:i4>41</vt:i4>
      </vt:variant>
    </vt:vector>
  </HeadingPairs>
  <TitlesOfParts>
    <vt:vector size="50" baseType="lpstr">
      <vt:lpstr>Arial</vt:lpstr>
      <vt:lpstr>Calibri</vt:lpstr>
      <vt:lpstr>Times New Roman</vt:lpstr>
      <vt:lpstr>Wingdings</vt:lpstr>
      <vt:lpstr>Office Theme</vt:lpstr>
      <vt:lpstr>Adobe Acrobat Document</vt:lpstr>
      <vt:lpstr>Microsoft Word Document</vt:lpstr>
      <vt:lpstr>Microsoft Excel Worksheet</vt:lpstr>
      <vt:lpstr>Worksheet</vt:lpstr>
      <vt:lpstr>Orientation on FACE Forms  and U-Forms</vt:lpstr>
      <vt:lpstr>What FACE Stands for ?</vt:lpstr>
      <vt:lpstr>How do we use the FACE form ?</vt:lpstr>
      <vt:lpstr>How do we use the FACE form ?</vt:lpstr>
      <vt:lpstr>Cash Transfers Modalities</vt:lpstr>
      <vt:lpstr>PowerPoint Presentation</vt:lpstr>
      <vt:lpstr>Work Flow of FACE process </vt:lpstr>
      <vt:lpstr>How to complete &amp;  Use of U Forms</vt:lpstr>
      <vt:lpstr>Types of forms</vt:lpstr>
      <vt:lpstr>What is the use of U1 Form</vt:lpstr>
      <vt:lpstr>PowerPoint Presentation</vt:lpstr>
      <vt:lpstr>What is the use of U2 Form</vt:lpstr>
      <vt:lpstr>PowerPoint Presentation</vt:lpstr>
      <vt:lpstr>What is the use of U3 Form</vt:lpstr>
      <vt:lpstr>PowerPoint Presentation</vt:lpstr>
      <vt:lpstr>PowerPoint Presentation</vt:lpstr>
      <vt:lpstr>Completing U Forms</vt:lpstr>
      <vt:lpstr>PowerPoint Presentation</vt:lpstr>
      <vt:lpstr>PowerPoint Presentation</vt:lpstr>
      <vt:lpstr>PowerPoint Presentation</vt:lpstr>
      <vt:lpstr>-Participant/Trainee  -Resource person/Trainer/Facilitator  -Resident or Non-resident (Can be decided based on where activity takes place, Venues)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TA counterparts travel rate</vt:lpstr>
      <vt:lpstr>PowerPoint Presentation</vt:lpstr>
      <vt:lpstr>PowerPoint Presentation</vt:lpstr>
      <vt:lpstr>PowerPoint Presentation</vt:lpstr>
      <vt:lpstr>  </vt:lpstr>
      <vt:lpstr>PowerPoint Presentation</vt:lpstr>
      <vt:lpstr>Calculations DSA rate</vt:lpstr>
      <vt:lpstr>Important Key Message</vt:lpstr>
      <vt:lpstr>PowerPoint Presentation</vt:lpstr>
    </vt:vector>
  </TitlesOfParts>
  <Company>UNICEF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use U forms</dc:title>
  <dc:creator>Ni Ni Latt</dc:creator>
  <cp:lastModifiedBy>Myo Sandar Aye</cp:lastModifiedBy>
  <cp:revision>108</cp:revision>
  <cp:lastPrinted>2019-07-22T08:42:00Z</cp:lastPrinted>
  <dcterms:created xsi:type="dcterms:W3CDTF">2016-05-03T06:21:40Z</dcterms:created>
  <dcterms:modified xsi:type="dcterms:W3CDTF">2019-08-01T10:12:47Z</dcterms:modified>
</cp:coreProperties>
</file>