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84" r:id="rId1"/>
  </p:sldMasterIdLst>
  <p:notesMasterIdLst>
    <p:notesMasterId r:id="rId36"/>
  </p:notesMasterIdLst>
  <p:sldIdLst>
    <p:sldId id="256" r:id="rId2"/>
    <p:sldId id="257" r:id="rId3"/>
    <p:sldId id="259" r:id="rId4"/>
    <p:sldId id="260" r:id="rId5"/>
    <p:sldId id="261" r:id="rId6"/>
    <p:sldId id="262" r:id="rId7"/>
    <p:sldId id="263" r:id="rId8"/>
    <p:sldId id="264" r:id="rId9"/>
    <p:sldId id="265" r:id="rId10"/>
    <p:sldId id="266" r:id="rId11"/>
    <p:sldId id="268" r:id="rId12"/>
    <p:sldId id="267" r:id="rId13"/>
    <p:sldId id="269" r:id="rId14"/>
    <p:sldId id="273" r:id="rId15"/>
    <p:sldId id="276" r:id="rId16"/>
    <p:sldId id="285" r:id="rId17"/>
    <p:sldId id="274" r:id="rId18"/>
    <p:sldId id="292" r:id="rId19"/>
    <p:sldId id="279" r:id="rId20"/>
    <p:sldId id="277" r:id="rId21"/>
    <p:sldId id="278" r:id="rId22"/>
    <p:sldId id="294" r:id="rId23"/>
    <p:sldId id="280" r:id="rId24"/>
    <p:sldId id="281" r:id="rId25"/>
    <p:sldId id="282" r:id="rId26"/>
    <p:sldId id="283" r:id="rId27"/>
    <p:sldId id="284" r:id="rId28"/>
    <p:sldId id="258" r:id="rId29"/>
    <p:sldId id="286" r:id="rId30"/>
    <p:sldId id="287" r:id="rId31"/>
    <p:sldId id="289" r:id="rId32"/>
    <p:sldId id="290" r:id="rId33"/>
    <p:sldId id="291" r:id="rId34"/>
    <p:sldId id="293"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3" autoAdjust="0"/>
    <p:restoredTop sz="94660"/>
  </p:normalViewPr>
  <p:slideViewPr>
    <p:cSldViewPr snapToGrid="0">
      <p:cViewPr varScale="1">
        <p:scale>
          <a:sx n="74" d="100"/>
          <a:sy n="74" d="100"/>
        </p:scale>
        <p:origin x="-45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1E8EE0-3C66-4DDE-9AEE-0407774E5433}" type="datetimeFigureOut">
              <a:rPr lang="id-ID" smtClean="0"/>
              <a:t>28/08/2019</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6AF669-C593-4441-9DFE-7D943BEFA990}" type="slidenum">
              <a:rPr lang="id-ID" smtClean="0"/>
              <a:t>‹#›</a:t>
            </a:fld>
            <a:endParaRPr lang="id-ID"/>
          </a:p>
        </p:txBody>
      </p:sp>
    </p:spTree>
    <p:extLst>
      <p:ext uri="{BB962C8B-B14F-4D97-AF65-F5344CB8AC3E}">
        <p14:creationId xmlns:p14="http://schemas.microsoft.com/office/powerpoint/2010/main" val="3297523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B66AF669-C593-4441-9DFE-7D943BEFA990}" type="slidenum">
              <a:rPr lang="id-ID" smtClean="0"/>
              <a:t>31</a:t>
            </a:fld>
            <a:endParaRPr lang="id-ID"/>
          </a:p>
        </p:txBody>
      </p:sp>
    </p:spTree>
    <p:extLst>
      <p:ext uri="{BB962C8B-B14F-4D97-AF65-F5344CB8AC3E}">
        <p14:creationId xmlns:p14="http://schemas.microsoft.com/office/powerpoint/2010/main" val="3284756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dirty="0"/>
              <a:t>8/28/2019</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8/28/2019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8/28/2019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8/28/2019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8/28/2019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8/28/2019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8/28/2019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8/28/2019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8/28/2019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8/28/2019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8/28/2019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6DFF08F-DC6B-4601-B491-B0F83F6DD2DA}" type="datetimeFigureOut">
              <a:rPr lang="en-US" dirty="0"/>
              <a:pPr/>
              <a:t>8/28/2019</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https://www.ohchr.org/EN/NewsEvents/Pages/DisplayNews.aspx?NewsID=20871&amp;LangID=E"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19828" y="315704"/>
            <a:ext cx="9966960" cy="2994165"/>
          </a:xfrm>
        </p:spPr>
        <p:txBody>
          <a:bodyPr>
            <a:normAutofit/>
          </a:bodyPr>
          <a:lstStyle/>
          <a:p>
            <a:r>
              <a:rPr lang="en-US" sz="4400" cap="none" dirty="0" smtClean="0"/>
              <a:t>Fourth Meeting of Global Network on the International Code of Marketing Substitute (</a:t>
            </a:r>
            <a:r>
              <a:rPr lang="en-US" sz="4400" cap="none" dirty="0" err="1" smtClean="0"/>
              <a:t>NetCode</a:t>
            </a:r>
            <a:r>
              <a:rPr lang="en-US" sz="4400" cap="none" dirty="0" smtClean="0"/>
              <a:t>)</a:t>
            </a:r>
            <a:br>
              <a:rPr lang="en-US" sz="4400" cap="none" dirty="0" smtClean="0"/>
            </a:br>
            <a:r>
              <a:rPr lang="en-US" sz="3200" cap="none" dirty="0"/>
              <a:t>10-12 </a:t>
            </a:r>
            <a:r>
              <a:rPr lang="en-US" sz="3200" cap="none" dirty="0" smtClean="0"/>
              <a:t>April </a:t>
            </a:r>
            <a:r>
              <a:rPr lang="en-US" sz="3200" cap="none" dirty="0"/>
              <a:t>2019 – Geneva, </a:t>
            </a:r>
            <a:r>
              <a:rPr lang="en-US" sz="3200" cap="none" dirty="0" smtClean="0"/>
              <a:t>Switzerland</a:t>
            </a:r>
            <a:endParaRPr lang="id-ID" sz="4400" cap="none" dirty="0"/>
          </a:p>
        </p:txBody>
      </p:sp>
      <p:sp>
        <p:nvSpPr>
          <p:cNvPr id="3" name="Subtitle 2"/>
          <p:cNvSpPr>
            <a:spLocks noGrp="1"/>
          </p:cNvSpPr>
          <p:nvPr>
            <p:ph type="subTitle" idx="1"/>
          </p:nvPr>
        </p:nvSpPr>
        <p:spPr>
          <a:xfrm>
            <a:off x="1709530" y="3869634"/>
            <a:ext cx="9404938" cy="2531166"/>
          </a:xfrm>
        </p:spPr>
        <p:txBody>
          <a:bodyPr/>
          <a:lstStyle/>
          <a:p>
            <a:pPr algn="l"/>
            <a:endParaRPr lang="en-US" sz="3200" dirty="0" smtClean="0"/>
          </a:p>
          <a:p>
            <a:r>
              <a:rPr lang="en-US" dirty="0" smtClean="0"/>
              <a:t>Dr</a:t>
            </a:r>
            <a:r>
              <a:rPr lang="en-US" dirty="0" smtClean="0"/>
              <a:t>. Sabei Htet </a:t>
            </a:r>
            <a:r>
              <a:rPr lang="en-US" dirty="0" err="1" smtClean="0"/>
              <a:t>Htet</a:t>
            </a:r>
            <a:r>
              <a:rPr lang="en-US" dirty="0" smtClean="0"/>
              <a:t> Htoo, </a:t>
            </a:r>
            <a:endParaRPr lang="en-US" dirty="0" smtClean="0"/>
          </a:p>
          <a:p>
            <a:r>
              <a:rPr lang="en-US" dirty="0" smtClean="0"/>
              <a:t>M.B.,B.S, MPH, MSc. Global Health and Development (National Health Policy)</a:t>
            </a:r>
          </a:p>
          <a:p>
            <a:r>
              <a:rPr lang="en-US" dirty="0" smtClean="0"/>
              <a:t>Deputy </a:t>
            </a:r>
            <a:r>
              <a:rPr lang="en-US" dirty="0" smtClean="0"/>
              <a:t>Director (Import/Export), Food Control Division, </a:t>
            </a:r>
            <a:endParaRPr lang="en-US" dirty="0" smtClean="0"/>
          </a:p>
          <a:p>
            <a:r>
              <a:rPr lang="en-US" dirty="0" smtClean="0"/>
              <a:t>Department of Food and Drug Administration</a:t>
            </a:r>
            <a:endParaRPr lang="id-ID" dirty="0"/>
          </a:p>
        </p:txBody>
      </p:sp>
    </p:spTree>
    <p:extLst>
      <p:ext uri="{BB962C8B-B14F-4D97-AF65-F5344CB8AC3E}">
        <p14:creationId xmlns:p14="http://schemas.microsoft.com/office/powerpoint/2010/main" val="9439608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3000" y="609600"/>
            <a:ext cx="9875520" cy="670560"/>
          </a:xfrm>
        </p:spPr>
        <p:txBody>
          <a:bodyPr>
            <a:normAutofit fontScale="90000"/>
          </a:bodyPr>
          <a:lstStyle/>
          <a:p>
            <a:r>
              <a:rPr lang="id-ID" dirty="0"/>
              <a:t>Challenges with Code </a:t>
            </a:r>
            <a:r>
              <a:rPr lang="id-ID" dirty="0" smtClean="0"/>
              <a:t>Monitoring</a:t>
            </a:r>
            <a:endParaRPr lang="id-ID" dirty="0"/>
          </a:p>
        </p:txBody>
      </p:sp>
      <p:sp>
        <p:nvSpPr>
          <p:cNvPr id="6" name="Content Placeholder 5"/>
          <p:cNvSpPr>
            <a:spLocks noGrp="1"/>
          </p:cNvSpPr>
          <p:nvPr>
            <p:ph idx="1"/>
          </p:nvPr>
        </p:nvSpPr>
        <p:spPr>
          <a:xfrm>
            <a:off x="1143000" y="1280160"/>
            <a:ext cx="9872871" cy="4815840"/>
          </a:xfrm>
        </p:spPr>
        <p:txBody>
          <a:bodyPr/>
          <a:lstStyle/>
          <a:p>
            <a:r>
              <a:rPr lang="id-ID" b="1" dirty="0" smtClean="0">
                <a:solidFill>
                  <a:schemeClr val="tx1"/>
                </a:solidFill>
              </a:rPr>
              <a:t>Political</a:t>
            </a:r>
            <a:r>
              <a:rPr lang="en-US" b="1" dirty="0">
                <a:solidFill>
                  <a:schemeClr val="tx1"/>
                </a:solidFill>
              </a:rPr>
              <a:t> : </a:t>
            </a:r>
            <a:endParaRPr lang="en-US" b="1" dirty="0" smtClean="0">
              <a:solidFill>
                <a:schemeClr val="tx1"/>
              </a:solidFill>
            </a:endParaRPr>
          </a:p>
          <a:p>
            <a:pPr lvl="1">
              <a:buFont typeface="Wingdings" panose="05000000000000000000" pitchFamily="2" charset="2"/>
              <a:buChar char="Ø"/>
            </a:pPr>
            <a:r>
              <a:rPr lang="en-US" dirty="0" smtClean="0">
                <a:solidFill>
                  <a:schemeClr val="tx1"/>
                </a:solidFill>
              </a:rPr>
              <a:t>Formula </a:t>
            </a:r>
            <a:r>
              <a:rPr lang="en-US" dirty="0">
                <a:solidFill>
                  <a:schemeClr val="tx1"/>
                </a:solidFill>
              </a:rPr>
              <a:t>factory creates COI within govt.</a:t>
            </a:r>
          </a:p>
          <a:p>
            <a:pPr lvl="1">
              <a:buFont typeface="Wingdings" panose="05000000000000000000" pitchFamily="2" charset="2"/>
              <a:buChar char="Ø"/>
            </a:pPr>
            <a:r>
              <a:rPr lang="en-US" dirty="0" smtClean="0">
                <a:solidFill>
                  <a:schemeClr val="tx1"/>
                </a:solidFill>
              </a:rPr>
              <a:t> </a:t>
            </a:r>
            <a:r>
              <a:rPr lang="en-US" dirty="0">
                <a:solidFill>
                  <a:schemeClr val="tx1"/>
                </a:solidFill>
              </a:rPr>
              <a:t>Industry sits on boards</a:t>
            </a:r>
          </a:p>
          <a:p>
            <a:pPr lvl="1">
              <a:buFont typeface="Wingdings" panose="05000000000000000000" pitchFamily="2" charset="2"/>
              <a:buChar char="Ø"/>
            </a:pPr>
            <a:r>
              <a:rPr lang="en-US" dirty="0" smtClean="0">
                <a:solidFill>
                  <a:schemeClr val="tx1"/>
                </a:solidFill>
              </a:rPr>
              <a:t>Achieving </a:t>
            </a:r>
            <a:r>
              <a:rPr lang="en-US" dirty="0">
                <a:solidFill>
                  <a:schemeClr val="tx1"/>
                </a:solidFill>
              </a:rPr>
              <a:t>buy-in </a:t>
            </a:r>
            <a:r>
              <a:rPr lang="en-US" dirty="0" smtClean="0">
                <a:solidFill>
                  <a:schemeClr val="tx1"/>
                </a:solidFill>
              </a:rPr>
              <a:t>among </a:t>
            </a:r>
            <a:r>
              <a:rPr lang="en-US" dirty="0">
                <a:solidFill>
                  <a:schemeClr val="tx1"/>
                </a:solidFill>
              </a:rPr>
              <a:t>health </a:t>
            </a:r>
            <a:r>
              <a:rPr lang="en-US" dirty="0" smtClean="0">
                <a:solidFill>
                  <a:schemeClr val="tx1"/>
                </a:solidFill>
              </a:rPr>
              <a:t>providers</a:t>
            </a:r>
          </a:p>
          <a:p>
            <a:pPr>
              <a:buFont typeface="Arial" panose="020B0604020202020204" pitchFamily="34" charset="0"/>
              <a:buChar char="•"/>
            </a:pPr>
            <a:r>
              <a:rPr lang="id-ID" b="1" dirty="0" smtClean="0">
                <a:solidFill>
                  <a:schemeClr val="tx1"/>
                </a:solidFill>
              </a:rPr>
              <a:t>Bureaucratic</a:t>
            </a:r>
            <a:r>
              <a:rPr lang="en-US" dirty="0" smtClean="0">
                <a:solidFill>
                  <a:schemeClr val="tx1"/>
                </a:solidFill>
              </a:rPr>
              <a:t> :</a:t>
            </a:r>
          </a:p>
          <a:p>
            <a:pPr lvl="1">
              <a:buFont typeface="Wingdings" panose="05000000000000000000" pitchFamily="2" charset="2"/>
              <a:buChar char="Ø"/>
            </a:pPr>
            <a:r>
              <a:rPr lang="en-US" dirty="0">
                <a:solidFill>
                  <a:schemeClr val="tx1"/>
                </a:solidFill>
              </a:rPr>
              <a:t>2 agencies that are responsible not working together</a:t>
            </a:r>
          </a:p>
          <a:p>
            <a:pPr lvl="1">
              <a:buFont typeface="Wingdings" panose="05000000000000000000" pitchFamily="2" charset="2"/>
              <a:buChar char="Ø"/>
            </a:pPr>
            <a:r>
              <a:rPr lang="en-US" dirty="0" smtClean="0">
                <a:solidFill>
                  <a:schemeClr val="tx1"/>
                </a:solidFill>
              </a:rPr>
              <a:t> </a:t>
            </a:r>
            <a:r>
              <a:rPr lang="en-US" dirty="0">
                <a:solidFill>
                  <a:schemeClr val="tx1"/>
                </a:solidFill>
              </a:rPr>
              <a:t>Reports of violations not reaching the right govt. offices</a:t>
            </a:r>
          </a:p>
          <a:p>
            <a:pPr lvl="1">
              <a:buFont typeface="Wingdings" panose="05000000000000000000" pitchFamily="2" charset="2"/>
              <a:buChar char="Ø"/>
            </a:pPr>
            <a:r>
              <a:rPr lang="en-US" dirty="0" smtClean="0">
                <a:solidFill>
                  <a:schemeClr val="tx1"/>
                </a:solidFill>
              </a:rPr>
              <a:t>Weaknesses </a:t>
            </a:r>
            <a:r>
              <a:rPr lang="en-US" dirty="0">
                <a:solidFill>
                  <a:schemeClr val="tx1"/>
                </a:solidFill>
              </a:rPr>
              <a:t>at local level</a:t>
            </a:r>
          </a:p>
          <a:p>
            <a:pPr lvl="1">
              <a:buFont typeface="Wingdings" panose="05000000000000000000" pitchFamily="2" charset="2"/>
              <a:buChar char="Ø"/>
            </a:pPr>
            <a:r>
              <a:rPr lang="en-US" dirty="0" smtClean="0">
                <a:solidFill>
                  <a:schemeClr val="tx1"/>
                </a:solidFill>
              </a:rPr>
              <a:t>No </a:t>
            </a:r>
            <a:r>
              <a:rPr lang="en-US" dirty="0">
                <a:solidFill>
                  <a:schemeClr val="tx1"/>
                </a:solidFill>
              </a:rPr>
              <a:t>permanent legal staff</a:t>
            </a:r>
          </a:p>
          <a:p>
            <a:pPr lvl="1">
              <a:buFont typeface="Wingdings" panose="05000000000000000000" pitchFamily="2" charset="2"/>
              <a:buChar char="Ø"/>
            </a:pPr>
            <a:r>
              <a:rPr lang="en-US" dirty="0" smtClean="0">
                <a:solidFill>
                  <a:schemeClr val="tx1"/>
                </a:solidFill>
              </a:rPr>
              <a:t> </a:t>
            </a:r>
            <a:r>
              <a:rPr lang="en-US" dirty="0">
                <a:solidFill>
                  <a:schemeClr val="tx1"/>
                </a:solidFill>
              </a:rPr>
              <a:t>Coordination across govt.</a:t>
            </a:r>
          </a:p>
          <a:p>
            <a:pPr lvl="1">
              <a:buFont typeface="Wingdings" panose="05000000000000000000" pitchFamily="2" charset="2"/>
              <a:buChar char="Ø"/>
            </a:pPr>
            <a:r>
              <a:rPr lang="en-US" dirty="0" smtClean="0">
                <a:solidFill>
                  <a:schemeClr val="tx1"/>
                </a:solidFill>
              </a:rPr>
              <a:t> </a:t>
            </a:r>
            <a:r>
              <a:rPr lang="en-US" dirty="0">
                <a:solidFill>
                  <a:schemeClr val="tx1"/>
                </a:solidFill>
              </a:rPr>
              <a:t>Lack of understanding roles &amp; responsibilities of Code</a:t>
            </a:r>
            <a:endParaRPr lang="id-ID" dirty="0">
              <a:solidFill>
                <a:schemeClr val="tx1"/>
              </a:solidFill>
            </a:endParaRPr>
          </a:p>
        </p:txBody>
      </p:sp>
    </p:spTree>
    <p:extLst>
      <p:ext uri="{BB962C8B-B14F-4D97-AF65-F5344CB8AC3E}">
        <p14:creationId xmlns:p14="http://schemas.microsoft.com/office/powerpoint/2010/main" val="27292551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3000" y="609600"/>
            <a:ext cx="9875520" cy="670560"/>
          </a:xfrm>
        </p:spPr>
        <p:txBody>
          <a:bodyPr>
            <a:normAutofit fontScale="90000"/>
          </a:bodyPr>
          <a:lstStyle/>
          <a:p>
            <a:r>
              <a:rPr lang="id-ID" dirty="0"/>
              <a:t>Challenges with Code </a:t>
            </a:r>
            <a:r>
              <a:rPr lang="id-ID" dirty="0" smtClean="0"/>
              <a:t>Monitoring</a:t>
            </a:r>
            <a:endParaRPr lang="id-ID" dirty="0"/>
          </a:p>
        </p:txBody>
      </p:sp>
      <p:sp>
        <p:nvSpPr>
          <p:cNvPr id="6" name="Content Placeholder 5"/>
          <p:cNvSpPr>
            <a:spLocks noGrp="1"/>
          </p:cNvSpPr>
          <p:nvPr>
            <p:ph idx="1"/>
          </p:nvPr>
        </p:nvSpPr>
        <p:spPr>
          <a:xfrm>
            <a:off x="1143000" y="1280160"/>
            <a:ext cx="9872871" cy="4815840"/>
          </a:xfrm>
        </p:spPr>
        <p:txBody>
          <a:bodyPr>
            <a:normAutofit/>
          </a:bodyPr>
          <a:lstStyle/>
          <a:p>
            <a:r>
              <a:rPr lang="id-ID" b="1" dirty="0" smtClean="0">
                <a:solidFill>
                  <a:schemeClr val="tx1"/>
                </a:solidFill>
              </a:rPr>
              <a:t>Practical</a:t>
            </a:r>
            <a:r>
              <a:rPr lang="en-US" b="1" dirty="0" smtClean="0">
                <a:solidFill>
                  <a:schemeClr val="tx1"/>
                </a:solidFill>
              </a:rPr>
              <a:t>:</a:t>
            </a:r>
          </a:p>
          <a:p>
            <a:pPr lvl="1">
              <a:buFont typeface="Wingdings" panose="05000000000000000000" pitchFamily="2" charset="2"/>
              <a:buChar char="Ø"/>
            </a:pPr>
            <a:r>
              <a:rPr lang="en-US" dirty="0">
                <a:solidFill>
                  <a:schemeClr val="tx1"/>
                </a:solidFill>
              </a:rPr>
              <a:t>No budget for monitoring </a:t>
            </a:r>
            <a:r>
              <a:rPr lang="en-US" dirty="0" smtClean="0">
                <a:solidFill>
                  <a:schemeClr val="tx1"/>
                </a:solidFill>
              </a:rPr>
              <a:t> </a:t>
            </a:r>
            <a:r>
              <a:rPr lang="en-US" dirty="0">
                <a:solidFill>
                  <a:schemeClr val="tx1"/>
                </a:solidFill>
              </a:rPr>
              <a:t>Limited resources (staff, IT, finances)</a:t>
            </a:r>
          </a:p>
          <a:p>
            <a:pPr lvl="1">
              <a:buFont typeface="Wingdings" panose="05000000000000000000" pitchFamily="2" charset="2"/>
              <a:buChar char="Ø"/>
            </a:pPr>
            <a:r>
              <a:rPr lang="en-US" dirty="0" smtClean="0">
                <a:solidFill>
                  <a:schemeClr val="tx1"/>
                </a:solidFill>
              </a:rPr>
              <a:t>Monitoring </a:t>
            </a:r>
            <a:r>
              <a:rPr lang="en-US" dirty="0">
                <a:solidFill>
                  <a:schemeClr val="tx1"/>
                </a:solidFill>
              </a:rPr>
              <a:t>guidelines not specific </a:t>
            </a:r>
            <a:r>
              <a:rPr lang="en-US" dirty="0" smtClean="0">
                <a:solidFill>
                  <a:schemeClr val="tx1"/>
                </a:solidFill>
              </a:rPr>
              <a:t>, Poor </a:t>
            </a:r>
            <a:r>
              <a:rPr lang="en-US" dirty="0">
                <a:solidFill>
                  <a:schemeClr val="tx1"/>
                </a:solidFill>
              </a:rPr>
              <a:t>harmonization of monitoring tools </a:t>
            </a:r>
            <a:r>
              <a:rPr lang="en-US" dirty="0" smtClean="0">
                <a:solidFill>
                  <a:schemeClr val="tx1"/>
                </a:solidFill>
              </a:rPr>
              <a:t>, Incomplete </a:t>
            </a:r>
            <a:r>
              <a:rPr lang="en-US" dirty="0">
                <a:solidFill>
                  <a:schemeClr val="tx1"/>
                </a:solidFill>
              </a:rPr>
              <a:t>reports of violations</a:t>
            </a:r>
          </a:p>
          <a:p>
            <a:pPr lvl="1">
              <a:buFont typeface="Wingdings" panose="05000000000000000000" pitchFamily="2" charset="2"/>
              <a:buChar char="Ø"/>
            </a:pPr>
            <a:r>
              <a:rPr lang="en-US" dirty="0" smtClean="0">
                <a:solidFill>
                  <a:schemeClr val="tx1"/>
                </a:solidFill>
              </a:rPr>
              <a:t>Capacity </a:t>
            </a:r>
            <a:r>
              <a:rPr lang="en-US" dirty="0">
                <a:solidFill>
                  <a:schemeClr val="tx1"/>
                </a:solidFill>
              </a:rPr>
              <a:t>building for HCPs, points of entry, public </a:t>
            </a:r>
            <a:r>
              <a:rPr lang="en-US" dirty="0" smtClean="0">
                <a:solidFill>
                  <a:schemeClr val="tx1"/>
                </a:solidFill>
              </a:rPr>
              <a:t>, Lack </a:t>
            </a:r>
            <a:r>
              <a:rPr lang="en-US" dirty="0">
                <a:solidFill>
                  <a:schemeClr val="tx1"/>
                </a:solidFill>
              </a:rPr>
              <a:t>of capacity-building materials</a:t>
            </a:r>
          </a:p>
          <a:p>
            <a:pPr lvl="1">
              <a:buFont typeface="Wingdings" panose="05000000000000000000" pitchFamily="2" charset="2"/>
              <a:buChar char="Ø"/>
            </a:pPr>
            <a:r>
              <a:rPr lang="en-US" dirty="0" smtClean="0">
                <a:solidFill>
                  <a:schemeClr val="tx1"/>
                </a:solidFill>
              </a:rPr>
              <a:t>Sanctions </a:t>
            </a:r>
            <a:r>
              <a:rPr lang="en-US" dirty="0">
                <a:solidFill>
                  <a:schemeClr val="tx1"/>
                </a:solidFill>
              </a:rPr>
              <a:t>not specified in law </a:t>
            </a:r>
            <a:r>
              <a:rPr lang="en-US" dirty="0" smtClean="0">
                <a:solidFill>
                  <a:schemeClr val="tx1"/>
                </a:solidFill>
              </a:rPr>
              <a:t>, Sanctions </a:t>
            </a:r>
            <a:r>
              <a:rPr lang="en-US" dirty="0">
                <a:solidFill>
                  <a:schemeClr val="tx1"/>
                </a:solidFill>
              </a:rPr>
              <a:t>depend on going to court </a:t>
            </a:r>
            <a:r>
              <a:rPr lang="en-US" dirty="0" smtClean="0">
                <a:solidFill>
                  <a:schemeClr val="tx1"/>
                </a:solidFill>
              </a:rPr>
              <a:t>, Violations </a:t>
            </a:r>
            <a:r>
              <a:rPr lang="en-US" dirty="0">
                <a:solidFill>
                  <a:schemeClr val="tx1"/>
                </a:solidFill>
              </a:rPr>
              <a:t>are not publicized (even if sanctions applied</a:t>
            </a:r>
            <a:r>
              <a:rPr lang="en-US" dirty="0" smtClean="0">
                <a:solidFill>
                  <a:schemeClr val="tx1"/>
                </a:solidFill>
              </a:rPr>
              <a:t>), </a:t>
            </a:r>
            <a:r>
              <a:rPr lang="en-US" dirty="0">
                <a:solidFill>
                  <a:schemeClr val="tx1"/>
                </a:solidFill>
              </a:rPr>
              <a:t>Enforcement is </a:t>
            </a:r>
            <a:r>
              <a:rPr lang="en-US" dirty="0" smtClean="0">
                <a:solidFill>
                  <a:schemeClr val="tx1"/>
                </a:solidFill>
              </a:rPr>
              <a:t>reactive not </a:t>
            </a:r>
            <a:r>
              <a:rPr lang="en-US" dirty="0">
                <a:solidFill>
                  <a:schemeClr val="tx1"/>
                </a:solidFill>
              </a:rPr>
              <a:t>proactive </a:t>
            </a:r>
            <a:r>
              <a:rPr lang="en-US" dirty="0" smtClean="0">
                <a:solidFill>
                  <a:schemeClr val="tx1"/>
                </a:solidFill>
              </a:rPr>
              <a:t>, </a:t>
            </a:r>
            <a:r>
              <a:rPr lang="en-US" dirty="0">
                <a:solidFill>
                  <a:schemeClr val="tx1"/>
                </a:solidFill>
              </a:rPr>
              <a:t>Missing rural </a:t>
            </a:r>
            <a:r>
              <a:rPr lang="en-US" dirty="0" smtClean="0">
                <a:solidFill>
                  <a:schemeClr val="tx1"/>
                </a:solidFill>
              </a:rPr>
              <a:t>areas</a:t>
            </a:r>
          </a:p>
          <a:p>
            <a:pPr>
              <a:buFont typeface="Arial" panose="020B0604020202020204" pitchFamily="34" charset="0"/>
              <a:buChar char="•"/>
            </a:pPr>
            <a:r>
              <a:rPr lang="en-US" b="1" dirty="0">
                <a:solidFill>
                  <a:schemeClr val="tx1"/>
                </a:solidFill>
              </a:rPr>
              <a:t>Nature of the </a:t>
            </a:r>
            <a:r>
              <a:rPr lang="en-US" b="1" dirty="0" smtClean="0">
                <a:solidFill>
                  <a:schemeClr val="tx1"/>
                </a:solidFill>
              </a:rPr>
              <a:t>problem</a:t>
            </a:r>
            <a:r>
              <a:rPr lang="en-US" b="1" dirty="0">
                <a:solidFill>
                  <a:schemeClr val="tx1"/>
                </a:solidFill>
              </a:rPr>
              <a:t> </a:t>
            </a:r>
            <a:r>
              <a:rPr lang="en-US" b="1" dirty="0" smtClean="0">
                <a:solidFill>
                  <a:schemeClr val="tx1"/>
                </a:solidFill>
              </a:rPr>
              <a:t>:</a:t>
            </a:r>
          </a:p>
          <a:p>
            <a:pPr lvl="1">
              <a:buFont typeface="Wingdings" panose="05000000000000000000" pitchFamily="2" charset="2"/>
              <a:buChar char="Ø"/>
            </a:pPr>
            <a:r>
              <a:rPr lang="en-US" dirty="0">
                <a:solidFill>
                  <a:schemeClr val="tx1"/>
                </a:solidFill>
              </a:rPr>
              <a:t> Advertising in social spaces</a:t>
            </a:r>
          </a:p>
          <a:p>
            <a:pPr lvl="1">
              <a:buFont typeface="Wingdings" panose="05000000000000000000" pitchFamily="2" charset="2"/>
              <a:buChar char="Ø"/>
            </a:pPr>
            <a:r>
              <a:rPr lang="en-US" dirty="0" smtClean="0">
                <a:solidFill>
                  <a:schemeClr val="tx1"/>
                </a:solidFill>
              </a:rPr>
              <a:t>Cross-border </a:t>
            </a:r>
            <a:r>
              <a:rPr lang="en-US" dirty="0">
                <a:solidFill>
                  <a:schemeClr val="tx1"/>
                </a:solidFill>
              </a:rPr>
              <a:t>advertising</a:t>
            </a:r>
          </a:p>
          <a:p>
            <a:pPr lvl="1">
              <a:buFont typeface="Wingdings" panose="05000000000000000000" pitchFamily="2" charset="2"/>
              <a:buChar char="Ø"/>
            </a:pPr>
            <a:r>
              <a:rPr lang="en-US" dirty="0" smtClean="0">
                <a:solidFill>
                  <a:schemeClr val="tx1"/>
                </a:solidFill>
              </a:rPr>
              <a:t>Extensive </a:t>
            </a:r>
            <a:r>
              <a:rPr lang="en-US" dirty="0">
                <a:solidFill>
                  <a:schemeClr val="tx1"/>
                </a:solidFill>
              </a:rPr>
              <a:t>use of social media/online marketing</a:t>
            </a:r>
          </a:p>
          <a:p>
            <a:pPr lvl="1">
              <a:buFont typeface="Wingdings" panose="05000000000000000000" pitchFamily="2" charset="2"/>
              <a:buChar char="Ø"/>
            </a:pPr>
            <a:r>
              <a:rPr lang="en-US" dirty="0" smtClean="0">
                <a:solidFill>
                  <a:schemeClr val="tx1"/>
                </a:solidFill>
              </a:rPr>
              <a:t>Huge </a:t>
            </a:r>
            <a:r>
              <a:rPr lang="en-US" dirty="0">
                <a:solidFill>
                  <a:schemeClr val="tx1"/>
                </a:solidFill>
              </a:rPr>
              <a:t>company budgets</a:t>
            </a:r>
          </a:p>
        </p:txBody>
      </p:sp>
    </p:spTree>
    <p:extLst>
      <p:ext uri="{BB962C8B-B14F-4D97-AF65-F5344CB8AC3E}">
        <p14:creationId xmlns:p14="http://schemas.microsoft.com/office/powerpoint/2010/main" val="11215022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10378440" cy="518160"/>
          </a:xfrm>
        </p:spPr>
        <p:txBody>
          <a:bodyPr>
            <a:normAutofit fontScale="90000"/>
          </a:bodyPr>
          <a:lstStyle/>
          <a:p>
            <a:r>
              <a:rPr lang="en-US" sz="3200" b="1" dirty="0" smtClean="0"/>
              <a:t>II. Ramping </a:t>
            </a:r>
            <a:r>
              <a:rPr lang="en-US" sz="3200" b="1" dirty="0"/>
              <a:t>up support to countries on Code monitoring</a:t>
            </a:r>
            <a:endParaRPr lang="id-ID" sz="3200" dirty="0"/>
          </a:p>
        </p:txBody>
      </p:sp>
      <p:pic>
        <p:nvPicPr>
          <p:cNvPr id="4" name="Content Placeholder 3"/>
          <p:cNvPicPr>
            <a:picLocks noGrp="1" noChangeAspect="1"/>
          </p:cNvPicPr>
          <p:nvPr>
            <p:ph idx="1"/>
          </p:nvPr>
        </p:nvPicPr>
        <p:blipFill>
          <a:blip r:embed="rId2"/>
          <a:stretch>
            <a:fillRect/>
          </a:stretch>
        </p:blipFill>
        <p:spPr>
          <a:xfrm>
            <a:off x="525715" y="1341120"/>
            <a:ext cx="6926645" cy="4892040"/>
          </a:xfrm>
          <a:prstGeom prst="rect">
            <a:avLst/>
          </a:prstGeom>
        </p:spPr>
      </p:pic>
      <p:sp>
        <p:nvSpPr>
          <p:cNvPr id="5" name="TextBox 4"/>
          <p:cNvSpPr txBox="1"/>
          <p:nvPr/>
        </p:nvSpPr>
        <p:spPr>
          <a:xfrm>
            <a:off x="7452361" y="1447800"/>
            <a:ext cx="4069080" cy="5078313"/>
          </a:xfrm>
          <a:prstGeom prst="rect">
            <a:avLst/>
          </a:prstGeom>
          <a:noFill/>
        </p:spPr>
        <p:txBody>
          <a:bodyPr wrap="square" rtlCol="0">
            <a:spAutoFit/>
          </a:bodyPr>
          <a:lstStyle/>
          <a:p>
            <a:pPr marL="285750" indent="-285750">
              <a:buFont typeface="Courier New" panose="02070309020205020404" pitchFamily="49" charset="0"/>
              <a:buChar char="o"/>
            </a:pPr>
            <a:r>
              <a:rPr lang="en-US" smtClean="0"/>
              <a:t>Countries need increased support for monitoring activities</a:t>
            </a:r>
          </a:p>
          <a:p>
            <a:pPr marL="285750" indent="-285750">
              <a:buFont typeface="Courier New" panose="02070309020205020404" pitchFamily="49" charset="0"/>
              <a:buChar char="o"/>
            </a:pPr>
            <a:endParaRPr lang="en-US" smtClean="0"/>
          </a:p>
          <a:p>
            <a:pPr marL="285750" indent="-285750">
              <a:buFont typeface="Courier New" panose="02070309020205020404" pitchFamily="49" charset="0"/>
              <a:buChar char="o"/>
            </a:pPr>
            <a:r>
              <a:rPr lang="en-US" smtClean="0"/>
              <a:t>Many were not familiar with the content of the NetCode tools for Code monitoring</a:t>
            </a:r>
          </a:p>
          <a:p>
            <a:endParaRPr lang="en-US" smtClean="0"/>
          </a:p>
          <a:p>
            <a:pPr marL="285750" indent="-285750">
              <a:buFont typeface="Courier New" panose="02070309020205020404" pitchFamily="49" charset="0"/>
              <a:buChar char="o"/>
            </a:pPr>
            <a:r>
              <a:rPr lang="en-GB" smtClean="0"/>
              <a:t>Integrating Code monitoring into training on other breastfeeding initiatives  but it risks diluting the needed attention and level of detail</a:t>
            </a:r>
            <a:endParaRPr lang="en-US" smtClean="0"/>
          </a:p>
          <a:p>
            <a:endParaRPr lang="en-US" smtClean="0"/>
          </a:p>
          <a:p>
            <a:pPr marL="285750" indent="-285750">
              <a:buFont typeface="Courier New" panose="02070309020205020404" pitchFamily="49" charset="0"/>
              <a:buChar char="o"/>
            </a:pPr>
            <a:r>
              <a:rPr lang="en-US" smtClean="0"/>
              <a:t>Three actions were requested:</a:t>
            </a:r>
          </a:p>
          <a:p>
            <a:pPr marL="285750" indent="-285750">
              <a:buFont typeface="Wingdings" panose="05000000000000000000" pitchFamily="2" charset="2"/>
              <a:buChar char="ü"/>
            </a:pPr>
            <a:r>
              <a:rPr lang="en-US" smtClean="0"/>
              <a:t>To apply  more web-based monitoring</a:t>
            </a:r>
          </a:p>
          <a:p>
            <a:pPr marL="285750" indent="-285750">
              <a:buFont typeface="Wingdings" panose="05000000000000000000" pitchFamily="2" charset="2"/>
              <a:buChar char="ü"/>
            </a:pPr>
            <a:r>
              <a:rPr lang="en-US" smtClean="0"/>
              <a:t>To simplify forms for use in emergency situations</a:t>
            </a:r>
          </a:p>
          <a:p>
            <a:pPr marL="285750" indent="-285750">
              <a:buFont typeface="Wingdings" panose="05000000000000000000" pitchFamily="2" charset="2"/>
              <a:buChar char="ü"/>
            </a:pPr>
            <a:r>
              <a:rPr lang="en-US" smtClean="0"/>
              <a:t>To develop a smartphone application</a:t>
            </a:r>
          </a:p>
          <a:p>
            <a:pPr marL="285750" indent="-285750">
              <a:buFont typeface="Wingdings" panose="05000000000000000000" pitchFamily="2" charset="2"/>
              <a:buChar char="ü"/>
            </a:pPr>
            <a:endParaRPr lang="en-US" dirty="0"/>
          </a:p>
        </p:txBody>
      </p:sp>
    </p:spTree>
    <p:extLst>
      <p:ext uri="{BB962C8B-B14F-4D97-AF65-F5344CB8AC3E}">
        <p14:creationId xmlns:p14="http://schemas.microsoft.com/office/powerpoint/2010/main" val="25486640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9875520" cy="457200"/>
          </a:xfrm>
        </p:spPr>
        <p:txBody>
          <a:bodyPr>
            <a:normAutofit fontScale="90000"/>
          </a:bodyPr>
          <a:lstStyle/>
          <a:p>
            <a:r>
              <a:rPr lang="en-US" sz="3600" b="1" dirty="0" smtClean="0"/>
              <a:t>III. Understanding </a:t>
            </a:r>
            <a:r>
              <a:rPr lang="en-US" sz="3600" b="1" dirty="0"/>
              <a:t>and implementing the Code </a:t>
            </a:r>
            <a:endParaRPr lang="id-ID" sz="3600" dirty="0"/>
          </a:p>
        </p:txBody>
      </p:sp>
      <p:pic>
        <p:nvPicPr>
          <p:cNvPr id="6" name="Content Placeholder 5"/>
          <p:cNvPicPr>
            <a:picLocks noGrp="1" noChangeAspect="1"/>
          </p:cNvPicPr>
          <p:nvPr>
            <p:ph idx="1"/>
          </p:nvPr>
        </p:nvPicPr>
        <p:blipFill>
          <a:blip r:embed="rId2"/>
          <a:stretch>
            <a:fillRect/>
          </a:stretch>
        </p:blipFill>
        <p:spPr>
          <a:xfrm>
            <a:off x="842963" y="1283016"/>
            <a:ext cx="5320912" cy="5103384"/>
          </a:xfrm>
          <a:prstGeom prst="rect">
            <a:avLst/>
          </a:prstGeom>
        </p:spPr>
      </p:pic>
      <p:pic>
        <p:nvPicPr>
          <p:cNvPr id="5" name="Picture 4"/>
          <p:cNvPicPr>
            <a:picLocks noChangeAspect="1"/>
          </p:cNvPicPr>
          <p:nvPr/>
        </p:nvPicPr>
        <p:blipFill>
          <a:blip r:embed="rId3"/>
          <a:stretch>
            <a:fillRect/>
          </a:stretch>
        </p:blipFill>
        <p:spPr>
          <a:xfrm>
            <a:off x="10589449" y="5356859"/>
            <a:ext cx="1351797" cy="1242192"/>
          </a:xfrm>
          <a:prstGeom prst="rect">
            <a:avLst/>
          </a:prstGeom>
        </p:spPr>
      </p:pic>
      <p:sp>
        <p:nvSpPr>
          <p:cNvPr id="7" name="Text Box 10"/>
          <p:cNvSpPr txBox="1"/>
          <p:nvPr/>
        </p:nvSpPr>
        <p:spPr>
          <a:xfrm rot="10800000" flipH="1" flipV="1">
            <a:off x="6163875" y="1283016"/>
            <a:ext cx="5762131" cy="1005840"/>
          </a:xfrm>
          <a:prstGeom prst="rect">
            <a:avLst/>
          </a:prstGeom>
          <a:solidFill>
            <a:schemeClr val="accent1"/>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US" sz="2000" b="1" dirty="0">
                <a:solidFill>
                  <a:schemeClr val="bg1"/>
                </a:solidFill>
                <a:effectLst/>
                <a:ea typeface="Calibri" panose="020F0502020204030204" pitchFamily="34" charset="0"/>
                <a:cs typeface="Calibri" panose="020F0502020204030204" pitchFamily="34" charset="0"/>
              </a:rPr>
              <a:t>An e-course on the Code, launched in 2018, is hosted on the UNICEF e-learning platform and the WHO nutrition knowledge hub.</a:t>
            </a:r>
            <a:endParaRPr lang="id-ID" sz="2000" b="1" dirty="0">
              <a:solidFill>
                <a:schemeClr val="bg1"/>
              </a:solidFill>
              <a:effectLst/>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4"/>
          <a:stretch>
            <a:fillRect/>
          </a:stretch>
        </p:blipFill>
        <p:spPr>
          <a:xfrm>
            <a:off x="6289557" y="2452686"/>
            <a:ext cx="2625844" cy="2740343"/>
          </a:xfrm>
          <a:prstGeom prst="rect">
            <a:avLst/>
          </a:prstGeom>
        </p:spPr>
      </p:pic>
      <p:pic>
        <p:nvPicPr>
          <p:cNvPr id="10" name="Picture 9"/>
          <p:cNvPicPr>
            <a:picLocks noChangeAspect="1"/>
          </p:cNvPicPr>
          <p:nvPr/>
        </p:nvPicPr>
        <p:blipFill>
          <a:blip r:embed="rId5"/>
          <a:stretch>
            <a:fillRect/>
          </a:stretch>
        </p:blipFill>
        <p:spPr>
          <a:xfrm>
            <a:off x="9041083" y="2452686"/>
            <a:ext cx="2884923" cy="2740344"/>
          </a:xfrm>
          <a:prstGeom prst="rect">
            <a:avLst/>
          </a:prstGeom>
        </p:spPr>
      </p:pic>
    </p:spTree>
    <p:extLst>
      <p:ext uri="{BB962C8B-B14F-4D97-AF65-F5344CB8AC3E}">
        <p14:creationId xmlns:p14="http://schemas.microsoft.com/office/powerpoint/2010/main" val="7594510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10439400" cy="1005840"/>
          </a:xfrm>
        </p:spPr>
        <p:txBody>
          <a:bodyPr>
            <a:normAutofit/>
          </a:bodyPr>
          <a:lstStyle/>
          <a:p>
            <a:r>
              <a:rPr lang="en-US" sz="3200" b="1" dirty="0" smtClean="0">
                <a:solidFill>
                  <a:schemeClr val="tx1"/>
                </a:solidFill>
              </a:rPr>
              <a:t>Additional entry points for education health professionals</a:t>
            </a:r>
            <a:endParaRPr lang="id-ID" sz="3200" b="1" dirty="0">
              <a:solidFill>
                <a:schemeClr val="tx1"/>
              </a:solidFill>
            </a:endParaRPr>
          </a:p>
        </p:txBody>
      </p:sp>
      <p:sp>
        <p:nvSpPr>
          <p:cNvPr id="3" name="Content Placeholder 2"/>
          <p:cNvSpPr>
            <a:spLocks noGrp="1"/>
          </p:cNvSpPr>
          <p:nvPr>
            <p:ph idx="1"/>
          </p:nvPr>
        </p:nvSpPr>
        <p:spPr>
          <a:xfrm>
            <a:off x="1143000" y="1615440"/>
            <a:ext cx="9872871" cy="4480560"/>
          </a:xfrm>
        </p:spPr>
        <p:txBody>
          <a:bodyPr>
            <a:normAutofit/>
          </a:bodyPr>
          <a:lstStyle/>
          <a:p>
            <a:pPr>
              <a:lnSpc>
                <a:spcPct val="150000"/>
              </a:lnSpc>
            </a:pPr>
            <a:r>
              <a:rPr lang="en-US" sz="2400" dirty="0" smtClean="0">
                <a:solidFill>
                  <a:schemeClr val="tx1"/>
                </a:solidFill>
              </a:rPr>
              <a:t>Formal training:</a:t>
            </a:r>
          </a:p>
          <a:p>
            <a:pPr lvl="1">
              <a:lnSpc>
                <a:spcPct val="150000"/>
              </a:lnSpc>
              <a:buFont typeface="Wingdings" panose="05000000000000000000" pitchFamily="2" charset="2"/>
              <a:buChar char="v"/>
            </a:pPr>
            <a:r>
              <a:rPr lang="en-US" sz="2400" dirty="0" smtClean="0">
                <a:solidFill>
                  <a:schemeClr val="tx1"/>
                </a:solidFill>
              </a:rPr>
              <a:t>Pre-services: curricula of schools of public health, medicine, nursing?</a:t>
            </a:r>
          </a:p>
          <a:p>
            <a:pPr lvl="1">
              <a:lnSpc>
                <a:spcPct val="150000"/>
              </a:lnSpc>
              <a:buFont typeface="Wingdings" panose="05000000000000000000" pitchFamily="2" charset="2"/>
              <a:buChar char="v"/>
            </a:pPr>
            <a:r>
              <a:rPr lang="en-US" sz="2400" dirty="0" smtClean="0">
                <a:solidFill>
                  <a:schemeClr val="tx1"/>
                </a:solidFill>
              </a:rPr>
              <a:t>In-service: How to build in information on national measures?</a:t>
            </a:r>
          </a:p>
          <a:p>
            <a:pPr lvl="1">
              <a:lnSpc>
                <a:spcPct val="150000"/>
              </a:lnSpc>
              <a:buFont typeface="Wingdings" panose="05000000000000000000" pitchFamily="2" charset="2"/>
              <a:buChar char="v"/>
            </a:pPr>
            <a:r>
              <a:rPr lang="en-US" sz="2400" dirty="0" smtClean="0">
                <a:solidFill>
                  <a:schemeClr val="tx1"/>
                </a:solidFill>
              </a:rPr>
              <a:t>Other education options:</a:t>
            </a:r>
          </a:p>
          <a:p>
            <a:pPr>
              <a:lnSpc>
                <a:spcPct val="150000"/>
              </a:lnSpc>
            </a:pPr>
            <a:r>
              <a:rPr lang="en-US" sz="2400" dirty="0" smtClean="0">
                <a:solidFill>
                  <a:schemeClr val="tx1"/>
                </a:solidFill>
              </a:rPr>
              <a:t>On-line: e-course module?</a:t>
            </a:r>
          </a:p>
          <a:p>
            <a:pPr>
              <a:lnSpc>
                <a:spcPct val="150000"/>
              </a:lnSpc>
            </a:pPr>
            <a:r>
              <a:rPr lang="en-US" sz="2400" dirty="0" smtClean="0">
                <a:solidFill>
                  <a:schemeClr val="tx1"/>
                </a:solidFill>
              </a:rPr>
              <a:t>Professional health associations?</a:t>
            </a:r>
            <a:endParaRPr lang="id-ID" sz="2400" dirty="0">
              <a:solidFill>
                <a:schemeClr val="tx1"/>
              </a:solidFill>
            </a:endParaRPr>
          </a:p>
        </p:txBody>
      </p:sp>
    </p:spTree>
    <p:extLst>
      <p:ext uri="{BB962C8B-B14F-4D97-AF65-F5344CB8AC3E}">
        <p14:creationId xmlns:p14="http://schemas.microsoft.com/office/powerpoint/2010/main" val="38935402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11460480" cy="838200"/>
          </a:xfrm>
        </p:spPr>
        <p:txBody>
          <a:bodyPr>
            <a:normAutofit/>
          </a:bodyPr>
          <a:lstStyle/>
          <a:p>
            <a:r>
              <a:rPr lang="en-US" sz="3200" b="1" dirty="0"/>
              <a:t>IV. Understanding the global landscape of Code implementation</a:t>
            </a:r>
            <a:endParaRPr lang="id-ID" sz="3200" dirty="0"/>
          </a:p>
        </p:txBody>
      </p:sp>
      <p:pic>
        <p:nvPicPr>
          <p:cNvPr id="4" name="Content Placeholder 3"/>
          <p:cNvPicPr>
            <a:picLocks noGrp="1" noChangeAspect="1"/>
          </p:cNvPicPr>
          <p:nvPr>
            <p:ph idx="1"/>
          </p:nvPr>
        </p:nvPicPr>
        <p:blipFill>
          <a:blip r:embed="rId2"/>
          <a:stretch>
            <a:fillRect/>
          </a:stretch>
        </p:blipFill>
        <p:spPr>
          <a:xfrm>
            <a:off x="937260" y="975360"/>
            <a:ext cx="10500360" cy="5334000"/>
          </a:xfrm>
          <a:prstGeom prst="rect">
            <a:avLst/>
          </a:prstGeom>
        </p:spPr>
      </p:pic>
    </p:spTree>
    <p:extLst>
      <p:ext uri="{BB962C8B-B14F-4D97-AF65-F5344CB8AC3E}">
        <p14:creationId xmlns:p14="http://schemas.microsoft.com/office/powerpoint/2010/main" val="11935708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756800" y="633600"/>
            <a:ext cx="8978400" cy="5803200"/>
          </a:xfrm>
          <a:prstGeom prst="rect">
            <a:avLst/>
          </a:prstGeom>
        </p:spPr>
      </p:pic>
    </p:spTree>
    <p:extLst>
      <p:ext uri="{BB962C8B-B14F-4D97-AF65-F5344CB8AC3E}">
        <p14:creationId xmlns:p14="http://schemas.microsoft.com/office/powerpoint/2010/main" val="3849826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234440" y="426720"/>
            <a:ext cx="9997440" cy="5669280"/>
          </a:xfrm>
          <a:prstGeom prst="rect">
            <a:avLst/>
          </a:prstGeom>
        </p:spPr>
      </p:pic>
      <p:pic>
        <p:nvPicPr>
          <p:cNvPr id="5" name="Picture 4"/>
          <p:cNvPicPr>
            <a:picLocks noChangeAspect="1"/>
          </p:cNvPicPr>
          <p:nvPr/>
        </p:nvPicPr>
        <p:blipFill>
          <a:blip r:embed="rId3"/>
          <a:stretch>
            <a:fillRect/>
          </a:stretch>
        </p:blipFill>
        <p:spPr>
          <a:xfrm>
            <a:off x="426720" y="243840"/>
            <a:ext cx="11384280" cy="6318885"/>
          </a:xfrm>
          <a:prstGeom prst="rect">
            <a:avLst/>
          </a:prstGeom>
        </p:spPr>
      </p:pic>
    </p:spTree>
    <p:extLst>
      <p:ext uri="{BB962C8B-B14F-4D97-AF65-F5344CB8AC3E}">
        <p14:creationId xmlns:p14="http://schemas.microsoft.com/office/powerpoint/2010/main" val="11213293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05840" y="594360"/>
            <a:ext cx="10725912" cy="5769864"/>
          </a:xfrm>
          <a:prstGeom prst="rect">
            <a:avLst/>
          </a:prstGeom>
        </p:spPr>
      </p:pic>
    </p:spTree>
    <p:extLst>
      <p:ext uri="{BB962C8B-B14F-4D97-AF65-F5344CB8AC3E}">
        <p14:creationId xmlns:p14="http://schemas.microsoft.com/office/powerpoint/2010/main" val="3368126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00" y="648335"/>
            <a:ext cx="10501920" cy="548640"/>
          </a:xfrm>
        </p:spPr>
        <p:txBody>
          <a:bodyPr>
            <a:noAutofit/>
          </a:bodyPr>
          <a:lstStyle/>
          <a:p>
            <a:r>
              <a:rPr lang="en-US" sz="2800" b="1" dirty="0" smtClean="0"/>
              <a:t>V. Emerging </a:t>
            </a:r>
            <a:r>
              <a:rPr lang="en-US" sz="2800" b="1" dirty="0"/>
              <a:t>issues relevant to the context of Code </a:t>
            </a:r>
            <a:r>
              <a:rPr lang="en-US" sz="2800" b="1" dirty="0" smtClean="0"/>
              <a:t>implementation</a:t>
            </a:r>
            <a:endParaRPr lang="id-ID" sz="2800" dirty="0"/>
          </a:p>
        </p:txBody>
      </p:sp>
      <p:sp>
        <p:nvSpPr>
          <p:cNvPr id="9" name="Content Placeholder 8"/>
          <p:cNvSpPr>
            <a:spLocks noGrp="1"/>
          </p:cNvSpPr>
          <p:nvPr>
            <p:ph idx="1"/>
          </p:nvPr>
        </p:nvSpPr>
        <p:spPr>
          <a:xfrm>
            <a:off x="516600" y="993600"/>
            <a:ext cx="9872871" cy="4672800"/>
          </a:xfrm>
        </p:spPr>
        <p:txBody>
          <a:bodyPr>
            <a:normAutofit/>
          </a:bodyPr>
          <a:lstStyle/>
          <a:p>
            <a:pPr marL="45720" indent="0">
              <a:lnSpc>
                <a:spcPct val="150000"/>
              </a:lnSpc>
              <a:buNone/>
            </a:pPr>
            <a:endParaRPr lang="en-US" dirty="0" smtClean="0">
              <a:solidFill>
                <a:schemeClr val="tx1"/>
              </a:solidFill>
            </a:endParaRPr>
          </a:p>
          <a:p>
            <a:endParaRPr lang="en-US" dirty="0" smtClean="0"/>
          </a:p>
          <a:p>
            <a:endParaRPr lang="id-ID" dirty="0"/>
          </a:p>
        </p:txBody>
      </p:sp>
      <p:sp>
        <p:nvSpPr>
          <p:cNvPr id="3" name="TextBox 2"/>
          <p:cNvSpPr txBox="1"/>
          <p:nvPr/>
        </p:nvSpPr>
        <p:spPr>
          <a:xfrm>
            <a:off x="1143000" y="1554480"/>
            <a:ext cx="9677400" cy="3323987"/>
          </a:xfrm>
          <a:prstGeom prst="rect">
            <a:avLst/>
          </a:prstGeom>
          <a:noFill/>
        </p:spPr>
        <p:txBody>
          <a:bodyPr wrap="square" rtlCol="0">
            <a:spAutoFit/>
          </a:bodyPr>
          <a:lstStyle/>
          <a:p>
            <a:pPr marL="400050" indent="-400050">
              <a:lnSpc>
                <a:spcPct val="150000"/>
              </a:lnSpc>
              <a:buAutoNum type="romanLcPeriod"/>
            </a:pPr>
            <a:r>
              <a:rPr lang="en-GB" sz="2800" b="1" dirty="0"/>
              <a:t>upholding the Code during emergencies</a:t>
            </a:r>
            <a:r>
              <a:rPr lang="en-GB" sz="2800" dirty="0"/>
              <a:t> </a:t>
            </a:r>
            <a:endParaRPr lang="en-GB" sz="2800" dirty="0" smtClean="0"/>
          </a:p>
          <a:p>
            <a:pPr marL="400050" indent="-400050">
              <a:lnSpc>
                <a:spcPct val="150000"/>
              </a:lnSpc>
              <a:buAutoNum type="romanLcPeriod"/>
            </a:pPr>
            <a:r>
              <a:rPr lang="en-GB" sz="2800" b="1" dirty="0" smtClean="0"/>
              <a:t>Industry </a:t>
            </a:r>
            <a:r>
              <a:rPr lang="en-GB" sz="2800" b="1" dirty="0"/>
              <a:t>support to health professional associations</a:t>
            </a:r>
            <a:r>
              <a:rPr lang="en-GB" sz="2800" dirty="0"/>
              <a:t> </a:t>
            </a:r>
            <a:endParaRPr lang="en-GB" sz="2800" dirty="0" smtClean="0"/>
          </a:p>
          <a:p>
            <a:pPr marL="400050" indent="-400050">
              <a:lnSpc>
                <a:spcPct val="150000"/>
              </a:lnSpc>
              <a:buAutoNum type="romanLcPeriod"/>
            </a:pPr>
            <a:r>
              <a:rPr lang="en-GB" sz="2800" b="1" dirty="0"/>
              <a:t>Social media</a:t>
            </a:r>
            <a:r>
              <a:rPr lang="en-GB" sz="2800" dirty="0"/>
              <a:t> </a:t>
            </a:r>
            <a:endParaRPr lang="en-GB" sz="2800" dirty="0" smtClean="0"/>
          </a:p>
          <a:p>
            <a:pPr marL="400050" indent="-400050">
              <a:lnSpc>
                <a:spcPct val="150000"/>
              </a:lnSpc>
              <a:buAutoNum type="romanLcPeriod"/>
            </a:pPr>
            <a:r>
              <a:rPr lang="en-GB" sz="2800" b="1" dirty="0"/>
              <a:t>Code advocacy in the context of human rights</a:t>
            </a:r>
            <a:r>
              <a:rPr lang="en-GB" sz="2800" dirty="0"/>
              <a:t> </a:t>
            </a:r>
            <a:endParaRPr lang="en-GB" sz="2800" dirty="0" smtClean="0"/>
          </a:p>
          <a:p>
            <a:pPr marL="400050" indent="-400050">
              <a:lnSpc>
                <a:spcPct val="150000"/>
              </a:lnSpc>
              <a:buAutoNum type="romanLcPeriod"/>
            </a:pPr>
            <a:r>
              <a:rPr lang="en-GB" sz="2800" b="1" dirty="0"/>
              <a:t>Codex </a:t>
            </a:r>
            <a:r>
              <a:rPr lang="en-GB" sz="2800" b="1" dirty="0" err="1"/>
              <a:t>Alimentarius</a:t>
            </a:r>
            <a:r>
              <a:rPr lang="en-GB" sz="2800" dirty="0"/>
              <a:t> </a:t>
            </a:r>
            <a:endParaRPr lang="id-ID" sz="2800" dirty="0"/>
          </a:p>
        </p:txBody>
      </p:sp>
    </p:spTree>
    <p:extLst>
      <p:ext uri="{BB962C8B-B14F-4D97-AF65-F5344CB8AC3E}">
        <p14:creationId xmlns:p14="http://schemas.microsoft.com/office/powerpoint/2010/main" val="25894807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1143000" y="381000"/>
            <a:ext cx="5791200" cy="381000"/>
          </a:xfrm>
        </p:spPr>
        <p:txBody>
          <a:bodyPr>
            <a:noAutofit/>
          </a:bodyPr>
          <a:lstStyle/>
          <a:p>
            <a:r>
              <a:rPr lang="en-US" sz="2400" dirty="0" smtClean="0"/>
              <a:t>Meeting agenda and participants</a:t>
            </a:r>
            <a:endParaRPr lang="id-ID" sz="2400" dirty="0"/>
          </a:p>
        </p:txBody>
      </p:sp>
      <p:sp>
        <p:nvSpPr>
          <p:cNvPr id="6" name="Content Placeholder 5"/>
          <p:cNvSpPr>
            <a:spLocks noGrp="1"/>
          </p:cNvSpPr>
          <p:nvPr>
            <p:ph idx="1"/>
          </p:nvPr>
        </p:nvSpPr>
        <p:spPr>
          <a:xfrm>
            <a:off x="1143000" y="914400"/>
            <a:ext cx="5791200" cy="5364480"/>
          </a:xfrm>
        </p:spPr>
        <p:txBody>
          <a:bodyPr>
            <a:normAutofit fontScale="85000" lnSpcReduction="20000"/>
          </a:bodyPr>
          <a:lstStyle/>
          <a:p>
            <a:pPr algn="just"/>
            <a:r>
              <a:rPr lang="en-US" b="1" dirty="0" smtClean="0">
                <a:solidFill>
                  <a:srgbClr val="002060"/>
                </a:solidFill>
              </a:rPr>
              <a:t>Day 1:</a:t>
            </a:r>
          </a:p>
          <a:p>
            <a:pPr algn="just">
              <a:buFont typeface="Wingdings" panose="05000000000000000000" pitchFamily="2" charset="2"/>
              <a:buChar char="Ø"/>
            </a:pPr>
            <a:r>
              <a:rPr lang="en-US" dirty="0" err="1" smtClean="0">
                <a:solidFill>
                  <a:srgbClr val="002060"/>
                </a:solidFill>
              </a:rPr>
              <a:t>NetCode</a:t>
            </a:r>
            <a:r>
              <a:rPr lang="en-US" dirty="0" smtClean="0">
                <a:solidFill>
                  <a:srgbClr val="002060"/>
                </a:solidFill>
              </a:rPr>
              <a:t> monitoring toolkit – dissemination and uptake</a:t>
            </a:r>
          </a:p>
          <a:p>
            <a:pPr algn="just">
              <a:buFont typeface="Wingdings" panose="05000000000000000000" pitchFamily="2" charset="2"/>
              <a:buChar char="Ø"/>
            </a:pPr>
            <a:r>
              <a:rPr lang="en-US" dirty="0" smtClean="0">
                <a:solidFill>
                  <a:srgbClr val="002060"/>
                </a:solidFill>
              </a:rPr>
              <a:t> Country level progress on Code monitoring </a:t>
            </a:r>
          </a:p>
          <a:p>
            <a:pPr marL="45720" indent="0" algn="just">
              <a:buNone/>
            </a:pPr>
            <a:r>
              <a:rPr lang="en-US" dirty="0" smtClean="0">
                <a:solidFill>
                  <a:srgbClr val="002060"/>
                </a:solidFill>
              </a:rPr>
              <a:t>    (Ecuador, Russia, South Africa, Philippines, Myanmar,</a:t>
            </a:r>
          </a:p>
          <a:p>
            <a:pPr marL="45720" indent="0" algn="just">
              <a:buNone/>
            </a:pPr>
            <a:r>
              <a:rPr lang="en-US" dirty="0">
                <a:solidFill>
                  <a:srgbClr val="002060"/>
                </a:solidFill>
              </a:rPr>
              <a:t> </a:t>
            </a:r>
            <a:r>
              <a:rPr lang="en-US" dirty="0" smtClean="0">
                <a:solidFill>
                  <a:srgbClr val="002060"/>
                </a:solidFill>
              </a:rPr>
              <a:t>    Pakistan)</a:t>
            </a:r>
          </a:p>
          <a:p>
            <a:pPr algn="just">
              <a:buFont typeface="Arial" panose="020B0604020202020204" pitchFamily="34" charset="0"/>
              <a:buChar char="•"/>
            </a:pPr>
            <a:r>
              <a:rPr lang="en-US" b="1" dirty="0" smtClean="0">
                <a:solidFill>
                  <a:srgbClr val="002060"/>
                </a:solidFill>
              </a:rPr>
              <a:t>Day 2:</a:t>
            </a:r>
          </a:p>
          <a:p>
            <a:pPr algn="just">
              <a:buFont typeface="Wingdings" panose="05000000000000000000" pitchFamily="2" charset="2"/>
              <a:buChar char="Ø"/>
            </a:pPr>
            <a:r>
              <a:rPr lang="en-US" dirty="0">
                <a:solidFill>
                  <a:srgbClr val="002060"/>
                </a:solidFill>
              </a:rPr>
              <a:t> </a:t>
            </a:r>
            <a:r>
              <a:rPr lang="en-US" dirty="0" smtClean="0">
                <a:solidFill>
                  <a:srgbClr val="002060"/>
                </a:solidFill>
              </a:rPr>
              <a:t>Ramping up support to countries on Code monitoring</a:t>
            </a:r>
          </a:p>
          <a:p>
            <a:pPr algn="just">
              <a:buFont typeface="Wingdings" panose="05000000000000000000" pitchFamily="2" charset="2"/>
              <a:buChar char="Ø"/>
            </a:pPr>
            <a:r>
              <a:rPr lang="en-US" dirty="0" smtClean="0">
                <a:solidFill>
                  <a:srgbClr val="002060"/>
                </a:solidFill>
              </a:rPr>
              <a:t>Understanding and implementing the international Code</a:t>
            </a:r>
          </a:p>
          <a:p>
            <a:pPr algn="just">
              <a:buFont typeface="Wingdings" panose="05000000000000000000" pitchFamily="2" charset="2"/>
              <a:buChar char="Ø"/>
            </a:pPr>
            <a:r>
              <a:rPr lang="en-US" dirty="0" smtClean="0">
                <a:solidFill>
                  <a:srgbClr val="002060"/>
                </a:solidFill>
              </a:rPr>
              <a:t>Understanding of global landscape of Code implementation</a:t>
            </a:r>
          </a:p>
          <a:p>
            <a:pPr algn="just">
              <a:buFont typeface="Arial" panose="020B0604020202020204" pitchFamily="34" charset="0"/>
              <a:buChar char="•"/>
            </a:pPr>
            <a:r>
              <a:rPr lang="en-US" b="1" dirty="0" smtClean="0">
                <a:solidFill>
                  <a:srgbClr val="002060"/>
                </a:solidFill>
              </a:rPr>
              <a:t>Day 3:</a:t>
            </a:r>
          </a:p>
          <a:p>
            <a:pPr algn="just">
              <a:buFont typeface="Wingdings" panose="05000000000000000000" pitchFamily="2" charset="2"/>
              <a:buChar char="Ø"/>
            </a:pPr>
            <a:r>
              <a:rPr lang="en-US" dirty="0" smtClean="0">
                <a:solidFill>
                  <a:srgbClr val="002060"/>
                </a:solidFill>
              </a:rPr>
              <a:t>Emerging issues relevant to the context of Code implementation</a:t>
            </a:r>
          </a:p>
          <a:p>
            <a:pPr algn="just">
              <a:buFont typeface="Wingdings" panose="05000000000000000000" pitchFamily="2" charset="2"/>
              <a:buChar char="Ø"/>
            </a:pPr>
            <a:r>
              <a:rPr lang="en-US" dirty="0" err="1" smtClean="0">
                <a:solidFill>
                  <a:srgbClr val="002060"/>
                </a:solidFill>
              </a:rPr>
              <a:t>NetCode</a:t>
            </a:r>
            <a:r>
              <a:rPr lang="en-US" dirty="0" smtClean="0">
                <a:solidFill>
                  <a:srgbClr val="002060"/>
                </a:solidFill>
              </a:rPr>
              <a:t> operations and revisiting our objectives</a:t>
            </a:r>
            <a:endParaRPr lang="id-ID" dirty="0">
              <a:solidFill>
                <a:srgbClr val="002060"/>
              </a:solidFill>
            </a:endParaRPr>
          </a:p>
        </p:txBody>
      </p:sp>
      <p:sp>
        <p:nvSpPr>
          <p:cNvPr id="13" name="TextBox 12"/>
          <p:cNvSpPr txBox="1"/>
          <p:nvPr/>
        </p:nvSpPr>
        <p:spPr>
          <a:xfrm>
            <a:off x="7056120" y="381000"/>
            <a:ext cx="4876800" cy="6186309"/>
          </a:xfrm>
          <a:prstGeom prst="rect">
            <a:avLst/>
          </a:prstGeom>
          <a:noFill/>
        </p:spPr>
        <p:txBody>
          <a:bodyPr wrap="square" rtlCol="0">
            <a:spAutoFit/>
          </a:bodyPr>
          <a:lstStyle/>
          <a:p>
            <a:r>
              <a:rPr lang="en-US" dirty="0" smtClean="0"/>
              <a:t>Participants –</a:t>
            </a:r>
          </a:p>
          <a:p>
            <a:r>
              <a:rPr lang="en-US" b="1" dirty="0" smtClean="0"/>
              <a:t>WHO HQ : </a:t>
            </a:r>
          </a:p>
          <a:p>
            <a:pPr marL="285750" indent="-285750">
              <a:buFont typeface="Wingdings" panose="05000000000000000000" pitchFamily="2" charset="2"/>
              <a:buChar char="ü"/>
            </a:pPr>
            <a:r>
              <a:rPr lang="en-US" dirty="0" smtClean="0"/>
              <a:t>Dept. of Nutrition for Health and Development , </a:t>
            </a:r>
          </a:p>
          <a:p>
            <a:pPr marL="285750" indent="-285750">
              <a:buFont typeface="Wingdings" panose="05000000000000000000" pitchFamily="2" charset="2"/>
              <a:buChar char="ü"/>
            </a:pPr>
            <a:r>
              <a:rPr lang="en-US" dirty="0" smtClean="0"/>
              <a:t>Maternal, Newborn, Child and Adolescent Health </a:t>
            </a:r>
          </a:p>
          <a:p>
            <a:r>
              <a:rPr lang="en-US" dirty="0" smtClean="0"/>
              <a:t> </a:t>
            </a:r>
            <a:r>
              <a:rPr lang="en-US" b="1" dirty="0" smtClean="0"/>
              <a:t>WHO Secretariats </a:t>
            </a:r>
            <a:r>
              <a:rPr lang="en-US" dirty="0" smtClean="0"/>
              <a:t>: </a:t>
            </a:r>
          </a:p>
          <a:p>
            <a:pPr marL="285750" indent="-285750">
              <a:buFont typeface="Wingdings" panose="05000000000000000000" pitchFamily="2" charset="2"/>
              <a:buChar char="ü"/>
            </a:pPr>
            <a:r>
              <a:rPr lang="en-US" dirty="0" smtClean="0"/>
              <a:t>WHO Regional Office for Africa</a:t>
            </a:r>
          </a:p>
          <a:p>
            <a:pPr marL="285750" indent="-285750">
              <a:buFont typeface="Wingdings" panose="05000000000000000000" pitchFamily="2" charset="2"/>
              <a:buChar char="ü"/>
            </a:pPr>
            <a:r>
              <a:rPr lang="en-US" dirty="0" smtClean="0"/>
              <a:t>WHO Regional Office for the Americas</a:t>
            </a:r>
          </a:p>
          <a:p>
            <a:pPr marL="285750" indent="-285750">
              <a:buFont typeface="Wingdings" panose="05000000000000000000" pitchFamily="2" charset="2"/>
              <a:buChar char="ü"/>
            </a:pPr>
            <a:r>
              <a:rPr lang="en-US" dirty="0" smtClean="0"/>
              <a:t>WHO Regional Office for the Eastern Mediterranean</a:t>
            </a:r>
          </a:p>
          <a:p>
            <a:pPr marL="285750" indent="-285750">
              <a:buFont typeface="Wingdings" panose="05000000000000000000" pitchFamily="2" charset="2"/>
              <a:buChar char="ü"/>
            </a:pPr>
            <a:r>
              <a:rPr lang="en-US" dirty="0" smtClean="0"/>
              <a:t>WHO Regional Office for South-East Asia</a:t>
            </a:r>
          </a:p>
          <a:p>
            <a:pPr marL="285750" indent="-285750">
              <a:buFont typeface="Wingdings" panose="05000000000000000000" pitchFamily="2" charset="2"/>
              <a:buChar char="ü"/>
            </a:pPr>
            <a:r>
              <a:rPr lang="en-US" dirty="0" smtClean="0"/>
              <a:t>Who Regional Office for the Western Pacific</a:t>
            </a:r>
          </a:p>
          <a:p>
            <a:r>
              <a:rPr lang="en-US" b="1" dirty="0" smtClean="0"/>
              <a:t>Countries </a:t>
            </a:r>
            <a:r>
              <a:rPr lang="en-US" dirty="0" smtClean="0"/>
              <a:t>:Ecuador, Russia, South Africa, Philippines, Myanmar,  Pakistan</a:t>
            </a:r>
          </a:p>
          <a:p>
            <a:r>
              <a:rPr lang="en-US" b="1" dirty="0" smtClean="0"/>
              <a:t>NGOs :</a:t>
            </a:r>
            <a:r>
              <a:rPr lang="en-US" dirty="0" smtClean="0"/>
              <a:t> UNICEF, International Baby Food Action Network (IBFAN),  Emergency Nutrition Network (ENN), Geneva Infant Feeding Association (GIFA),  Save the children UK, Action Against Hunger UK,  Access to Nutrition Index (ATNI), Helen Keller International, Bill &amp; Melinda Gates Foundation ,</a:t>
            </a:r>
          </a:p>
          <a:p>
            <a:r>
              <a:rPr lang="en-US" dirty="0" smtClean="0"/>
              <a:t>International Lactation Consultant Association</a:t>
            </a:r>
          </a:p>
        </p:txBody>
      </p:sp>
    </p:spTree>
    <p:extLst>
      <p:ext uri="{BB962C8B-B14F-4D97-AF65-F5344CB8AC3E}">
        <p14:creationId xmlns:p14="http://schemas.microsoft.com/office/powerpoint/2010/main" val="3079998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00" y="267335"/>
            <a:ext cx="10501920" cy="548640"/>
          </a:xfrm>
        </p:spPr>
        <p:txBody>
          <a:bodyPr>
            <a:noAutofit/>
          </a:bodyPr>
          <a:lstStyle/>
          <a:p>
            <a:r>
              <a:rPr lang="en-US" sz="3200" dirty="0" err="1" smtClean="0">
                <a:solidFill>
                  <a:schemeClr val="tx1"/>
                </a:solidFill>
              </a:rPr>
              <a:t>i</a:t>
            </a:r>
            <a:r>
              <a:rPr lang="en-US" sz="3200" dirty="0" smtClean="0">
                <a:solidFill>
                  <a:schemeClr val="tx1"/>
                </a:solidFill>
              </a:rPr>
              <a:t>. Challenges </a:t>
            </a:r>
            <a:r>
              <a:rPr lang="en-US" sz="3200" dirty="0">
                <a:solidFill>
                  <a:schemeClr val="tx1"/>
                </a:solidFill>
              </a:rPr>
              <a:t>in upholding the Code during </a:t>
            </a:r>
            <a:r>
              <a:rPr lang="en-US" sz="3200" dirty="0" smtClean="0">
                <a:solidFill>
                  <a:schemeClr val="tx1"/>
                </a:solidFill>
              </a:rPr>
              <a:t>Emergencies</a:t>
            </a:r>
            <a:endParaRPr lang="id-ID" sz="3200" dirty="0"/>
          </a:p>
        </p:txBody>
      </p:sp>
      <p:sp>
        <p:nvSpPr>
          <p:cNvPr id="9" name="Content Placeholder 8"/>
          <p:cNvSpPr>
            <a:spLocks noGrp="1"/>
          </p:cNvSpPr>
          <p:nvPr>
            <p:ph idx="1"/>
          </p:nvPr>
        </p:nvSpPr>
        <p:spPr>
          <a:xfrm>
            <a:off x="516600" y="993600"/>
            <a:ext cx="9872871" cy="4672800"/>
          </a:xfrm>
        </p:spPr>
        <p:txBody>
          <a:bodyPr>
            <a:normAutofit/>
          </a:bodyPr>
          <a:lstStyle/>
          <a:p>
            <a:pPr lvl="1">
              <a:lnSpc>
                <a:spcPct val="150000"/>
              </a:lnSpc>
            </a:pPr>
            <a:r>
              <a:rPr lang="en-US" dirty="0" smtClean="0">
                <a:solidFill>
                  <a:schemeClr val="tx1"/>
                </a:solidFill>
              </a:rPr>
              <a:t>Lack of existing legislations makes the implementation of the Code difficult</a:t>
            </a:r>
          </a:p>
          <a:p>
            <a:pPr lvl="1">
              <a:lnSpc>
                <a:spcPct val="150000"/>
              </a:lnSpc>
            </a:pPr>
            <a:r>
              <a:rPr lang="en-US" dirty="0" smtClean="0">
                <a:solidFill>
                  <a:schemeClr val="tx1"/>
                </a:solidFill>
              </a:rPr>
              <a:t>Can report, however the </a:t>
            </a:r>
            <a:r>
              <a:rPr lang="en-US" dirty="0" smtClean="0">
                <a:solidFill>
                  <a:srgbClr val="FF0000"/>
                </a:solidFill>
              </a:rPr>
              <a:t>action would be weak</a:t>
            </a:r>
          </a:p>
          <a:p>
            <a:pPr lvl="1">
              <a:lnSpc>
                <a:spcPct val="150000"/>
              </a:lnSpc>
            </a:pPr>
            <a:r>
              <a:rPr lang="en-US" dirty="0" smtClean="0">
                <a:solidFill>
                  <a:srgbClr val="FF0000"/>
                </a:solidFill>
              </a:rPr>
              <a:t>Donations</a:t>
            </a:r>
            <a:r>
              <a:rPr lang="en-US" dirty="0" smtClean="0">
                <a:solidFill>
                  <a:schemeClr val="tx1"/>
                </a:solidFill>
              </a:rPr>
              <a:t> through local Govt.</a:t>
            </a:r>
          </a:p>
          <a:p>
            <a:pPr lvl="1">
              <a:lnSpc>
                <a:spcPct val="150000"/>
              </a:lnSpc>
            </a:pPr>
            <a:r>
              <a:rPr lang="en-US" dirty="0" smtClean="0">
                <a:solidFill>
                  <a:schemeClr val="tx1"/>
                </a:solidFill>
              </a:rPr>
              <a:t>Lack of awareness about </a:t>
            </a:r>
            <a:r>
              <a:rPr lang="en-US" dirty="0" smtClean="0">
                <a:solidFill>
                  <a:srgbClr val="FF0000"/>
                </a:solidFill>
              </a:rPr>
              <a:t>risks of BMS </a:t>
            </a:r>
            <a:r>
              <a:rPr lang="en-US" dirty="0" smtClean="0">
                <a:solidFill>
                  <a:schemeClr val="tx1"/>
                </a:solidFill>
              </a:rPr>
              <a:t>and other products as well as the importance of the Code in emergencies amongst different sectors (non-nutrition actors), different levels (logistics and upper management)</a:t>
            </a:r>
          </a:p>
          <a:p>
            <a:pPr lvl="1">
              <a:lnSpc>
                <a:spcPct val="150000"/>
              </a:lnSpc>
            </a:pPr>
            <a:r>
              <a:rPr lang="en-US" dirty="0" smtClean="0">
                <a:solidFill>
                  <a:srgbClr val="FF0000"/>
                </a:solidFill>
              </a:rPr>
              <a:t>Unclear/complicated reporting mechanisms </a:t>
            </a:r>
            <a:r>
              <a:rPr lang="en-US" dirty="0" smtClean="0">
                <a:solidFill>
                  <a:schemeClr val="tx1"/>
                </a:solidFill>
              </a:rPr>
              <a:t>for Code Violation , </a:t>
            </a:r>
            <a:r>
              <a:rPr lang="en-US" dirty="0" smtClean="0">
                <a:solidFill>
                  <a:srgbClr val="FF0000"/>
                </a:solidFill>
              </a:rPr>
              <a:t>Lack of time </a:t>
            </a:r>
            <a:r>
              <a:rPr lang="en-US" dirty="0" smtClean="0">
                <a:solidFill>
                  <a:schemeClr val="tx1"/>
                </a:solidFill>
              </a:rPr>
              <a:t>to report</a:t>
            </a:r>
          </a:p>
          <a:p>
            <a:pPr lvl="1">
              <a:lnSpc>
                <a:spcPct val="150000"/>
              </a:lnSpc>
            </a:pPr>
            <a:r>
              <a:rPr lang="en-US" dirty="0" smtClean="0">
                <a:solidFill>
                  <a:srgbClr val="FF0000"/>
                </a:solidFill>
              </a:rPr>
              <a:t>Conflict of  interest </a:t>
            </a:r>
            <a:r>
              <a:rPr lang="en-US" dirty="0" smtClean="0">
                <a:solidFill>
                  <a:schemeClr val="tx1"/>
                </a:solidFill>
              </a:rPr>
              <a:t>(creating new market, funding of private companies to NGOs, adoption of PPP</a:t>
            </a:r>
          </a:p>
          <a:p>
            <a:endParaRPr lang="en-US" dirty="0" smtClean="0"/>
          </a:p>
          <a:p>
            <a:endParaRPr lang="id-ID" dirty="0"/>
          </a:p>
        </p:txBody>
      </p:sp>
      <p:sp>
        <p:nvSpPr>
          <p:cNvPr id="14" name="Text Box 5"/>
          <p:cNvSpPr txBox="1"/>
          <p:nvPr/>
        </p:nvSpPr>
        <p:spPr>
          <a:xfrm>
            <a:off x="8597640" y="5167260"/>
            <a:ext cx="3175200" cy="1353530"/>
          </a:xfrm>
          <a:prstGeom prst="rect">
            <a:avLst/>
          </a:prstGeom>
          <a:solidFill>
            <a:srgbClr val="FF0000"/>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Any donation of BMS is a breach and should be refused. If BMS is needed during an emergency, it should be purchased following established recommendations.</a:t>
            </a:r>
            <a:endParaRPr lang="id-ID"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905183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60640"/>
            <a:ext cx="9875520" cy="561201"/>
          </a:xfrm>
        </p:spPr>
        <p:txBody>
          <a:bodyPr>
            <a:normAutofit/>
          </a:bodyPr>
          <a:lstStyle/>
          <a:p>
            <a:r>
              <a:rPr lang="en-GB" sz="3200" b="1" dirty="0" smtClean="0">
                <a:solidFill>
                  <a:schemeClr val="tx1"/>
                </a:solidFill>
              </a:rPr>
              <a:t>ii. Industry </a:t>
            </a:r>
            <a:r>
              <a:rPr lang="en-GB" sz="3200" b="1" dirty="0">
                <a:solidFill>
                  <a:schemeClr val="tx1"/>
                </a:solidFill>
              </a:rPr>
              <a:t>support to health professional associations</a:t>
            </a:r>
            <a:r>
              <a:rPr lang="en-GB" sz="3200" dirty="0">
                <a:solidFill>
                  <a:schemeClr val="tx1"/>
                </a:solidFill>
              </a:rPr>
              <a:t> </a:t>
            </a:r>
            <a:endParaRPr lang="id-ID" sz="3200" dirty="0"/>
          </a:p>
        </p:txBody>
      </p:sp>
      <p:pic>
        <p:nvPicPr>
          <p:cNvPr id="10" name="Content Placeholder 9"/>
          <p:cNvPicPr>
            <a:picLocks noGrp="1" noChangeAspect="1"/>
          </p:cNvPicPr>
          <p:nvPr>
            <p:ph sz="half" idx="1"/>
          </p:nvPr>
        </p:nvPicPr>
        <p:blipFill>
          <a:blip r:embed="rId2"/>
          <a:stretch>
            <a:fillRect/>
          </a:stretch>
        </p:blipFill>
        <p:spPr>
          <a:xfrm>
            <a:off x="511200" y="792000"/>
            <a:ext cx="5386363" cy="5846400"/>
          </a:xfrm>
          <a:prstGeom prst="rect">
            <a:avLst/>
          </a:prstGeom>
        </p:spPr>
      </p:pic>
      <p:pic>
        <p:nvPicPr>
          <p:cNvPr id="11" name="Content Placeholder 10"/>
          <p:cNvPicPr>
            <a:picLocks noGrp="1" noChangeAspect="1"/>
          </p:cNvPicPr>
          <p:nvPr>
            <p:ph sz="half" idx="2"/>
          </p:nvPr>
        </p:nvPicPr>
        <p:blipFill>
          <a:blip r:embed="rId3"/>
          <a:stretch>
            <a:fillRect/>
          </a:stretch>
        </p:blipFill>
        <p:spPr>
          <a:xfrm>
            <a:off x="6267450" y="1814400"/>
            <a:ext cx="5382870" cy="4394518"/>
          </a:xfrm>
          <a:prstGeom prst="rect">
            <a:avLst/>
          </a:prstGeom>
        </p:spPr>
      </p:pic>
      <p:sp>
        <p:nvSpPr>
          <p:cNvPr id="12" name="TextBox 11"/>
          <p:cNvSpPr txBox="1"/>
          <p:nvPr/>
        </p:nvSpPr>
        <p:spPr>
          <a:xfrm>
            <a:off x="6303450" y="6208918"/>
            <a:ext cx="4751070" cy="276999"/>
          </a:xfrm>
          <a:prstGeom prst="rect">
            <a:avLst/>
          </a:prstGeom>
          <a:noFill/>
        </p:spPr>
        <p:txBody>
          <a:bodyPr wrap="square" rtlCol="0">
            <a:spAutoFit/>
          </a:bodyPr>
          <a:lstStyle/>
          <a:p>
            <a:r>
              <a:rPr lang="en-US" sz="1200" dirty="0" smtClean="0"/>
              <a:t>Source: WHO, Dept. of Nutrition for Health and Development</a:t>
            </a:r>
            <a:endParaRPr lang="id-ID" sz="1200" dirty="0"/>
          </a:p>
        </p:txBody>
      </p:sp>
    </p:spTree>
    <p:extLst>
      <p:ext uri="{BB962C8B-B14F-4D97-AF65-F5344CB8AC3E}">
        <p14:creationId xmlns:p14="http://schemas.microsoft.com/office/powerpoint/2010/main" val="27540799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02154" y="951526"/>
            <a:ext cx="2737800" cy="765600"/>
          </a:xfrm>
        </p:spPr>
        <p:txBody>
          <a:bodyPr>
            <a:normAutofit/>
          </a:bodyPr>
          <a:lstStyle/>
          <a:p>
            <a:r>
              <a:rPr lang="en-US" sz="3200" dirty="0" smtClean="0">
                <a:solidFill>
                  <a:schemeClr val="tx1"/>
                </a:solidFill>
              </a:rPr>
              <a:t>How to tackle?</a:t>
            </a:r>
            <a:endParaRPr lang="id-ID" sz="3200" dirty="0">
              <a:solidFill>
                <a:schemeClr val="tx1"/>
              </a:solidFill>
            </a:endParaRPr>
          </a:p>
        </p:txBody>
      </p:sp>
      <p:sp>
        <p:nvSpPr>
          <p:cNvPr id="6" name="Content Placeholder 5"/>
          <p:cNvSpPr>
            <a:spLocks noGrp="1"/>
          </p:cNvSpPr>
          <p:nvPr>
            <p:ph idx="1"/>
          </p:nvPr>
        </p:nvSpPr>
        <p:spPr>
          <a:xfrm>
            <a:off x="1956601" y="3204000"/>
            <a:ext cx="8987400" cy="2678400"/>
          </a:xfrm>
          <a:solidFill>
            <a:schemeClr val="accent4">
              <a:lumMod val="40000"/>
              <a:lumOff val="60000"/>
            </a:schemeClr>
          </a:solidFill>
        </p:spPr>
        <p:txBody>
          <a:bodyPr/>
          <a:lstStyle/>
          <a:p>
            <a:r>
              <a:rPr lang="en-GB" b="1" dirty="0">
                <a:solidFill>
                  <a:schemeClr val="tx1"/>
                </a:solidFill>
              </a:rPr>
              <a:t>refusing funding</a:t>
            </a:r>
            <a:r>
              <a:rPr lang="en-GB" b="1" dirty="0" smtClean="0">
                <a:solidFill>
                  <a:schemeClr val="tx1"/>
                </a:solidFill>
              </a:rPr>
              <a:t>,</a:t>
            </a:r>
          </a:p>
          <a:p>
            <a:r>
              <a:rPr lang="en-GB" b="1" dirty="0" smtClean="0">
                <a:solidFill>
                  <a:schemeClr val="tx1"/>
                </a:solidFill>
              </a:rPr>
              <a:t> </a:t>
            </a:r>
            <a:r>
              <a:rPr lang="en-GB" b="1" dirty="0">
                <a:solidFill>
                  <a:schemeClr val="tx1"/>
                </a:solidFill>
              </a:rPr>
              <a:t>refusing to publish industry research, </a:t>
            </a:r>
            <a:endParaRPr lang="en-GB" b="1" dirty="0" smtClean="0">
              <a:solidFill>
                <a:schemeClr val="tx1"/>
              </a:solidFill>
            </a:endParaRPr>
          </a:p>
          <a:p>
            <a:r>
              <a:rPr lang="en-GB" b="1" dirty="0" smtClean="0">
                <a:solidFill>
                  <a:schemeClr val="tx1"/>
                </a:solidFill>
              </a:rPr>
              <a:t>refusing </a:t>
            </a:r>
            <a:r>
              <a:rPr lang="en-GB" b="1" dirty="0">
                <a:solidFill>
                  <a:schemeClr val="tx1"/>
                </a:solidFill>
              </a:rPr>
              <a:t>advertisements in scientific journals, </a:t>
            </a:r>
            <a:endParaRPr lang="en-GB" b="1" dirty="0" smtClean="0">
              <a:solidFill>
                <a:schemeClr val="tx1"/>
              </a:solidFill>
            </a:endParaRPr>
          </a:p>
          <a:p>
            <a:r>
              <a:rPr lang="en-GB" b="1" dirty="0" smtClean="0">
                <a:solidFill>
                  <a:schemeClr val="tx1"/>
                </a:solidFill>
              </a:rPr>
              <a:t>not </a:t>
            </a:r>
            <a:r>
              <a:rPr lang="en-GB" b="1" dirty="0">
                <a:solidFill>
                  <a:schemeClr val="tx1"/>
                </a:solidFill>
              </a:rPr>
              <a:t>allowing distinctions between a BMS company and its foundation, </a:t>
            </a:r>
            <a:endParaRPr lang="en-GB" b="1" dirty="0" smtClean="0">
              <a:solidFill>
                <a:schemeClr val="tx1"/>
              </a:solidFill>
            </a:endParaRPr>
          </a:p>
          <a:p>
            <a:r>
              <a:rPr lang="en-GB" b="1" dirty="0" smtClean="0">
                <a:solidFill>
                  <a:schemeClr val="tx1"/>
                </a:solidFill>
              </a:rPr>
              <a:t>or </a:t>
            </a:r>
            <a:r>
              <a:rPr lang="en-GB" b="1" dirty="0">
                <a:solidFill>
                  <a:schemeClr val="tx1"/>
                </a:solidFill>
              </a:rPr>
              <a:t>not accepting speaking engagements at conferences sponsored by BMS companies. </a:t>
            </a:r>
            <a:endParaRPr lang="id-ID" b="1" dirty="0">
              <a:solidFill>
                <a:schemeClr val="tx1"/>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6445" y="249451"/>
            <a:ext cx="2541409" cy="2788949"/>
          </a:xfrm>
          <a:prstGeom prst="rect">
            <a:avLst/>
          </a:prstGeom>
        </p:spPr>
      </p:pic>
      <p:pic>
        <p:nvPicPr>
          <p:cNvPr id="9" name="Picture 8"/>
          <p:cNvPicPr>
            <a:picLocks noChangeAspect="1"/>
          </p:cNvPicPr>
          <p:nvPr/>
        </p:nvPicPr>
        <p:blipFill>
          <a:blip r:embed="rId3"/>
          <a:stretch>
            <a:fillRect/>
          </a:stretch>
        </p:blipFill>
        <p:spPr>
          <a:xfrm>
            <a:off x="221482" y="249451"/>
            <a:ext cx="3683972" cy="2426695"/>
          </a:xfrm>
          <a:prstGeom prst="rect">
            <a:avLst/>
          </a:prstGeom>
        </p:spPr>
      </p:pic>
      <p:cxnSp>
        <p:nvCxnSpPr>
          <p:cNvPr id="11" name="Straight Arrow Connector 10"/>
          <p:cNvCxnSpPr/>
          <p:nvPr/>
        </p:nvCxnSpPr>
        <p:spPr>
          <a:xfrm>
            <a:off x="5536800" y="1785600"/>
            <a:ext cx="2448000" cy="14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1156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4754563" cy="640080"/>
          </a:xfrm>
        </p:spPr>
        <p:txBody>
          <a:bodyPr>
            <a:normAutofit/>
          </a:bodyPr>
          <a:lstStyle/>
          <a:p>
            <a:r>
              <a:rPr lang="en-US" sz="3200" dirty="0" smtClean="0"/>
              <a:t>iii. </a:t>
            </a:r>
            <a:r>
              <a:rPr lang="en-GB" sz="3200" b="1" dirty="0"/>
              <a:t>Social media</a:t>
            </a:r>
            <a:r>
              <a:rPr lang="en-GB" sz="3200" dirty="0"/>
              <a:t> </a:t>
            </a:r>
            <a:endParaRPr lang="id-ID" sz="3200" dirty="0"/>
          </a:p>
        </p:txBody>
      </p:sp>
      <p:pic>
        <p:nvPicPr>
          <p:cNvPr id="5" name="Content Placeholder 4"/>
          <p:cNvPicPr>
            <a:picLocks noGrp="1" noChangeAspect="1"/>
          </p:cNvPicPr>
          <p:nvPr>
            <p:ph sz="half" idx="1"/>
          </p:nvPr>
        </p:nvPicPr>
        <p:blipFill>
          <a:blip r:embed="rId2"/>
          <a:stretch>
            <a:fillRect/>
          </a:stretch>
        </p:blipFill>
        <p:spPr>
          <a:xfrm>
            <a:off x="1143000" y="1402081"/>
            <a:ext cx="4754563" cy="4367708"/>
          </a:xfrm>
          <a:prstGeom prst="rect">
            <a:avLst/>
          </a:prstGeom>
        </p:spPr>
      </p:pic>
      <p:pic>
        <p:nvPicPr>
          <p:cNvPr id="6" name="Content Placeholder 5"/>
          <p:cNvPicPr>
            <a:picLocks noGrp="1" noChangeAspect="1"/>
          </p:cNvPicPr>
          <p:nvPr>
            <p:ph sz="half" idx="2"/>
          </p:nvPr>
        </p:nvPicPr>
        <p:blipFill>
          <a:blip r:embed="rId3"/>
          <a:stretch>
            <a:fillRect/>
          </a:stretch>
        </p:blipFill>
        <p:spPr>
          <a:xfrm>
            <a:off x="6267450" y="609600"/>
            <a:ext cx="4754563" cy="5170714"/>
          </a:xfrm>
          <a:prstGeom prst="rect">
            <a:avLst/>
          </a:prstGeom>
        </p:spPr>
      </p:pic>
    </p:spTree>
    <p:extLst>
      <p:ext uri="{BB962C8B-B14F-4D97-AF65-F5344CB8AC3E}">
        <p14:creationId xmlns:p14="http://schemas.microsoft.com/office/powerpoint/2010/main" val="36454674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stretch>
            <a:fillRect/>
          </a:stretch>
        </p:blipFill>
        <p:spPr>
          <a:xfrm>
            <a:off x="1143000" y="838200"/>
            <a:ext cx="4754563" cy="4950690"/>
          </a:xfrm>
          <a:prstGeom prst="rect">
            <a:avLst/>
          </a:prstGeom>
        </p:spPr>
      </p:pic>
      <p:pic>
        <p:nvPicPr>
          <p:cNvPr id="6" name="Content Placeholder 5"/>
          <p:cNvPicPr>
            <a:picLocks noGrp="1" noChangeAspect="1"/>
          </p:cNvPicPr>
          <p:nvPr>
            <p:ph sz="half" idx="2"/>
          </p:nvPr>
        </p:nvPicPr>
        <p:blipFill>
          <a:blip r:embed="rId3"/>
          <a:stretch>
            <a:fillRect/>
          </a:stretch>
        </p:blipFill>
        <p:spPr>
          <a:xfrm>
            <a:off x="6267450" y="838200"/>
            <a:ext cx="4754563" cy="4950689"/>
          </a:xfrm>
          <a:prstGeom prst="rect">
            <a:avLst/>
          </a:prstGeom>
        </p:spPr>
      </p:pic>
    </p:spTree>
    <p:extLst>
      <p:ext uri="{BB962C8B-B14F-4D97-AF65-F5344CB8AC3E}">
        <p14:creationId xmlns:p14="http://schemas.microsoft.com/office/powerpoint/2010/main" val="25906014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400800"/>
            <a:ext cx="9875520" cy="621600"/>
          </a:xfrm>
        </p:spPr>
        <p:txBody>
          <a:bodyPr>
            <a:normAutofit/>
          </a:bodyPr>
          <a:lstStyle/>
          <a:p>
            <a:r>
              <a:rPr lang="en-GB" sz="3200" b="1" dirty="0" smtClean="0"/>
              <a:t>iv. Code </a:t>
            </a:r>
            <a:r>
              <a:rPr lang="en-GB" sz="3200" b="1" dirty="0"/>
              <a:t>advocacy in the context of human rights</a:t>
            </a:r>
            <a:endParaRPr lang="id-ID" sz="3200" dirty="0"/>
          </a:p>
        </p:txBody>
      </p:sp>
      <p:sp>
        <p:nvSpPr>
          <p:cNvPr id="5" name="Content Placeholder 4"/>
          <p:cNvSpPr>
            <a:spLocks noGrp="1"/>
          </p:cNvSpPr>
          <p:nvPr>
            <p:ph idx="1"/>
          </p:nvPr>
        </p:nvSpPr>
        <p:spPr>
          <a:xfrm>
            <a:off x="1143000" y="1116000"/>
            <a:ext cx="9872871" cy="5328000"/>
          </a:xfrm>
        </p:spPr>
        <p:txBody>
          <a:bodyPr>
            <a:normAutofit/>
          </a:bodyPr>
          <a:lstStyle/>
          <a:p>
            <a:pPr lvl="0">
              <a:lnSpc>
                <a:spcPct val="150000"/>
              </a:lnSpc>
            </a:pPr>
            <a:r>
              <a:rPr lang="en-GB" dirty="0">
                <a:solidFill>
                  <a:schemeClr val="tx1"/>
                </a:solidFill>
              </a:rPr>
              <a:t>A renowned publisher recently asserted</a:t>
            </a:r>
            <a:r>
              <a:rPr lang="en-GB" dirty="0"/>
              <a:t> </a:t>
            </a:r>
            <a:r>
              <a:rPr lang="en-GB" dirty="0">
                <a:solidFill>
                  <a:srgbClr val="FF0000"/>
                </a:solidFill>
              </a:rPr>
              <a:t>“Formula is feminist”, </a:t>
            </a:r>
            <a:r>
              <a:rPr lang="en-GB" dirty="0">
                <a:solidFill>
                  <a:schemeClr val="tx1"/>
                </a:solidFill>
              </a:rPr>
              <a:t>implying that breastfeeding is not </a:t>
            </a:r>
            <a:r>
              <a:rPr lang="en-GB" dirty="0" smtClean="0">
                <a:solidFill>
                  <a:schemeClr val="tx1"/>
                </a:solidFill>
              </a:rPr>
              <a:t>so (</a:t>
            </a:r>
            <a:r>
              <a:rPr lang="en-GB" dirty="0">
                <a:solidFill>
                  <a:schemeClr val="tx1"/>
                </a:solidFill>
              </a:rPr>
              <a:t>marketing of formula that seems </a:t>
            </a:r>
            <a:r>
              <a:rPr lang="en-GB" dirty="0" smtClean="0">
                <a:solidFill>
                  <a:schemeClr val="tx1"/>
                </a:solidFill>
              </a:rPr>
              <a:t>anti-feminist)</a:t>
            </a:r>
          </a:p>
          <a:p>
            <a:pPr lvl="0">
              <a:lnSpc>
                <a:spcPct val="150000"/>
              </a:lnSpc>
            </a:pPr>
            <a:r>
              <a:rPr lang="en-GB" dirty="0" smtClean="0">
                <a:solidFill>
                  <a:schemeClr val="tx1"/>
                </a:solidFill>
              </a:rPr>
              <a:t>In </a:t>
            </a:r>
            <a:r>
              <a:rPr lang="en-GB" dirty="0">
                <a:solidFill>
                  <a:schemeClr val="tx1"/>
                </a:solidFill>
              </a:rPr>
              <a:t>the context of </a:t>
            </a:r>
            <a:r>
              <a:rPr lang="en-GB" dirty="0" smtClean="0">
                <a:solidFill>
                  <a:schemeClr val="tx1"/>
                </a:solidFill>
              </a:rPr>
              <a:t> </a:t>
            </a:r>
            <a:r>
              <a:rPr lang="en-GB" dirty="0">
                <a:solidFill>
                  <a:schemeClr val="tx1"/>
                </a:solidFill>
              </a:rPr>
              <a:t>30</a:t>
            </a:r>
            <a:r>
              <a:rPr lang="en-GB" baseline="30000" dirty="0">
                <a:solidFill>
                  <a:schemeClr val="tx1"/>
                </a:solidFill>
              </a:rPr>
              <a:t>th</a:t>
            </a:r>
            <a:r>
              <a:rPr lang="en-GB" dirty="0">
                <a:solidFill>
                  <a:schemeClr val="tx1"/>
                </a:solidFill>
              </a:rPr>
              <a:t> anniversary of the Convention on the Rights of the Child (CRC</a:t>
            </a:r>
            <a:r>
              <a:rPr lang="en-GB" dirty="0" smtClean="0">
                <a:solidFill>
                  <a:schemeClr val="tx1"/>
                </a:solidFill>
              </a:rPr>
              <a:t>)</a:t>
            </a:r>
          </a:p>
          <a:p>
            <a:pPr lvl="0"/>
            <a:r>
              <a:rPr lang="en-GB" dirty="0" smtClean="0">
                <a:solidFill>
                  <a:schemeClr val="tx1"/>
                </a:solidFill>
              </a:rPr>
              <a:t>a </a:t>
            </a:r>
            <a:r>
              <a:rPr lang="en-GB" dirty="0">
                <a:solidFill>
                  <a:schemeClr val="tx1"/>
                </a:solidFill>
              </a:rPr>
              <a:t>joint statement in 2016 in support of increased efforts to promote, support and protect breastfeeding </a:t>
            </a:r>
            <a:endParaRPr lang="id-ID" dirty="0">
              <a:solidFill>
                <a:schemeClr val="tx1"/>
              </a:solidFill>
            </a:endParaRPr>
          </a:p>
          <a:p>
            <a:pPr marL="45720" indent="0">
              <a:buNone/>
            </a:pPr>
            <a:r>
              <a:rPr lang="en-GB" u="sng" dirty="0" smtClean="0">
                <a:solidFill>
                  <a:srgbClr val="FF0000"/>
                </a:solidFill>
                <a:hlinkClick r:id="rId2"/>
              </a:rPr>
              <a:t>https</a:t>
            </a:r>
            <a:r>
              <a:rPr lang="en-GB" u="sng" dirty="0">
                <a:solidFill>
                  <a:srgbClr val="FF0000"/>
                </a:solidFill>
                <a:hlinkClick r:id="rId2"/>
              </a:rPr>
              <a:t>://</a:t>
            </a:r>
            <a:r>
              <a:rPr lang="en-GB" u="sng" dirty="0" smtClean="0">
                <a:solidFill>
                  <a:srgbClr val="FF0000"/>
                </a:solidFill>
                <a:hlinkClick r:id="rId2"/>
              </a:rPr>
              <a:t>www.ohchr.org/EN/NewsEvents/Pages/DisplayNews.aspx?NewsID=20871&amp;LangID=E</a:t>
            </a:r>
            <a:r>
              <a:rPr lang="en-GB" dirty="0">
                <a:solidFill>
                  <a:srgbClr val="FF0000"/>
                </a:solidFill>
              </a:rPr>
              <a:t> </a:t>
            </a:r>
            <a:r>
              <a:rPr lang="en-GB" dirty="0" smtClean="0">
                <a:solidFill>
                  <a:schemeClr val="tx1"/>
                </a:solidFill>
              </a:rPr>
              <a:t>statement </a:t>
            </a:r>
            <a:r>
              <a:rPr lang="en-GB" dirty="0">
                <a:solidFill>
                  <a:schemeClr val="tx1"/>
                </a:solidFill>
              </a:rPr>
              <a:t>has not been extensively utilized by the advocacy </a:t>
            </a:r>
            <a:r>
              <a:rPr lang="en-GB" dirty="0" smtClean="0">
                <a:solidFill>
                  <a:schemeClr val="tx1"/>
                </a:solidFill>
              </a:rPr>
              <a:t>community</a:t>
            </a:r>
          </a:p>
          <a:p>
            <a:pPr marL="45720" indent="0">
              <a:buNone/>
            </a:pPr>
            <a:r>
              <a:rPr lang="en-GB" dirty="0">
                <a:solidFill>
                  <a:schemeClr val="tx1"/>
                </a:solidFill>
              </a:rPr>
              <a:t>The UN Special Rapporteurs on the Right to Food and the Right to Health, the Working Group on Discrimination against Women in law and in practice, and the Committee on the Rights of the Child</a:t>
            </a:r>
            <a:endParaRPr lang="id-ID" dirty="0">
              <a:solidFill>
                <a:schemeClr val="tx1"/>
              </a:solidFill>
            </a:endParaRPr>
          </a:p>
        </p:txBody>
      </p:sp>
    </p:spTree>
    <p:extLst>
      <p:ext uri="{BB962C8B-B14F-4D97-AF65-F5344CB8AC3E}">
        <p14:creationId xmlns:p14="http://schemas.microsoft.com/office/powerpoint/2010/main" val="25191817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9875520" cy="609600"/>
          </a:xfrm>
        </p:spPr>
        <p:txBody>
          <a:bodyPr>
            <a:normAutofit/>
          </a:bodyPr>
          <a:lstStyle/>
          <a:p>
            <a:r>
              <a:rPr lang="en-US" sz="3200" dirty="0" smtClean="0"/>
              <a:t>v. </a:t>
            </a:r>
            <a:r>
              <a:rPr lang="en-GB" sz="3200" b="1" dirty="0"/>
              <a:t>Codex </a:t>
            </a:r>
            <a:r>
              <a:rPr lang="en-GB" sz="3200" b="1" dirty="0" err="1"/>
              <a:t>Alimentarius</a:t>
            </a:r>
            <a:r>
              <a:rPr lang="en-GB" sz="3200" dirty="0"/>
              <a:t> </a:t>
            </a:r>
            <a:endParaRPr lang="id-ID" sz="3200" dirty="0"/>
          </a:p>
        </p:txBody>
      </p:sp>
      <p:pic>
        <p:nvPicPr>
          <p:cNvPr id="6" name="Content Placeholder 5"/>
          <p:cNvPicPr>
            <a:picLocks noGrp="1" noChangeAspect="1"/>
          </p:cNvPicPr>
          <p:nvPr>
            <p:ph sz="half" idx="1"/>
          </p:nvPr>
        </p:nvPicPr>
        <p:blipFill>
          <a:blip r:embed="rId2"/>
          <a:stretch>
            <a:fillRect/>
          </a:stretch>
        </p:blipFill>
        <p:spPr>
          <a:xfrm>
            <a:off x="1143000" y="1371601"/>
            <a:ext cx="4754563" cy="4099559"/>
          </a:xfrm>
          <a:prstGeom prst="rect">
            <a:avLst/>
          </a:prstGeom>
        </p:spPr>
      </p:pic>
      <p:pic>
        <p:nvPicPr>
          <p:cNvPr id="7" name="Content Placeholder 6"/>
          <p:cNvPicPr>
            <a:picLocks noGrp="1" noChangeAspect="1"/>
          </p:cNvPicPr>
          <p:nvPr>
            <p:ph sz="half" idx="2"/>
          </p:nvPr>
        </p:nvPicPr>
        <p:blipFill>
          <a:blip r:embed="rId3"/>
          <a:stretch>
            <a:fillRect/>
          </a:stretch>
        </p:blipFill>
        <p:spPr>
          <a:xfrm>
            <a:off x="6267450" y="1508760"/>
            <a:ext cx="4754563" cy="3962400"/>
          </a:xfrm>
          <a:prstGeom prst="rect">
            <a:avLst/>
          </a:prstGeom>
        </p:spPr>
      </p:pic>
      <p:sp>
        <p:nvSpPr>
          <p:cNvPr id="8" name="TextBox 7"/>
          <p:cNvSpPr txBox="1"/>
          <p:nvPr/>
        </p:nvSpPr>
        <p:spPr>
          <a:xfrm>
            <a:off x="1645920" y="5715000"/>
            <a:ext cx="9372600" cy="646331"/>
          </a:xfrm>
          <a:prstGeom prst="rect">
            <a:avLst/>
          </a:prstGeom>
          <a:noFill/>
        </p:spPr>
        <p:txBody>
          <a:bodyPr wrap="square" rtlCol="0">
            <a:spAutoFit/>
          </a:bodyPr>
          <a:lstStyle/>
          <a:p>
            <a:r>
              <a:rPr lang="en-GB" dirty="0"/>
              <a:t>Industry is very present and sits on country delegations, sometimes comprising up to 60% of the </a:t>
            </a:r>
            <a:r>
              <a:rPr lang="en-GB" dirty="0" smtClean="0"/>
              <a:t>observers, labelling, cross-promotion, Language</a:t>
            </a:r>
            <a:endParaRPr lang="id-ID" dirty="0"/>
          </a:p>
        </p:txBody>
      </p:sp>
    </p:spTree>
    <p:extLst>
      <p:ext uri="{BB962C8B-B14F-4D97-AF65-F5344CB8AC3E}">
        <p14:creationId xmlns:p14="http://schemas.microsoft.com/office/powerpoint/2010/main" val="7024430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43000" y="609600"/>
            <a:ext cx="9875520" cy="929640"/>
          </a:xfrm>
        </p:spPr>
        <p:txBody>
          <a:bodyPr>
            <a:normAutofit/>
          </a:bodyPr>
          <a:lstStyle/>
          <a:p>
            <a:r>
              <a:rPr lang="en-GB" sz="3200" b="1" dirty="0" smtClean="0"/>
              <a:t>VI. Revisiting </a:t>
            </a:r>
            <a:r>
              <a:rPr lang="en-GB" sz="3200" b="1" dirty="0" err="1"/>
              <a:t>NetCode</a:t>
            </a:r>
            <a:r>
              <a:rPr lang="en-GB" sz="3200" b="1" dirty="0"/>
              <a:t> </a:t>
            </a:r>
            <a:r>
              <a:rPr lang="en-GB" sz="3200" b="1" dirty="0" smtClean="0"/>
              <a:t>objectives</a:t>
            </a:r>
            <a:endParaRPr lang="id-ID" sz="3200" b="1" dirty="0"/>
          </a:p>
        </p:txBody>
      </p:sp>
      <p:sp>
        <p:nvSpPr>
          <p:cNvPr id="6" name="Content Placeholder 5"/>
          <p:cNvSpPr>
            <a:spLocks noGrp="1"/>
          </p:cNvSpPr>
          <p:nvPr>
            <p:ph idx="1"/>
          </p:nvPr>
        </p:nvSpPr>
        <p:spPr>
          <a:xfrm>
            <a:off x="1143000" y="1356360"/>
            <a:ext cx="9872871" cy="4739640"/>
          </a:xfrm>
        </p:spPr>
        <p:txBody>
          <a:bodyPr>
            <a:normAutofit/>
          </a:bodyPr>
          <a:lstStyle/>
          <a:p>
            <a:pPr lvl="0">
              <a:lnSpc>
                <a:spcPct val="150000"/>
              </a:lnSpc>
              <a:buFont typeface="Wingdings" panose="05000000000000000000" pitchFamily="2" charset="2"/>
              <a:buChar char="Ø"/>
            </a:pPr>
            <a:r>
              <a:rPr lang="en-GB" dirty="0" smtClean="0">
                <a:solidFill>
                  <a:schemeClr val="tx1"/>
                </a:solidFill>
              </a:rPr>
              <a:t>agreed </a:t>
            </a:r>
            <a:r>
              <a:rPr lang="en-GB" dirty="0">
                <a:solidFill>
                  <a:schemeClr val="tx1"/>
                </a:solidFill>
              </a:rPr>
              <a:t>not to revise the objectives at this time. </a:t>
            </a:r>
            <a:endParaRPr lang="en-GB" dirty="0" smtClean="0">
              <a:solidFill>
                <a:schemeClr val="tx1"/>
              </a:solidFill>
            </a:endParaRPr>
          </a:p>
          <a:p>
            <a:pPr lvl="0">
              <a:lnSpc>
                <a:spcPct val="150000"/>
              </a:lnSpc>
              <a:buFont typeface="Wingdings" panose="05000000000000000000" pitchFamily="2" charset="2"/>
              <a:buChar char="Ø"/>
            </a:pPr>
            <a:r>
              <a:rPr lang="en-GB" dirty="0" smtClean="0">
                <a:solidFill>
                  <a:schemeClr val="tx1"/>
                </a:solidFill>
              </a:rPr>
              <a:t> to spend </a:t>
            </a:r>
            <a:r>
              <a:rPr lang="en-GB" dirty="0">
                <a:solidFill>
                  <a:schemeClr val="tx1"/>
                </a:solidFill>
              </a:rPr>
              <a:t>more energy on raising awareness and on strengthening legislation</a:t>
            </a:r>
            <a:r>
              <a:rPr lang="en-GB" dirty="0" smtClean="0">
                <a:solidFill>
                  <a:schemeClr val="tx1"/>
                </a:solidFill>
              </a:rPr>
              <a:t>.</a:t>
            </a:r>
          </a:p>
          <a:p>
            <a:pPr lvl="0">
              <a:lnSpc>
                <a:spcPct val="150000"/>
              </a:lnSpc>
              <a:buFont typeface="Wingdings" panose="05000000000000000000" pitchFamily="2" charset="2"/>
              <a:buChar char="Ø"/>
            </a:pPr>
            <a:r>
              <a:rPr lang="en-GB" dirty="0" smtClean="0">
                <a:solidFill>
                  <a:schemeClr val="tx1"/>
                </a:solidFill>
              </a:rPr>
              <a:t> </a:t>
            </a:r>
            <a:r>
              <a:rPr lang="en-GB" dirty="0">
                <a:solidFill>
                  <a:schemeClr val="tx1"/>
                </a:solidFill>
              </a:rPr>
              <a:t>Targets can be set for the number of countries to have monitoring activities. </a:t>
            </a:r>
            <a:endParaRPr lang="en-GB" dirty="0" smtClean="0">
              <a:solidFill>
                <a:schemeClr val="tx1"/>
              </a:solidFill>
            </a:endParaRPr>
          </a:p>
          <a:p>
            <a:pPr lvl="0">
              <a:lnSpc>
                <a:spcPct val="150000"/>
              </a:lnSpc>
              <a:buFont typeface="Wingdings" panose="05000000000000000000" pitchFamily="2" charset="2"/>
              <a:buChar char="Ø"/>
            </a:pPr>
            <a:r>
              <a:rPr lang="en-GB" dirty="0" smtClean="0">
                <a:solidFill>
                  <a:schemeClr val="tx1"/>
                </a:solidFill>
              </a:rPr>
              <a:t>The </a:t>
            </a:r>
            <a:r>
              <a:rPr lang="en-GB" dirty="0">
                <a:solidFill>
                  <a:schemeClr val="tx1"/>
                </a:solidFill>
              </a:rPr>
              <a:t>Scaling Up Nutrition (SUN) Movement needs to be more involved.</a:t>
            </a:r>
            <a:endParaRPr lang="id-ID" dirty="0">
              <a:solidFill>
                <a:schemeClr val="tx1"/>
              </a:solidFill>
            </a:endParaRPr>
          </a:p>
          <a:p>
            <a:pPr lvl="0">
              <a:lnSpc>
                <a:spcPct val="150000"/>
              </a:lnSpc>
              <a:buFont typeface="Wingdings" panose="05000000000000000000" pitchFamily="2" charset="2"/>
              <a:buChar char="Ø"/>
            </a:pPr>
            <a:r>
              <a:rPr lang="en-GB" dirty="0">
                <a:solidFill>
                  <a:schemeClr val="tx1"/>
                </a:solidFill>
              </a:rPr>
              <a:t>It is difficult to quantify and measure the effects of </a:t>
            </a:r>
            <a:r>
              <a:rPr lang="en-GB" dirty="0" err="1">
                <a:solidFill>
                  <a:schemeClr val="tx1"/>
                </a:solidFill>
              </a:rPr>
              <a:t>NetCode</a:t>
            </a:r>
            <a:r>
              <a:rPr lang="en-GB" dirty="0" smtClean="0">
                <a:solidFill>
                  <a:schemeClr val="tx1"/>
                </a:solidFill>
              </a:rPr>
              <a:t>,</a:t>
            </a:r>
          </a:p>
          <a:p>
            <a:pPr lvl="0">
              <a:lnSpc>
                <a:spcPct val="150000"/>
              </a:lnSpc>
              <a:buFont typeface="Wingdings" panose="05000000000000000000" pitchFamily="2" charset="2"/>
              <a:buChar char="Ø"/>
            </a:pPr>
            <a:r>
              <a:rPr lang="en-GB" dirty="0" smtClean="0">
                <a:solidFill>
                  <a:schemeClr val="tx1"/>
                </a:solidFill>
              </a:rPr>
              <a:t> </a:t>
            </a:r>
            <a:r>
              <a:rPr lang="en-GB" dirty="0">
                <a:solidFill>
                  <a:schemeClr val="tx1"/>
                </a:solidFill>
              </a:rPr>
              <a:t>but </a:t>
            </a:r>
            <a:r>
              <a:rPr lang="en-GB" dirty="0" smtClean="0">
                <a:solidFill>
                  <a:schemeClr val="tx1"/>
                </a:solidFill>
              </a:rPr>
              <a:t>it </a:t>
            </a:r>
            <a:r>
              <a:rPr lang="en-GB" dirty="0">
                <a:solidFill>
                  <a:schemeClr val="tx1"/>
                </a:solidFill>
              </a:rPr>
              <a:t>clearly generated a lot of interest in Code implementation and monitoring. </a:t>
            </a:r>
            <a:endParaRPr lang="en-GB" dirty="0" smtClean="0">
              <a:solidFill>
                <a:schemeClr val="tx1"/>
              </a:solidFill>
            </a:endParaRPr>
          </a:p>
          <a:p>
            <a:pPr lvl="0">
              <a:lnSpc>
                <a:spcPct val="150000"/>
              </a:lnSpc>
              <a:buFont typeface="Wingdings" panose="05000000000000000000" pitchFamily="2" charset="2"/>
              <a:buChar char="Ø"/>
            </a:pPr>
            <a:r>
              <a:rPr lang="en-GB" dirty="0" smtClean="0">
                <a:solidFill>
                  <a:schemeClr val="tx1"/>
                </a:solidFill>
              </a:rPr>
              <a:t>country </a:t>
            </a:r>
            <a:r>
              <a:rPr lang="en-GB" dirty="0">
                <a:solidFill>
                  <a:schemeClr val="tx1"/>
                </a:solidFill>
              </a:rPr>
              <a:t>capacity to carry out monitoring remains weak.</a:t>
            </a:r>
            <a:endParaRPr lang="id-ID" dirty="0">
              <a:solidFill>
                <a:schemeClr val="tx1"/>
              </a:solidFill>
            </a:endParaRPr>
          </a:p>
          <a:p>
            <a:pPr>
              <a:lnSpc>
                <a:spcPct val="150000"/>
              </a:lnSpc>
            </a:pPr>
            <a:endParaRPr lang="id-ID" dirty="0">
              <a:solidFill>
                <a:schemeClr val="tx1"/>
              </a:solidFill>
            </a:endParaRPr>
          </a:p>
        </p:txBody>
      </p:sp>
    </p:spTree>
    <p:extLst>
      <p:ext uri="{BB962C8B-B14F-4D97-AF65-F5344CB8AC3E}">
        <p14:creationId xmlns:p14="http://schemas.microsoft.com/office/powerpoint/2010/main" val="20078596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143000" y="609600"/>
            <a:ext cx="9875520" cy="548640"/>
          </a:xfrm>
        </p:spPr>
        <p:txBody>
          <a:bodyPr>
            <a:noAutofit/>
          </a:bodyPr>
          <a:lstStyle/>
          <a:p>
            <a:pPr algn="ctr"/>
            <a:r>
              <a:rPr lang="en-US" sz="3600" dirty="0" smtClean="0"/>
              <a:t>Participants in the meeting</a:t>
            </a:r>
            <a:endParaRPr lang="id-ID" sz="36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1158240"/>
            <a:ext cx="7513320" cy="5318760"/>
          </a:xfrm>
          <a:prstGeom prst="rect">
            <a:avLst/>
          </a:prstGeom>
        </p:spPr>
      </p:pic>
    </p:spTree>
    <p:extLst>
      <p:ext uri="{BB962C8B-B14F-4D97-AF65-F5344CB8AC3E}">
        <p14:creationId xmlns:p14="http://schemas.microsoft.com/office/powerpoint/2010/main" val="31414308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chemeClr val="tx1"/>
                </a:solidFill>
              </a:rPr>
              <a:t>Legislation in place : BMS Order (2014)</a:t>
            </a:r>
          </a:p>
        </p:txBody>
      </p:sp>
      <p:sp>
        <p:nvSpPr>
          <p:cNvPr id="8" name="Text Placeholder 7"/>
          <p:cNvSpPr>
            <a:spLocks noGrp="1"/>
          </p:cNvSpPr>
          <p:nvPr>
            <p:ph type="body" idx="1"/>
          </p:nvPr>
        </p:nvSpPr>
        <p:spPr>
          <a:xfrm>
            <a:off x="1143000" y="1603223"/>
            <a:ext cx="4754880" cy="471237"/>
          </a:xfrm>
        </p:spPr>
        <p:txBody>
          <a:bodyPr/>
          <a:lstStyle/>
          <a:p>
            <a:r>
              <a:rPr lang="en-US" dirty="0" smtClean="0"/>
              <a:t>Covered</a:t>
            </a:r>
            <a:endParaRPr lang="id-ID" dirty="0"/>
          </a:p>
        </p:txBody>
      </p:sp>
      <p:sp>
        <p:nvSpPr>
          <p:cNvPr id="7" name="Content Placeholder 6"/>
          <p:cNvSpPr>
            <a:spLocks noGrp="1"/>
          </p:cNvSpPr>
          <p:nvPr>
            <p:ph sz="half" idx="2"/>
          </p:nvPr>
        </p:nvSpPr>
        <p:spPr>
          <a:xfrm>
            <a:off x="1143000" y="2074460"/>
            <a:ext cx="4754880" cy="4491940"/>
          </a:xfrm>
        </p:spPr>
        <p:txBody>
          <a:bodyPr>
            <a:normAutofit fontScale="77500" lnSpcReduction="20000"/>
          </a:bodyPr>
          <a:lstStyle/>
          <a:p>
            <a:r>
              <a:rPr lang="en-US" dirty="0" smtClean="0">
                <a:solidFill>
                  <a:schemeClr val="tx1"/>
                </a:solidFill>
              </a:rPr>
              <a:t>Product covered : Infant Formula, Follow-up Formula, Feeding bottles, teats, and/or pacifiers</a:t>
            </a:r>
          </a:p>
          <a:p>
            <a:r>
              <a:rPr lang="en-US" dirty="0" smtClean="0">
                <a:solidFill>
                  <a:schemeClr val="tx1"/>
                </a:solidFill>
              </a:rPr>
              <a:t> Age covered : 24 months </a:t>
            </a:r>
          </a:p>
          <a:p>
            <a:r>
              <a:rPr lang="en-US" dirty="0" smtClean="0">
                <a:solidFill>
                  <a:schemeClr val="tx1"/>
                </a:solidFill>
              </a:rPr>
              <a:t>Prohibition of pictures/ text idealizing breast-milk substitutes </a:t>
            </a:r>
          </a:p>
          <a:p>
            <a:r>
              <a:rPr lang="en-US" dirty="0">
                <a:solidFill>
                  <a:schemeClr val="tx1"/>
                </a:solidFill>
              </a:rPr>
              <a:t>Informational/educational materials covered</a:t>
            </a:r>
          </a:p>
          <a:p>
            <a:r>
              <a:rPr lang="en-US" dirty="0" smtClean="0">
                <a:solidFill>
                  <a:schemeClr val="tx1"/>
                </a:solidFill>
              </a:rPr>
              <a:t>Required information on labels of breast-milk substitutes</a:t>
            </a:r>
          </a:p>
          <a:p>
            <a:r>
              <a:rPr lang="en-US" dirty="0" smtClean="0">
                <a:solidFill>
                  <a:schemeClr val="tx1"/>
                </a:solidFill>
              </a:rPr>
              <a:t>Approval required for donation of company materials</a:t>
            </a:r>
          </a:p>
          <a:p>
            <a:r>
              <a:rPr lang="en-US" dirty="0" smtClean="0">
                <a:solidFill>
                  <a:schemeClr val="tx1"/>
                </a:solidFill>
              </a:rPr>
              <a:t>Promotion to the general public (Advertising, sales devices, Sample and gifts, Contact with mothers)</a:t>
            </a:r>
          </a:p>
          <a:p>
            <a:r>
              <a:rPr lang="en-US" dirty="0" smtClean="0">
                <a:solidFill>
                  <a:schemeClr val="tx1"/>
                </a:solidFill>
              </a:rPr>
              <a:t>Mandates monitoring mechanism</a:t>
            </a:r>
          </a:p>
          <a:p>
            <a:r>
              <a:rPr lang="en-US" dirty="0" smtClean="0">
                <a:solidFill>
                  <a:schemeClr val="tx1"/>
                </a:solidFill>
              </a:rPr>
              <a:t>Criteria for monitoring mechanism (empowered to investigate code violation)</a:t>
            </a:r>
            <a:endParaRPr lang="id-ID" dirty="0">
              <a:solidFill>
                <a:schemeClr val="tx1"/>
              </a:solidFill>
            </a:endParaRPr>
          </a:p>
        </p:txBody>
      </p:sp>
      <p:sp>
        <p:nvSpPr>
          <p:cNvPr id="9" name="Text Placeholder 8"/>
          <p:cNvSpPr>
            <a:spLocks noGrp="1"/>
          </p:cNvSpPr>
          <p:nvPr>
            <p:ph type="body" sz="quarter" idx="3"/>
          </p:nvPr>
        </p:nvSpPr>
        <p:spPr>
          <a:xfrm>
            <a:off x="6269173" y="1603223"/>
            <a:ext cx="4754880" cy="471237"/>
          </a:xfrm>
        </p:spPr>
        <p:txBody>
          <a:bodyPr/>
          <a:lstStyle/>
          <a:p>
            <a:r>
              <a:rPr lang="en-US" dirty="0" smtClean="0"/>
              <a:t>Not Covered</a:t>
            </a:r>
            <a:endParaRPr lang="id-ID" dirty="0"/>
          </a:p>
        </p:txBody>
      </p:sp>
      <p:sp>
        <p:nvSpPr>
          <p:cNvPr id="10" name="Content Placeholder 9"/>
          <p:cNvSpPr>
            <a:spLocks noGrp="1"/>
          </p:cNvSpPr>
          <p:nvPr>
            <p:ph sz="quarter" idx="4"/>
          </p:nvPr>
        </p:nvSpPr>
        <p:spPr>
          <a:xfrm>
            <a:off x="6269173" y="2265528"/>
            <a:ext cx="4754880" cy="3837074"/>
          </a:xfrm>
        </p:spPr>
        <p:txBody>
          <a:bodyPr>
            <a:normAutofit/>
          </a:bodyPr>
          <a:lstStyle/>
          <a:p>
            <a:r>
              <a:rPr lang="en-US" dirty="0">
                <a:solidFill>
                  <a:schemeClr val="tx1"/>
                </a:solidFill>
              </a:rPr>
              <a:t>Complementary foods, Milk </a:t>
            </a:r>
            <a:r>
              <a:rPr lang="en-US" dirty="0" smtClean="0">
                <a:solidFill>
                  <a:schemeClr val="tx1"/>
                </a:solidFill>
              </a:rPr>
              <a:t>for mothers, Grow-up milk</a:t>
            </a:r>
            <a:endParaRPr lang="en-US" dirty="0" smtClean="0">
              <a:solidFill>
                <a:schemeClr val="tx1"/>
              </a:solidFill>
            </a:endParaRPr>
          </a:p>
          <a:p>
            <a:r>
              <a:rPr lang="en-US" dirty="0" smtClean="0">
                <a:solidFill>
                  <a:schemeClr val="tx1"/>
                </a:solidFill>
              </a:rPr>
              <a:t>24-36 months</a:t>
            </a:r>
          </a:p>
          <a:p>
            <a:r>
              <a:rPr lang="en-US" dirty="0" smtClean="0">
                <a:solidFill>
                  <a:schemeClr val="tx1"/>
                </a:solidFill>
              </a:rPr>
              <a:t>Warning </a:t>
            </a:r>
            <a:r>
              <a:rPr lang="en-US" dirty="0" smtClean="0">
                <a:solidFill>
                  <a:schemeClr val="tx1"/>
                </a:solidFill>
              </a:rPr>
              <a:t>on pathogenic micro-organisms (information on label)</a:t>
            </a:r>
            <a:endParaRPr lang="en-US" dirty="0">
              <a:solidFill>
                <a:schemeClr val="tx1"/>
              </a:solidFill>
            </a:endParaRPr>
          </a:p>
          <a:p>
            <a:r>
              <a:rPr lang="en-US" dirty="0">
                <a:solidFill>
                  <a:schemeClr val="tx1"/>
                </a:solidFill>
              </a:rPr>
              <a:t>Criteria for monitoring </a:t>
            </a:r>
            <a:r>
              <a:rPr lang="en-US" dirty="0" smtClean="0">
                <a:solidFill>
                  <a:schemeClr val="tx1"/>
                </a:solidFill>
              </a:rPr>
              <a:t>mechanism (Independent and transparent, free for commercial influence)</a:t>
            </a:r>
            <a:endParaRPr lang="id-ID" dirty="0"/>
          </a:p>
        </p:txBody>
      </p:sp>
      <p:sp>
        <p:nvSpPr>
          <p:cNvPr id="11" name="Title 1"/>
          <p:cNvSpPr txBox="1">
            <a:spLocks/>
          </p:cNvSpPr>
          <p:nvPr/>
        </p:nvSpPr>
        <p:spPr>
          <a:xfrm>
            <a:off x="8074153" y="310032"/>
            <a:ext cx="3831335" cy="630299"/>
          </a:xfrm>
          <a:prstGeom prst="rect">
            <a:avLst/>
          </a:prstGeom>
          <a:solidFill>
            <a:srgbClr val="FFC000"/>
          </a:solid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en-US" sz="3600" dirty="0" smtClean="0">
                <a:solidFill>
                  <a:schemeClr val="tx1"/>
                </a:solidFill>
              </a:rPr>
              <a:t>Where are we???...</a:t>
            </a:r>
            <a:endParaRPr lang="id-ID" sz="3600" dirty="0">
              <a:solidFill>
                <a:schemeClr val="tx1"/>
              </a:solidFill>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57944" y="940331"/>
            <a:ext cx="2447544" cy="1376744"/>
          </a:xfrm>
          <a:prstGeom prst="rect">
            <a:avLst/>
          </a:prstGeom>
        </p:spPr>
      </p:pic>
    </p:spTree>
    <p:extLst>
      <p:ext uri="{BB962C8B-B14F-4D97-AF65-F5344CB8AC3E}">
        <p14:creationId xmlns:p14="http://schemas.microsoft.com/office/powerpoint/2010/main" val="2852905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41960"/>
            <a:ext cx="4434840" cy="518160"/>
          </a:xfrm>
        </p:spPr>
        <p:txBody>
          <a:bodyPr>
            <a:normAutofit fontScale="90000"/>
          </a:bodyPr>
          <a:lstStyle/>
          <a:p>
            <a:r>
              <a:rPr lang="en-US" sz="3200" dirty="0" smtClean="0"/>
              <a:t>Background and Context</a:t>
            </a:r>
            <a:endParaRPr lang="id-ID" sz="3200" dirty="0"/>
          </a:p>
        </p:txBody>
      </p:sp>
      <p:sp>
        <p:nvSpPr>
          <p:cNvPr id="3" name="Content Placeholder 2"/>
          <p:cNvSpPr>
            <a:spLocks noGrp="1"/>
          </p:cNvSpPr>
          <p:nvPr>
            <p:ph idx="1"/>
          </p:nvPr>
        </p:nvSpPr>
        <p:spPr/>
        <p:txBody>
          <a:bodyPr>
            <a:normAutofit/>
          </a:bodyPr>
          <a:lstStyle/>
          <a:p>
            <a:endParaRPr lang="id-ID" dirty="0"/>
          </a:p>
        </p:txBody>
      </p:sp>
      <p:sp>
        <p:nvSpPr>
          <p:cNvPr id="4" name="Text Placeholder 3"/>
          <p:cNvSpPr>
            <a:spLocks noGrp="1"/>
          </p:cNvSpPr>
          <p:nvPr>
            <p:ph type="body" sz="half" idx="2"/>
          </p:nvPr>
        </p:nvSpPr>
        <p:spPr>
          <a:xfrm>
            <a:off x="533400" y="1097279"/>
            <a:ext cx="4541520" cy="5465445"/>
          </a:xfrm>
        </p:spPr>
        <p:txBody>
          <a:bodyPr>
            <a:normAutofit/>
          </a:bodyPr>
          <a:lstStyle/>
          <a:p>
            <a:pPr marL="342900" indent="-342900">
              <a:buFont typeface="Wingdings" panose="05000000000000000000" pitchFamily="2" charset="2"/>
              <a:buChar char="v"/>
            </a:pPr>
            <a:r>
              <a:rPr lang="en-GB" sz="2800" dirty="0" smtClean="0">
                <a:solidFill>
                  <a:schemeClr val="tx1"/>
                </a:solidFill>
              </a:rPr>
              <a:t>Established </a:t>
            </a:r>
            <a:r>
              <a:rPr lang="en-GB" sz="2800" dirty="0">
                <a:solidFill>
                  <a:schemeClr val="tx1"/>
                </a:solidFill>
              </a:rPr>
              <a:t>in </a:t>
            </a:r>
            <a:r>
              <a:rPr lang="en-GB" sz="2800" dirty="0" smtClean="0">
                <a:solidFill>
                  <a:schemeClr val="tx1"/>
                </a:solidFill>
              </a:rPr>
              <a:t>2015</a:t>
            </a:r>
          </a:p>
          <a:p>
            <a:endParaRPr lang="en-GB" sz="2800" dirty="0">
              <a:solidFill>
                <a:schemeClr val="tx1"/>
              </a:solidFill>
            </a:endParaRPr>
          </a:p>
          <a:p>
            <a:pPr marL="342900" indent="-342900">
              <a:buFont typeface="Wingdings" panose="05000000000000000000" pitchFamily="2" charset="2"/>
              <a:buChar char="v"/>
            </a:pPr>
            <a:r>
              <a:rPr lang="en-GB" sz="2800" dirty="0">
                <a:solidFill>
                  <a:schemeClr val="tx1"/>
                </a:solidFill>
              </a:rPr>
              <a:t>Lead by WHO Department of Nutrition for Health </a:t>
            </a:r>
            <a:r>
              <a:rPr lang="en-GB" sz="2800" dirty="0" smtClean="0">
                <a:solidFill>
                  <a:schemeClr val="tx1"/>
                </a:solidFill>
              </a:rPr>
              <a:t>and </a:t>
            </a:r>
            <a:r>
              <a:rPr lang="en-GB" sz="2800" dirty="0">
                <a:solidFill>
                  <a:schemeClr val="tx1"/>
                </a:solidFill>
              </a:rPr>
              <a:t>Development (NHD) </a:t>
            </a:r>
            <a:r>
              <a:rPr lang="en-GB" sz="2800" dirty="0" smtClean="0">
                <a:solidFill>
                  <a:schemeClr val="tx1"/>
                </a:solidFill>
              </a:rPr>
              <a:t>and </a:t>
            </a:r>
            <a:r>
              <a:rPr lang="en-GB" sz="2800" dirty="0">
                <a:solidFill>
                  <a:schemeClr val="tx1"/>
                </a:solidFill>
              </a:rPr>
              <a:t>UNICEF Nutrition Section.</a:t>
            </a:r>
          </a:p>
          <a:p>
            <a:endParaRPr lang="id-ID" dirty="0">
              <a:solidFill>
                <a:schemeClr val="tx1"/>
              </a:solidFill>
            </a:endParaRPr>
          </a:p>
        </p:txBody>
      </p:sp>
      <p:pic>
        <p:nvPicPr>
          <p:cNvPr id="5" name="Picture 4"/>
          <p:cNvPicPr>
            <a:picLocks noChangeAspect="1"/>
          </p:cNvPicPr>
          <p:nvPr/>
        </p:nvPicPr>
        <p:blipFill>
          <a:blip r:embed="rId2"/>
          <a:stretch>
            <a:fillRect/>
          </a:stretch>
        </p:blipFill>
        <p:spPr>
          <a:xfrm>
            <a:off x="5334000" y="295275"/>
            <a:ext cx="6629400" cy="6267450"/>
          </a:xfrm>
          <a:prstGeom prst="rect">
            <a:avLst/>
          </a:prstGeom>
        </p:spPr>
      </p:pic>
    </p:spTree>
    <p:extLst>
      <p:ext uri="{BB962C8B-B14F-4D97-AF65-F5344CB8AC3E}">
        <p14:creationId xmlns:p14="http://schemas.microsoft.com/office/powerpoint/2010/main" val="1839825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143000" y="418718"/>
            <a:ext cx="4453128" cy="597408"/>
          </a:xfrm>
        </p:spPr>
        <p:txBody>
          <a:bodyPr>
            <a:normAutofit/>
          </a:bodyPr>
          <a:lstStyle/>
          <a:p>
            <a:r>
              <a:rPr lang="en-US" sz="3200" dirty="0" smtClean="0"/>
              <a:t>What have been done?</a:t>
            </a:r>
            <a:endParaRPr lang="id-ID" sz="3200" dirty="0"/>
          </a:p>
        </p:txBody>
      </p:sp>
      <p:pic>
        <p:nvPicPr>
          <p:cNvPr id="9" name="Content Placeholder 8"/>
          <p:cNvPicPr>
            <a:picLocks noGrp="1" noChangeAspect="1"/>
          </p:cNvPicPr>
          <p:nvPr>
            <p:ph sz="half" idx="1"/>
          </p:nvPr>
        </p:nvPicPr>
        <p:blipFill>
          <a:blip r:embed="rId2"/>
          <a:stretch>
            <a:fillRect/>
          </a:stretch>
        </p:blipFill>
        <p:spPr>
          <a:xfrm>
            <a:off x="1143000" y="962214"/>
            <a:ext cx="4754563" cy="4663439"/>
          </a:xfrm>
          <a:prstGeom prst="rect">
            <a:avLst/>
          </a:prstGeom>
        </p:spPr>
      </p:pic>
      <p:sp>
        <p:nvSpPr>
          <p:cNvPr id="11" name="Content Placeholder 10"/>
          <p:cNvSpPr>
            <a:spLocks noGrp="1"/>
          </p:cNvSpPr>
          <p:nvPr>
            <p:ph sz="half" idx="2"/>
          </p:nvPr>
        </p:nvSpPr>
        <p:spPr/>
        <p:txBody>
          <a:bodyPr/>
          <a:lstStyle/>
          <a:p>
            <a:endParaRPr lang="id-ID"/>
          </a:p>
        </p:txBody>
      </p:sp>
      <p:pic>
        <p:nvPicPr>
          <p:cNvPr id="10" name="Picture 9"/>
          <p:cNvPicPr>
            <a:picLocks noChangeAspect="1"/>
          </p:cNvPicPr>
          <p:nvPr/>
        </p:nvPicPr>
        <p:blipFill>
          <a:blip r:embed="rId3"/>
          <a:stretch>
            <a:fillRect/>
          </a:stretch>
        </p:blipFill>
        <p:spPr>
          <a:xfrm>
            <a:off x="6080760" y="717422"/>
            <a:ext cx="5632704" cy="5153025"/>
          </a:xfrm>
          <a:prstGeom prst="rect">
            <a:avLst/>
          </a:prstGeom>
        </p:spPr>
      </p:pic>
      <p:pic>
        <p:nvPicPr>
          <p:cNvPr id="12" name="Picture 11"/>
          <p:cNvPicPr>
            <a:picLocks noChangeAspect="1"/>
          </p:cNvPicPr>
          <p:nvPr/>
        </p:nvPicPr>
        <p:blipFill>
          <a:blip r:embed="rId4"/>
          <a:stretch>
            <a:fillRect/>
          </a:stretch>
        </p:blipFill>
        <p:spPr>
          <a:xfrm>
            <a:off x="452028" y="4712213"/>
            <a:ext cx="3398252" cy="1826880"/>
          </a:xfrm>
          <a:prstGeom prst="rect">
            <a:avLst/>
          </a:prstGeom>
        </p:spPr>
      </p:pic>
    </p:spTree>
    <p:extLst>
      <p:ext uri="{BB962C8B-B14F-4D97-AF65-F5344CB8AC3E}">
        <p14:creationId xmlns:p14="http://schemas.microsoft.com/office/powerpoint/2010/main" val="224067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stretch>
            <a:fillRect/>
          </a:stretch>
        </p:blipFill>
        <p:spPr>
          <a:xfrm>
            <a:off x="563075" y="612648"/>
            <a:ext cx="11159533" cy="5678424"/>
          </a:xfrm>
          <a:prstGeom prst="rect">
            <a:avLst/>
          </a:prstGeom>
        </p:spPr>
      </p:pic>
      <p:sp>
        <p:nvSpPr>
          <p:cNvPr id="8" name="Date Placeholder 7"/>
          <p:cNvSpPr>
            <a:spLocks noGrp="1"/>
          </p:cNvSpPr>
          <p:nvPr>
            <p:ph type="dt" sz="half" idx="10"/>
          </p:nvPr>
        </p:nvSpPr>
        <p:spPr/>
        <p:txBody>
          <a:bodyPr/>
          <a:lstStyle/>
          <a:p>
            <a:r>
              <a:rPr lang="en-US" smtClean="0"/>
              <a:t>28/08/2019</a:t>
            </a:r>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31</a:t>
            </a:fld>
            <a:endParaRPr lang="en-US" dirty="0"/>
          </a:p>
        </p:txBody>
      </p:sp>
      <p:sp>
        <p:nvSpPr>
          <p:cNvPr id="10" name="Footer Placeholder 9"/>
          <p:cNvSpPr>
            <a:spLocks noGrp="1"/>
          </p:cNvSpPr>
          <p:nvPr>
            <p:ph type="ftr" sz="quarter" idx="11"/>
          </p:nvPr>
        </p:nvSpPr>
        <p:spPr/>
        <p:txBody>
          <a:bodyPr/>
          <a:lstStyle/>
          <a:p>
            <a:r>
              <a:rPr lang="en-US" smtClean="0"/>
              <a:t>Dr.SBHHH</a:t>
            </a:r>
            <a:endParaRPr lang="en-US" dirty="0"/>
          </a:p>
        </p:txBody>
      </p:sp>
    </p:spTree>
    <p:extLst>
      <p:ext uri="{BB962C8B-B14F-4D97-AF65-F5344CB8AC3E}">
        <p14:creationId xmlns:p14="http://schemas.microsoft.com/office/powerpoint/2010/main" val="16173659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71856"/>
            <a:ext cx="1975104" cy="259080"/>
          </a:xfrm>
        </p:spPr>
        <p:txBody>
          <a:bodyPr>
            <a:noAutofit/>
          </a:bodyPr>
          <a:lstStyle/>
          <a:p>
            <a:r>
              <a:rPr lang="en-US" sz="3200" dirty="0" smtClean="0"/>
              <a:t>In process</a:t>
            </a:r>
            <a:endParaRPr lang="id-ID" sz="3200" dirty="0"/>
          </a:p>
        </p:txBody>
      </p:sp>
      <p:pic>
        <p:nvPicPr>
          <p:cNvPr id="4" name="Content Placeholder 3"/>
          <p:cNvPicPr>
            <a:picLocks noGrp="1" noChangeAspect="1"/>
          </p:cNvPicPr>
          <p:nvPr>
            <p:ph idx="1"/>
          </p:nvPr>
        </p:nvPicPr>
        <p:blipFill>
          <a:blip r:embed="rId2"/>
          <a:stretch>
            <a:fillRect/>
          </a:stretch>
        </p:blipFill>
        <p:spPr>
          <a:xfrm>
            <a:off x="420624" y="694944"/>
            <a:ext cx="5312663" cy="5614416"/>
          </a:xfrm>
          <a:prstGeom prst="rect">
            <a:avLst/>
          </a:prstGeom>
        </p:spPr>
      </p:pic>
      <p:pic>
        <p:nvPicPr>
          <p:cNvPr id="5" name="Picture 4"/>
          <p:cNvPicPr>
            <a:picLocks noChangeAspect="1"/>
          </p:cNvPicPr>
          <p:nvPr/>
        </p:nvPicPr>
        <p:blipFill>
          <a:blip r:embed="rId3"/>
          <a:stretch>
            <a:fillRect/>
          </a:stretch>
        </p:blipFill>
        <p:spPr>
          <a:xfrm>
            <a:off x="6135624" y="3227832"/>
            <a:ext cx="5742431" cy="315467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6655" y="630937"/>
            <a:ext cx="2471851" cy="2139696"/>
          </a:xfrm>
          <a:prstGeom prst="rect">
            <a:avLst/>
          </a:prstGeom>
        </p:spPr>
      </p:pic>
    </p:spTree>
    <p:extLst>
      <p:ext uri="{BB962C8B-B14F-4D97-AF65-F5344CB8AC3E}">
        <p14:creationId xmlns:p14="http://schemas.microsoft.com/office/powerpoint/2010/main" val="31680976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225296" y="594360"/>
            <a:ext cx="9866376" cy="5501640"/>
          </a:xfrm>
          <a:prstGeom prst="rect">
            <a:avLst/>
          </a:prstGeom>
        </p:spPr>
      </p:pic>
    </p:spTree>
    <p:extLst>
      <p:ext uri="{BB962C8B-B14F-4D97-AF65-F5344CB8AC3E}">
        <p14:creationId xmlns:p14="http://schemas.microsoft.com/office/powerpoint/2010/main" val="10298710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007111" y="1195200"/>
            <a:ext cx="8202040" cy="4651200"/>
          </a:xfrm>
          <a:prstGeom prst="rect">
            <a:avLst/>
          </a:prstGeom>
        </p:spPr>
      </p:pic>
    </p:spTree>
    <p:extLst>
      <p:ext uri="{BB962C8B-B14F-4D97-AF65-F5344CB8AC3E}">
        <p14:creationId xmlns:p14="http://schemas.microsoft.com/office/powerpoint/2010/main" val="2563741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10683240" cy="685800"/>
          </a:xfrm>
        </p:spPr>
        <p:txBody>
          <a:bodyPr>
            <a:normAutofit/>
          </a:bodyPr>
          <a:lstStyle/>
          <a:p>
            <a:r>
              <a:rPr lang="en-GB" sz="3600" dirty="0"/>
              <a:t>Presentations and discussions </a:t>
            </a:r>
            <a:r>
              <a:rPr lang="en-GB" sz="3600" dirty="0" smtClean="0"/>
              <a:t>at 4</a:t>
            </a:r>
            <a:r>
              <a:rPr lang="en-GB" sz="3600" baseline="30000" dirty="0" smtClean="0"/>
              <a:t>th</a:t>
            </a:r>
            <a:r>
              <a:rPr lang="en-GB" sz="3600" dirty="0" smtClean="0"/>
              <a:t> meeting centred </a:t>
            </a:r>
            <a:r>
              <a:rPr lang="en-GB" sz="3600" dirty="0"/>
              <a:t>on</a:t>
            </a:r>
            <a:endParaRPr lang="id-ID" sz="3600" dirty="0"/>
          </a:p>
        </p:txBody>
      </p:sp>
      <p:sp>
        <p:nvSpPr>
          <p:cNvPr id="3" name="Content Placeholder 2"/>
          <p:cNvSpPr>
            <a:spLocks noGrp="1"/>
          </p:cNvSpPr>
          <p:nvPr>
            <p:ph idx="1"/>
          </p:nvPr>
        </p:nvSpPr>
        <p:spPr>
          <a:xfrm>
            <a:off x="1143000" y="1295400"/>
            <a:ext cx="10378440" cy="4800600"/>
          </a:xfrm>
        </p:spPr>
        <p:txBody>
          <a:bodyPr/>
          <a:lstStyle/>
          <a:p>
            <a:pPr marL="560070" lvl="0" indent="-514350">
              <a:lnSpc>
                <a:spcPct val="150000"/>
              </a:lnSpc>
              <a:buFont typeface="+mj-lt"/>
              <a:buAutoNum type="romanUcPeriod"/>
            </a:pPr>
            <a:r>
              <a:rPr lang="en-GB" dirty="0" smtClean="0">
                <a:solidFill>
                  <a:srgbClr val="002060"/>
                </a:solidFill>
              </a:rPr>
              <a:t>Country-level </a:t>
            </a:r>
            <a:r>
              <a:rPr lang="en-GB" dirty="0">
                <a:solidFill>
                  <a:srgbClr val="002060"/>
                </a:solidFill>
              </a:rPr>
              <a:t>progress on Code monitoring; </a:t>
            </a:r>
            <a:endParaRPr lang="id-ID" dirty="0">
              <a:solidFill>
                <a:srgbClr val="002060"/>
              </a:solidFill>
            </a:endParaRPr>
          </a:p>
          <a:p>
            <a:pPr marL="560070" lvl="0" indent="-514350">
              <a:lnSpc>
                <a:spcPct val="150000"/>
              </a:lnSpc>
              <a:buFont typeface="+mj-lt"/>
              <a:buAutoNum type="romanUcPeriod"/>
            </a:pPr>
            <a:r>
              <a:rPr lang="en-GB" dirty="0">
                <a:solidFill>
                  <a:srgbClr val="002060"/>
                </a:solidFill>
              </a:rPr>
              <a:t>Ramping up support to countries on Code monitoring;</a:t>
            </a:r>
            <a:endParaRPr lang="id-ID" dirty="0">
              <a:solidFill>
                <a:srgbClr val="002060"/>
              </a:solidFill>
            </a:endParaRPr>
          </a:p>
          <a:p>
            <a:pPr marL="560070" lvl="0" indent="-514350">
              <a:lnSpc>
                <a:spcPct val="150000"/>
              </a:lnSpc>
              <a:buFont typeface="+mj-lt"/>
              <a:buAutoNum type="romanUcPeriod"/>
            </a:pPr>
            <a:r>
              <a:rPr lang="en-GB" dirty="0">
                <a:solidFill>
                  <a:srgbClr val="002060"/>
                </a:solidFill>
              </a:rPr>
              <a:t>Understanding and implementing the International Code;</a:t>
            </a:r>
            <a:endParaRPr lang="id-ID" dirty="0">
              <a:solidFill>
                <a:srgbClr val="002060"/>
              </a:solidFill>
            </a:endParaRPr>
          </a:p>
          <a:p>
            <a:pPr marL="560070" lvl="0" indent="-514350">
              <a:lnSpc>
                <a:spcPct val="150000"/>
              </a:lnSpc>
              <a:buFont typeface="+mj-lt"/>
              <a:buAutoNum type="romanUcPeriod"/>
            </a:pPr>
            <a:r>
              <a:rPr lang="en-GB" dirty="0">
                <a:solidFill>
                  <a:srgbClr val="002060"/>
                </a:solidFill>
              </a:rPr>
              <a:t>Understanding the global landscape of Code implementation;</a:t>
            </a:r>
            <a:endParaRPr lang="id-ID" dirty="0">
              <a:solidFill>
                <a:srgbClr val="002060"/>
              </a:solidFill>
            </a:endParaRPr>
          </a:p>
          <a:p>
            <a:pPr marL="560070" lvl="0" indent="-514350">
              <a:lnSpc>
                <a:spcPct val="150000"/>
              </a:lnSpc>
              <a:buFont typeface="+mj-lt"/>
              <a:buAutoNum type="romanUcPeriod"/>
            </a:pPr>
            <a:r>
              <a:rPr lang="en-GB" dirty="0">
                <a:solidFill>
                  <a:srgbClr val="002060"/>
                </a:solidFill>
              </a:rPr>
              <a:t>Identifying emerging issues relevant to the context of Code implementation;</a:t>
            </a:r>
            <a:endParaRPr lang="id-ID" dirty="0">
              <a:solidFill>
                <a:srgbClr val="002060"/>
              </a:solidFill>
            </a:endParaRPr>
          </a:p>
          <a:p>
            <a:pPr marL="560070" lvl="0" indent="-514350">
              <a:lnSpc>
                <a:spcPct val="150000"/>
              </a:lnSpc>
              <a:buFont typeface="+mj-lt"/>
              <a:buAutoNum type="romanUcPeriod"/>
            </a:pPr>
            <a:r>
              <a:rPr lang="en-GB" dirty="0">
                <a:solidFill>
                  <a:srgbClr val="002060"/>
                </a:solidFill>
              </a:rPr>
              <a:t>Revisiting </a:t>
            </a:r>
            <a:r>
              <a:rPr lang="en-GB" dirty="0" err="1">
                <a:solidFill>
                  <a:srgbClr val="002060"/>
                </a:solidFill>
              </a:rPr>
              <a:t>NetCode</a:t>
            </a:r>
            <a:r>
              <a:rPr lang="en-GB" dirty="0">
                <a:solidFill>
                  <a:srgbClr val="002060"/>
                </a:solidFill>
              </a:rPr>
              <a:t> objectives.</a:t>
            </a:r>
            <a:endParaRPr lang="id-ID" dirty="0">
              <a:solidFill>
                <a:srgbClr val="002060"/>
              </a:solidFill>
            </a:endParaRPr>
          </a:p>
          <a:p>
            <a:pPr marL="45720" indent="0">
              <a:buNone/>
            </a:pPr>
            <a:endParaRPr lang="id-ID" dirty="0"/>
          </a:p>
        </p:txBody>
      </p:sp>
    </p:spTree>
    <p:extLst>
      <p:ext uri="{BB962C8B-B14F-4D97-AF65-F5344CB8AC3E}">
        <p14:creationId xmlns:p14="http://schemas.microsoft.com/office/powerpoint/2010/main" val="10276692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94360" y="579120"/>
            <a:ext cx="11003280" cy="563880"/>
          </a:xfrm>
        </p:spPr>
        <p:txBody>
          <a:bodyPr/>
          <a:lstStyle/>
          <a:p>
            <a:r>
              <a:rPr lang="en-GB" sz="3200" dirty="0" smtClean="0">
                <a:solidFill>
                  <a:srgbClr val="002060"/>
                </a:solidFill>
              </a:rPr>
              <a:t>I. Country-level </a:t>
            </a:r>
            <a:r>
              <a:rPr lang="en-GB" sz="3200" dirty="0">
                <a:solidFill>
                  <a:srgbClr val="002060"/>
                </a:solidFill>
              </a:rPr>
              <a:t>progress on Code </a:t>
            </a:r>
            <a:r>
              <a:rPr lang="en-GB" sz="3200" dirty="0" smtClean="0">
                <a:solidFill>
                  <a:srgbClr val="002060"/>
                </a:solidFill>
              </a:rPr>
              <a:t>monitoring: </a:t>
            </a:r>
            <a:r>
              <a:rPr lang="en-US" sz="3200" dirty="0" smtClean="0"/>
              <a:t>Ecuador</a:t>
            </a:r>
            <a:endParaRPr lang="id-ID" sz="3200" dirty="0"/>
          </a:p>
        </p:txBody>
      </p:sp>
      <p:pic>
        <p:nvPicPr>
          <p:cNvPr id="7" name="Content Placeholder 6"/>
          <p:cNvPicPr>
            <a:picLocks noGrp="1" noChangeAspect="1"/>
          </p:cNvPicPr>
          <p:nvPr>
            <p:ph idx="1"/>
          </p:nvPr>
        </p:nvPicPr>
        <p:blipFill>
          <a:blip r:embed="rId2"/>
          <a:stretch>
            <a:fillRect/>
          </a:stretch>
        </p:blipFill>
        <p:spPr>
          <a:xfrm>
            <a:off x="5851525" y="1961539"/>
            <a:ext cx="5213350" cy="2934922"/>
          </a:xfrm>
          <a:prstGeom prst="rect">
            <a:avLst/>
          </a:prstGeom>
        </p:spPr>
      </p:pic>
      <p:sp>
        <p:nvSpPr>
          <p:cNvPr id="6" name="Text Placeholder 5"/>
          <p:cNvSpPr>
            <a:spLocks noGrp="1"/>
          </p:cNvSpPr>
          <p:nvPr>
            <p:ph type="body" sz="half" idx="2"/>
          </p:nvPr>
        </p:nvSpPr>
        <p:spPr>
          <a:xfrm>
            <a:off x="1143000" y="1310640"/>
            <a:ext cx="3931920" cy="5120640"/>
          </a:xfrm>
        </p:spPr>
        <p:txBody>
          <a:bodyPr>
            <a:normAutofit/>
          </a:bodyPr>
          <a:lstStyle/>
          <a:p>
            <a:pPr marL="285750" indent="-285750">
              <a:buFont typeface="Wingdings" panose="05000000000000000000" pitchFamily="2" charset="2"/>
              <a:buChar char="v"/>
            </a:pPr>
            <a:r>
              <a:rPr lang="en-US" dirty="0" smtClean="0">
                <a:solidFill>
                  <a:srgbClr val="002060"/>
                </a:solidFill>
              </a:rPr>
              <a:t>Code Law passed in 1993</a:t>
            </a:r>
          </a:p>
          <a:p>
            <a:pPr marL="285750" indent="-285750">
              <a:buFont typeface="Wingdings" panose="05000000000000000000" pitchFamily="2" charset="2"/>
              <a:buChar char="v"/>
            </a:pPr>
            <a:r>
              <a:rPr lang="en-US" dirty="0" err="1" smtClean="0">
                <a:solidFill>
                  <a:srgbClr val="002060"/>
                </a:solidFill>
              </a:rPr>
              <a:t>NetCode</a:t>
            </a:r>
            <a:r>
              <a:rPr lang="en-US" dirty="0" smtClean="0">
                <a:solidFill>
                  <a:srgbClr val="002060"/>
                </a:solidFill>
              </a:rPr>
              <a:t> survey (2017) :</a:t>
            </a:r>
          </a:p>
          <a:p>
            <a:pPr marL="285750" indent="-285750">
              <a:buFontTx/>
              <a:buChar char="-"/>
            </a:pPr>
            <a:r>
              <a:rPr lang="en-US" dirty="0" smtClean="0">
                <a:solidFill>
                  <a:srgbClr val="002060"/>
                </a:solidFill>
              </a:rPr>
              <a:t>Half of health professionals were not aware of the Code</a:t>
            </a:r>
          </a:p>
          <a:p>
            <a:pPr marL="285750" indent="-285750">
              <a:buFontTx/>
              <a:buChar char="-"/>
            </a:pPr>
            <a:r>
              <a:rPr lang="en-US" dirty="0" smtClean="0">
                <a:solidFill>
                  <a:srgbClr val="002060"/>
                </a:solidFill>
              </a:rPr>
              <a:t>10% received gifts, about half of which are related BMS</a:t>
            </a:r>
          </a:p>
          <a:p>
            <a:pPr marL="285750" indent="-285750">
              <a:buFontTx/>
              <a:buChar char="-"/>
            </a:pPr>
            <a:r>
              <a:rPr lang="en-US" dirty="0" smtClean="0">
                <a:solidFill>
                  <a:srgbClr val="002060"/>
                </a:solidFill>
              </a:rPr>
              <a:t>BN+MS producing companies spend for advertising up to US$11,500 per day</a:t>
            </a:r>
          </a:p>
          <a:p>
            <a:pPr marL="285750" indent="-285750">
              <a:buFont typeface="Wingdings" panose="05000000000000000000" pitchFamily="2" charset="2"/>
              <a:buChar char="v"/>
            </a:pPr>
            <a:r>
              <a:rPr lang="en-US" dirty="0" smtClean="0">
                <a:solidFill>
                  <a:srgbClr val="002060"/>
                </a:solidFill>
              </a:rPr>
              <a:t>Code Law will be revised in two months time</a:t>
            </a:r>
          </a:p>
          <a:p>
            <a:pPr marL="285750" indent="-285750">
              <a:buFont typeface="Wingdings" panose="05000000000000000000" pitchFamily="2" charset="2"/>
              <a:buChar char="v"/>
            </a:pPr>
            <a:r>
              <a:rPr lang="en-US" dirty="0" smtClean="0">
                <a:solidFill>
                  <a:srgbClr val="002060"/>
                </a:solidFill>
              </a:rPr>
              <a:t>To add BMS to an existing mobile application for smartphones that is used to report violations on many items, including goods and medicines</a:t>
            </a:r>
            <a:endParaRPr lang="id-ID" dirty="0">
              <a:solidFill>
                <a:srgbClr val="002060"/>
              </a:solidFill>
            </a:endParaRPr>
          </a:p>
        </p:txBody>
      </p:sp>
    </p:spTree>
    <p:extLst>
      <p:ext uri="{BB962C8B-B14F-4D97-AF65-F5344CB8AC3E}">
        <p14:creationId xmlns:p14="http://schemas.microsoft.com/office/powerpoint/2010/main" val="36060356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880" y="518160"/>
            <a:ext cx="11231880" cy="655320"/>
          </a:xfrm>
        </p:spPr>
        <p:txBody>
          <a:bodyPr/>
          <a:lstStyle/>
          <a:p>
            <a:r>
              <a:rPr lang="en-GB" sz="3200" dirty="0" smtClean="0">
                <a:solidFill>
                  <a:srgbClr val="002060"/>
                </a:solidFill>
              </a:rPr>
              <a:t>I. Country-level </a:t>
            </a:r>
            <a:r>
              <a:rPr lang="en-GB" sz="3200" dirty="0">
                <a:solidFill>
                  <a:srgbClr val="002060"/>
                </a:solidFill>
              </a:rPr>
              <a:t>progress on Code </a:t>
            </a:r>
            <a:r>
              <a:rPr lang="en-GB" sz="3200" dirty="0" smtClean="0">
                <a:solidFill>
                  <a:srgbClr val="002060"/>
                </a:solidFill>
              </a:rPr>
              <a:t>monitoring: </a:t>
            </a:r>
            <a:r>
              <a:rPr lang="en-US" sz="3200" dirty="0" smtClean="0"/>
              <a:t>Russian Federation</a:t>
            </a:r>
            <a:endParaRPr lang="id-ID" sz="3200" dirty="0"/>
          </a:p>
        </p:txBody>
      </p:sp>
      <p:pic>
        <p:nvPicPr>
          <p:cNvPr id="5" name="Content Placeholder 4"/>
          <p:cNvPicPr>
            <a:picLocks noGrp="1" noChangeAspect="1"/>
          </p:cNvPicPr>
          <p:nvPr>
            <p:ph idx="1"/>
          </p:nvPr>
        </p:nvPicPr>
        <p:blipFill>
          <a:blip r:embed="rId2"/>
          <a:stretch>
            <a:fillRect/>
          </a:stretch>
        </p:blipFill>
        <p:spPr>
          <a:xfrm>
            <a:off x="5851525" y="1518777"/>
            <a:ext cx="5213350" cy="3820446"/>
          </a:xfrm>
          <a:prstGeom prst="rect">
            <a:avLst/>
          </a:prstGeom>
        </p:spPr>
      </p:pic>
      <p:sp>
        <p:nvSpPr>
          <p:cNvPr id="4" name="Text Placeholder 3"/>
          <p:cNvSpPr>
            <a:spLocks noGrp="1"/>
          </p:cNvSpPr>
          <p:nvPr>
            <p:ph type="body" sz="half" idx="2"/>
          </p:nvPr>
        </p:nvSpPr>
        <p:spPr>
          <a:xfrm>
            <a:off x="1143000" y="1518777"/>
            <a:ext cx="3931920" cy="4333383"/>
          </a:xfrm>
        </p:spPr>
        <p:txBody>
          <a:bodyPr>
            <a:normAutofit/>
          </a:bodyPr>
          <a:lstStyle/>
          <a:p>
            <a:pPr marL="285750" indent="-285750">
              <a:lnSpc>
                <a:spcPct val="150000"/>
              </a:lnSpc>
              <a:buFont typeface="Courier New" panose="02070309020205020404" pitchFamily="49" charset="0"/>
              <a:buChar char="o"/>
            </a:pPr>
            <a:r>
              <a:rPr lang="en-US" sz="2000" dirty="0" smtClean="0">
                <a:solidFill>
                  <a:srgbClr val="002060"/>
                </a:solidFill>
              </a:rPr>
              <a:t>No Code law in the country</a:t>
            </a:r>
          </a:p>
          <a:p>
            <a:pPr marL="285750" indent="-285750">
              <a:lnSpc>
                <a:spcPct val="150000"/>
              </a:lnSpc>
              <a:buFont typeface="Courier New" panose="02070309020205020404" pitchFamily="49" charset="0"/>
              <a:buChar char="o"/>
            </a:pPr>
            <a:r>
              <a:rPr lang="en-US" sz="2000" dirty="0" smtClean="0">
                <a:solidFill>
                  <a:srgbClr val="002060"/>
                </a:solidFill>
              </a:rPr>
              <a:t>Some other laws  (2015) regulate advertising and limit samples of BMS in health facilities </a:t>
            </a:r>
          </a:p>
          <a:p>
            <a:pPr marL="285750" indent="-285750">
              <a:lnSpc>
                <a:spcPct val="150000"/>
              </a:lnSpc>
              <a:buFont typeface="Courier New" panose="02070309020205020404" pitchFamily="49" charset="0"/>
              <a:buChar char="o"/>
            </a:pPr>
            <a:r>
              <a:rPr lang="en-US" sz="2000" dirty="0" smtClean="0">
                <a:solidFill>
                  <a:srgbClr val="002060"/>
                </a:solidFill>
              </a:rPr>
              <a:t>Sanctions are not specified</a:t>
            </a:r>
          </a:p>
          <a:p>
            <a:pPr marL="285750" indent="-285750">
              <a:lnSpc>
                <a:spcPct val="150000"/>
              </a:lnSpc>
              <a:buFont typeface="Courier New" panose="02070309020205020404" pitchFamily="49" charset="0"/>
              <a:buChar char="o"/>
            </a:pPr>
            <a:r>
              <a:rPr lang="en-US" sz="2000" dirty="0" err="1" smtClean="0">
                <a:solidFill>
                  <a:srgbClr val="002060"/>
                </a:solidFill>
              </a:rPr>
              <a:t>NetCode</a:t>
            </a:r>
            <a:r>
              <a:rPr lang="en-US" sz="2000" dirty="0" smtClean="0">
                <a:solidFill>
                  <a:srgbClr val="002060"/>
                </a:solidFill>
              </a:rPr>
              <a:t> survey will take place in the coming months</a:t>
            </a:r>
            <a:endParaRPr lang="id-ID" sz="2000" dirty="0">
              <a:solidFill>
                <a:srgbClr val="002060"/>
              </a:solidFill>
            </a:endParaRPr>
          </a:p>
        </p:txBody>
      </p:sp>
    </p:spTree>
    <p:extLst>
      <p:ext uri="{BB962C8B-B14F-4D97-AF65-F5344CB8AC3E}">
        <p14:creationId xmlns:p14="http://schemas.microsoft.com/office/powerpoint/2010/main" val="24526777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2481" y="457200"/>
            <a:ext cx="10272394" cy="579120"/>
          </a:xfrm>
        </p:spPr>
        <p:txBody>
          <a:bodyPr/>
          <a:lstStyle/>
          <a:p>
            <a:r>
              <a:rPr lang="en-GB" sz="3200" dirty="0" smtClean="0">
                <a:solidFill>
                  <a:srgbClr val="002060"/>
                </a:solidFill>
              </a:rPr>
              <a:t>I. Country-level </a:t>
            </a:r>
            <a:r>
              <a:rPr lang="en-GB" sz="3200" dirty="0">
                <a:solidFill>
                  <a:srgbClr val="002060"/>
                </a:solidFill>
              </a:rPr>
              <a:t>progress on Code </a:t>
            </a:r>
            <a:r>
              <a:rPr lang="en-GB" sz="3200" dirty="0" smtClean="0">
                <a:solidFill>
                  <a:srgbClr val="002060"/>
                </a:solidFill>
              </a:rPr>
              <a:t>monitoring: </a:t>
            </a:r>
            <a:r>
              <a:rPr lang="en-US" sz="3200" dirty="0" smtClean="0"/>
              <a:t>South Africa</a:t>
            </a:r>
            <a:endParaRPr lang="id-ID" sz="3200" dirty="0"/>
          </a:p>
        </p:txBody>
      </p:sp>
      <p:pic>
        <p:nvPicPr>
          <p:cNvPr id="5" name="Content Placeholder 4"/>
          <p:cNvPicPr>
            <a:picLocks noGrp="1" noChangeAspect="1"/>
          </p:cNvPicPr>
          <p:nvPr>
            <p:ph idx="1"/>
          </p:nvPr>
        </p:nvPicPr>
        <p:blipFill>
          <a:blip r:embed="rId2"/>
          <a:stretch>
            <a:fillRect/>
          </a:stretch>
        </p:blipFill>
        <p:spPr>
          <a:xfrm>
            <a:off x="5851525" y="1522695"/>
            <a:ext cx="5213350" cy="3812610"/>
          </a:xfrm>
          <a:prstGeom prst="rect">
            <a:avLst/>
          </a:prstGeom>
        </p:spPr>
      </p:pic>
      <p:sp>
        <p:nvSpPr>
          <p:cNvPr id="4" name="Text Placeholder 3"/>
          <p:cNvSpPr>
            <a:spLocks noGrp="1"/>
          </p:cNvSpPr>
          <p:nvPr>
            <p:ph type="body" sz="half" idx="2"/>
          </p:nvPr>
        </p:nvSpPr>
        <p:spPr>
          <a:xfrm>
            <a:off x="1143000" y="914400"/>
            <a:ext cx="3931920" cy="5608320"/>
          </a:xfrm>
        </p:spPr>
        <p:txBody>
          <a:bodyPr>
            <a:noAutofit/>
          </a:bodyPr>
          <a:lstStyle/>
          <a:p>
            <a:pPr marL="285750" indent="-285750">
              <a:lnSpc>
                <a:spcPct val="150000"/>
              </a:lnSpc>
              <a:buFont typeface="Wingdings" panose="05000000000000000000" pitchFamily="2" charset="2"/>
              <a:buChar char="§"/>
            </a:pPr>
            <a:r>
              <a:rPr lang="en-US" sz="2000" dirty="0" smtClean="0">
                <a:solidFill>
                  <a:srgbClr val="002060"/>
                </a:solidFill>
              </a:rPr>
              <a:t>Code Law were revised in 2012</a:t>
            </a:r>
          </a:p>
          <a:p>
            <a:pPr marL="285750" indent="-285750">
              <a:lnSpc>
                <a:spcPct val="150000"/>
              </a:lnSpc>
              <a:buFont typeface="Wingdings" panose="05000000000000000000" pitchFamily="2" charset="2"/>
              <a:buChar char="§"/>
            </a:pPr>
            <a:r>
              <a:rPr lang="en-US" sz="2000" dirty="0" smtClean="0">
                <a:solidFill>
                  <a:srgbClr val="002060"/>
                </a:solidFill>
              </a:rPr>
              <a:t>Significant progress  has made</a:t>
            </a:r>
          </a:p>
          <a:p>
            <a:pPr marL="285750" indent="-285750">
              <a:lnSpc>
                <a:spcPct val="150000"/>
              </a:lnSpc>
              <a:buFont typeface="Wingdings" panose="05000000000000000000" pitchFamily="2" charset="2"/>
              <a:buChar char="§"/>
            </a:pPr>
            <a:r>
              <a:rPr lang="en-GB" sz="2000" dirty="0">
                <a:solidFill>
                  <a:srgbClr val="002060"/>
                </a:solidFill>
              </a:rPr>
              <a:t>Companies are also reporting on transgressions by </a:t>
            </a:r>
            <a:r>
              <a:rPr lang="en-GB" sz="2000" dirty="0" smtClean="0">
                <a:solidFill>
                  <a:srgbClr val="002060"/>
                </a:solidFill>
              </a:rPr>
              <a:t>competitors</a:t>
            </a:r>
          </a:p>
          <a:p>
            <a:pPr marL="285750" indent="-285750">
              <a:lnSpc>
                <a:spcPct val="150000"/>
              </a:lnSpc>
              <a:buFont typeface="Wingdings" panose="05000000000000000000" pitchFamily="2" charset="2"/>
              <a:buChar char="§"/>
            </a:pPr>
            <a:r>
              <a:rPr lang="en-GB" sz="2000" dirty="0">
                <a:solidFill>
                  <a:srgbClr val="002060"/>
                </a:solidFill>
              </a:rPr>
              <a:t>Most violations </a:t>
            </a:r>
            <a:r>
              <a:rPr lang="en-GB" sz="2000" dirty="0" smtClean="0">
                <a:solidFill>
                  <a:srgbClr val="002060"/>
                </a:solidFill>
              </a:rPr>
              <a:t>are </a:t>
            </a:r>
            <a:r>
              <a:rPr lang="en-GB" sz="2000" dirty="0">
                <a:solidFill>
                  <a:srgbClr val="002060"/>
                </a:solidFill>
              </a:rPr>
              <a:t>at the point of sale, and 80% of recent transgressions were dealt with in a 72-hour </a:t>
            </a:r>
            <a:r>
              <a:rPr lang="en-GB" sz="2000" dirty="0" smtClean="0">
                <a:solidFill>
                  <a:srgbClr val="002060"/>
                </a:solidFill>
              </a:rPr>
              <a:t>period</a:t>
            </a:r>
          </a:p>
          <a:p>
            <a:pPr marL="285750" indent="-285750">
              <a:lnSpc>
                <a:spcPct val="150000"/>
              </a:lnSpc>
              <a:buFont typeface="Wingdings" panose="05000000000000000000" pitchFamily="2" charset="2"/>
              <a:buChar char="§"/>
            </a:pPr>
            <a:r>
              <a:rPr lang="en-GB" sz="2000" dirty="0">
                <a:solidFill>
                  <a:srgbClr val="002060"/>
                </a:solidFill>
              </a:rPr>
              <a:t>Challenges include cross-border advertising, particularly on social media. </a:t>
            </a:r>
            <a:endParaRPr lang="id-ID" sz="2000" dirty="0">
              <a:solidFill>
                <a:srgbClr val="002060"/>
              </a:solidFill>
            </a:endParaRPr>
          </a:p>
          <a:p>
            <a:pPr marL="285750" indent="-285750">
              <a:lnSpc>
                <a:spcPct val="150000"/>
              </a:lnSpc>
              <a:buFont typeface="Wingdings" panose="05000000000000000000" pitchFamily="2" charset="2"/>
              <a:buChar char="§"/>
            </a:pPr>
            <a:endParaRPr lang="en-GB" sz="2000" dirty="0" smtClean="0">
              <a:solidFill>
                <a:srgbClr val="002060"/>
              </a:solidFill>
            </a:endParaRPr>
          </a:p>
        </p:txBody>
      </p:sp>
    </p:spTree>
    <p:extLst>
      <p:ext uri="{BB962C8B-B14F-4D97-AF65-F5344CB8AC3E}">
        <p14:creationId xmlns:p14="http://schemas.microsoft.com/office/powerpoint/2010/main" val="1479211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1" y="502920"/>
            <a:ext cx="10302874" cy="609600"/>
          </a:xfrm>
        </p:spPr>
        <p:txBody>
          <a:bodyPr/>
          <a:lstStyle/>
          <a:p>
            <a:r>
              <a:rPr lang="en-GB" sz="3200" dirty="0" smtClean="0">
                <a:solidFill>
                  <a:srgbClr val="002060"/>
                </a:solidFill>
              </a:rPr>
              <a:t>I. Country-level </a:t>
            </a:r>
            <a:r>
              <a:rPr lang="en-GB" sz="3200" dirty="0">
                <a:solidFill>
                  <a:srgbClr val="002060"/>
                </a:solidFill>
              </a:rPr>
              <a:t>progress on Code monitoring </a:t>
            </a:r>
            <a:r>
              <a:rPr lang="en-US" sz="3200" dirty="0" smtClean="0"/>
              <a:t>Philippines</a:t>
            </a:r>
            <a:endParaRPr lang="id-ID" sz="3200" dirty="0"/>
          </a:p>
        </p:txBody>
      </p:sp>
      <p:pic>
        <p:nvPicPr>
          <p:cNvPr id="5" name="Content Placeholder 4"/>
          <p:cNvPicPr>
            <a:picLocks noGrp="1" noChangeAspect="1"/>
          </p:cNvPicPr>
          <p:nvPr>
            <p:ph idx="1"/>
          </p:nvPr>
        </p:nvPicPr>
        <p:blipFill>
          <a:blip r:embed="rId2"/>
          <a:stretch>
            <a:fillRect/>
          </a:stretch>
        </p:blipFill>
        <p:spPr>
          <a:xfrm>
            <a:off x="5851525" y="1963953"/>
            <a:ext cx="5213350" cy="2930095"/>
          </a:xfrm>
          <a:prstGeom prst="rect">
            <a:avLst/>
          </a:prstGeom>
        </p:spPr>
      </p:pic>
      <p:sp>
        <p:nvSpPr>
          <p:cNvPr id="4" name="Text Placeholder 3"/>
          <p:cNvSpPr>
            <a:spLocks noGrp="1"/>
          </p:cNvSpPr>
          <p:nvPr>
            <p:ph type="body" sz="half" idx="2"/>
          </p:nvPr>
        </p:nvSpPr>
        <p:spPr>
          <a:xfrm>
            <a:off x="762000" y="1112520"/>
            <a:ext cx="4815840" cy="5349240"/>
          </a:xfrm>
        </p:spPr>
        <p:txBody>
          <a:bodyPr/>
          <a:lstStyle/>
          <a:p>
            <a:pPr marL="285750" indent="-285750">
              <a:lnSpc>
                <a:spcPct val="150000"/>
              </a:lnSpc>
              <a:buFont typeface="Wingdings" panose="05000000000000000000" pitchFamily="2" charset="2"/>
              <a:buChar char="Ø"/>
            </a:pPr>
            <a:r>
              <a:rPr lang="en-US" dirty="0" smtClean="0">
                <a:solidFill>
                  <a:srgbClr val="002060"/>
                </a:solidFill>
              </a:rPr>
              <a:t>Executive order (EO51) , monitored by an interagency coordinating committee (IAC)</a:t>
            </a:r>
          </a:p>
          <a:p>
            <a:pPr marL="285750" indent="-285750">
              <a:lnSpc>
                <a:spcPct val="150000"/>
              </a:lnSpc>
              <a:buFont typeface="Wingdings" panose="05000000000000000000" pitchFamily="2" charset="2"/>
              <a:buChar char="Ø"/>
            </a:pPr>
            <a:r>
              <a:rPr lang="en-US" dirty="0" smtClean="0">
                <a:solidFill>
                  <a:srgbClr val="002060"/>
                </a:solidFill>
              </a:rPr>
              <a:t>IAC :</a:t>
            </a:r>
          </a:p>
          <a:p>
            <a:pPr marL="742950" lvl="1" indent="-285750">
              <a:lnSpc>
                <a:spcPct val="150000"/>
              </a:lnSpc>
              <a:buFont typeface="Wingdings" panose="05000000000000000000" pitchFamily="2" charset="2"/>
              <a:buChar char="Ø"/>
            </a:pPr>
            <a:r>
              <a:rPr lang="en-US" dirty="0" smtClean="0">
                <a:solidFill>
                  <a:srgbClr val="002060"/>
                </a:solidFill>
              </a:rPr>
              <a:t>Reviews all advertising an promotional materials, </a:t>
            </a:r>
          </a:p>
          <a:p>
            <a:pPr marL="742950" lvl="1" indent="-285750">
              <a:lnSpc>
                <a:spcPct val="150000"/>
              </a:lnSpc>
              <a:buFont typeface="Wingdings" panose="05000000000000000000" pitchFamily="2" charset="2"/>
              <a:buChar char="Ø"/>
            </a:pPr>
            <a:r>
              <a:rPr lang="en-US" dirty="0" smtClean="0">
                <a:solidFill>
                  <a:srgbClr val="002060"/>
                </a:solidFill>
              </a:rPr>
              <a:t>Develops procedural guidelines and </a:t>
            </a:r>
          </a:p>
          <a:p>
            <a:pPr marL="742950" lvl="1" indent="-285750">
              <a:lnSpc>
                <a:spcPct val="150000"/>
              </a:lnSpc>
              <a:buFont typeface="Wingdings" panose="05000000000000000000" pitchFamily="2" charset="2"/>
              <a:buChar char="Ø"/>
            </a:pPr>
            <a:r>
              <a:rPr lang="en-US" dirty="0" smtClean="0">
                <a:solidFill>
                  <a:srgbClr val="002060"/>
                </a:solidFill>
              </a:rPr>
              <a:t>Determines whether gifts are in violation of the Code</a:t>
            </a:r>
          </a:p>
          <a:p>
            <a:pPr marL="285750" indent="-285750">
              <a:lnSpc>
                <a:spcPct val="150000"/>
              </a:lnSpc>
              <a:buFont typeface="Wingdings" panose="05000000000000000000" pitchFamily="2" charset="2"/>
              <a:buChar char="Ø"/>
            </a:pPr>
            <a:r>
              <a:rPr lang="en-US" dirty="0" smtClean="0">
                <a:solidFill>
                  <a:srgbClr val="002060"/>
                </a:solidFill>
              </a:rPr>
              <a:t>Weak monitoring and reporting at the grass level</a:t>
            </a:r>
          </a:p>
          <a:p>
            <a:pPr marL="285750" indent="-285750">
              <a:lnSpc>
                <a:spcPct val="150000"/>
              </a:lnSpc>
              <a:buFont typeface="Wingdings" panose="05000000000000000000" pitchFamily="2" charset="2"/>
              <a:buChar char="Ø"/>
            </a:pPr>
            <a:r>
              <a:rPr lang="en-US" dirty="0" smtClean="0">
                <a:solidFill>
                  <a:srgbClr val="002060"/>
                </a:solidFill>
              </a:rPr>
              <a:t>Health workers being targeted for aggressive an illegal marketing practices</a:t>
            </a:r>
          </a:p>
          <a:p>
            <a:pPr marL="285750" indent="-285750">
              <a:lnSpc>
                <a:spcPct val="150000"/>
              </a:lnSpc>
              <a:buFont typeface="Wingdings" panose="05000000000000000000" pitchFamily="2" charset="2"/>
              <a:buChar char="Ø"/>
            </a:pPr>
            <a:r>
              <a:rPr lang="en-US" dirty="0" smtClean="0">
                <a:solidFill>
                  <a:srgbClr val="002060"/>
                </a:solidFill>
              </a:rPr>
              <a:t>Three new public channels have been developed to permit crowd-based monitoring</a:t>
            </a:r>
          </a:p>
        </p:txBody>
      </p:sp>
    </p:spTree>
    <p:extLst>
      <p:ext uri="{BB962C8B-B14F-4D97-AF65-F5344CB8AC3E}">
        <p14:creationId xmlns:p14="http://schemas.microsoft.com/office/powerpoint/2010/main" val="9276445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240" y="518160"/>
            <a:ext cx="10165080" cy="624840"/>
          </a:xfrm>
        </p:spPr>
        <p:txBody>
          <a:bodyPr/>
          <a:lstStyle/>
          <a:p>
            <a:r>
              <a:rPr lang="en-GB" sz="3200" dirty="0" smtClean="0">
                <a:solidFill>
                  <a:srgbClr val="002060"/>
                </a:solidFill>
              </a:rPr>
              <a:t>I. Country-level </a:t>
            </a:r>
            <a:r>
              <a:rPr lang="en-GB" sz="3200" dirty="0">
                <a:solidFill>
                  <a:srgbClr val="002060"/>
                </a:solidFill>
              </a:rPr>
              <a:t>progress on Code monitoring </a:t>
            </a:r>
            <a:r>
              <a:rPr lang="en-US" sz="3200" dirty="0" smtClean="0"/>
              <a:t>Myanmar</a:t>
            </a:r>
            <a:endParaRPr lang="id-ID" sz="3200" dirty="0"/>
          </a:p>
        </p:txBody>
      </p:sp>
      <p:pic>
        <p:nvPicPr>
          <p:cNvPr id="5" name="Content Placeholder 4"/>
          <p:cNvPicPr>
            <a:picLocks noGrp="1" noChangeAspect="1"/>
          </p:cNvPicPr>
          <p:nvPr>
            <p:ph idx="1"/>
          </p:nvPr>
        </p:nvPicPr>
        <p:blipFill>
          <a:blip r:embed="rId2"/>
          <a:stretch>
            <a:fillRect/>
          </a:stretch>
        </p:blipFill>
        <p:spPr>
          <a:xfrm>
            <a:off x="5851525" y="1947413"/>
            <a:ext cx="5213350" cy="2963174"/>
          </a:xfrm>
          <a:prstGeom prst="rect">
            <a:avLst/>
          </a:prstGeom>
        </p:spPr>
      </p:pic>
      <p:sp>
        <p:nvSpPr>
          <p:cNvPr id="4" name="Text Placeholder 3"/>
          <p:cNvSpPr>
            <a:spLocks noGrp="1"/>
          </p:cNvSpPr>
          <p:nvPr>
            <p:ph type="body" sz="half" idx="2"/>
          </p:nvPr>
        </p:nvSpPr>
        <p:spPr>
          <a:xfrm>
            <a:off x="670560" y="1280160"/>
            <a:ext cx="4831080" cy="5135880"/>
          </a:xfrm>
        </p:spPr>
        <p:txBody>
          <a:bodyPr>
            <a:normAutofit lnSpcReduction="10000"/>
          </a:bodyPr>
          <a:lstStyle/>
          <a:p>
            <a:pPr marL="285750" indent="-285750">
              <a:buFont typeface="Wingdings" panose="05000000000000000000" pitchFamily="2" charset="2"/>
              <a:buChar char="q"/>
            </a:pPr>
            <a:r>
              <a:rPr lang="en-US" dirty="0" smtClean="0">
                <a:solidFill>
                  <a:srgbClr val="002060"/>
                </a:solidFill>
              </a:rPr>
              <a:t>BMS order (2014)</a:t>
            </a:r>
          </a:p>
          <a:p>
            <a:pPr marL="285750" indent="-285750">
              <a:buFont typeface="Wingdings" panose="05000000000000000000" pitchFamily="2" charset="2"/>
              <a:buChar char="q"/>
            </a:pPr>
            <a:r>
              <a:rPr lang="en-US" dirty="0" smtClean="0">
                <a:solidFill>
                  <a:srgbClr val="002060"/>
                </a:solidFill>
              </a:rPr>
              <a:t>Covers BMS for up to 6 months and for 6-24 months, including utensils</a:t>
            </a:r>
          </a:p>
          <a:p>
            <a:pPr marL="285750" indent="-285750">
              <a:buFont typeface="Wingdings" panose="05000000000000000000" pitchFamily="2" charset="2"/>
              <a:buChar char="q"/>
            </a:pPr>
            <a:r>
              <a:rPr lang="en-US" dirty="0" smtClean="0">
                <a:solidFill>
                  <a:srgbClr val="002060"/>
                </a:solidFill>
              </a:rPr>
              <a:t>Market survey for BMS labelling (2017): numerous violation were found.</a:t>
            </a:r>
          </a:p>
          <a:p>
            <a:pPr marL="285750" indent="-285750">
              <a:buFont typeface="Wingdings" panose="05000000000000000000" pitchFamily="2" charset="2"/>
              <a:buChar char="q"/>
            </a:pPr>
            <a:r>
              <a:rPr lang="en-US" dirty="0" smtClean="0">
                <a:solidFill>
                  <a:srgbClr val="002060"/>
                </a:solidFill>
              </a:rPr>
              <a:t>Categories of violation :</a:t>
            </a:r>
          </a:p>
          <a:p>
            <a:r>
              <a:rPr lang="en-US" dirty="0">
                <a:solidFill>
                  <a:srgbClr val="002060"/>
                </a:solidFill>
              </a:rPr>
              <a:t> </a:t>
            </a:r>
            <a:r>
              <a:rPr lang="en-US" dirty="0" smtClean="0">
                <a:solidFill>
                  <a:srgbClr val="002060"/>
                </a:solidFill>
              </a:rPr>
              <a:t>      Language, stickers, health claims, pictures, and </a:t>
            </a:r>
          </a:p>
          <a:p>
            <a:r>
              <a:rPr lang="en-US" dirty="0">
                <a:solidFill>
                  <a:srgbClr val="002060"/>
                </a:solidFill>
              </a:rPr>
              <a:t> </a:t>
            </a:r>
            <a:r>
              <a:rPr lang="en-US" dirty="0" smtClean="0">
                <a:solidFill>
                  <a:srgbClr val="002060"/>
                </a:solidFill>
              </a:rPr>
              <a:t>      mascots</a:t>
            </a:r>
          </a:p>
          <a:p>
            <a:pPr marL="285750" indent="-285750">
              <a:buFont typeface="Wingdings" panose="05000000000000000000" pitchFamily="2" charset="2"/>
              <a:buChar char="q"/>
            </a:pPr>
            <a:r>
              <a:rPr lang="en-US" dirty="0" smtClean="0">
                <a:solidFill>
                  <a:srgbClr val="002060"/>
                </a:solidFill>
              </a:rPr>
              <a:t>Enforcement on BMS labelling:</a:t>
            </a:r>
          </a:p>
          <a:p>
            <a:r>
              <a:rPr lang="en-US" dirty="0" smtClean="0">
                <a:solidFill>
                  <a:srgbClr val="002060"/>
                </a:solidFill>
              </a:rPr>
              <a:t>      Public announcement of violations</a:t>
            </a:r>
          </a:p>
          <a:p>
            <a:pPr marL="285750" indent="-285750">
              <a:buFont typeface="Wingdings" panose="05000000000000000000" pitchFamily="2" charset="2"/>
              <a:buChar char="q"/>
            </a:pPr>
            <a:r>
              <a:rPr lang="en-US" dirty="0" smtClean="0">
                <a:solidFill>
                  <a:srgbClr val="002060"/>
                </a:solidFill>
              </a:rPr>
              <a:t>Challenges :</a:t>
            </a:r>
          </a:p>
          <a:p>
            <a:r>
              <a:rPr lang="en-US" dirty="0" smtClean="0">
                <a:solidFill>
                  <a:srgbClr val="002060"/>
                </a:solidFill>
              </a:rPr>
              <a:t>Regulating social media where companies deny responsibility</a:t>
            </a:r>
          </a:p>
          <a:p>
            <a:r>
              <a:rPr lang="en-US" dirty="0" smtClean="0">
                <a:solidFill>
                  <a:srgbClr val="002060"/>
                </a:solidFill>
              </a:rPr>
              <a:t>Large industry budgets vs. small government budgets for monitoring.</a:t>
            </a:r>
            <a:endParaRPr lang="id-ID" dirty="0">
              <a:solidFill>
                <a:srgbClr val="002060"/>
              </a:solidFill>
            </a:endParaRPr>
          </a:p>
        </p:txBody>
      </p:sp>
    </p:spTree>
    <p:extLst>
      <p:ext uri="{BB962C8B-B14F-4D97-AF65-F5344CB8AC3E}">
        <p14:creationId xmlns:p14="http://schemas.microsoft.com/office/powerpoint/2010/main" val="2803085083"/>
      </p:ext>
    </p:extLst>
  </p:cSld>
  <p:clrMapOvr>
    <a:masterClrMapping/>
  </p:clrMapOvr>
  <p:timing>
    <p:tnLst>
      <p:par>
        <p:cTn id="1" dur="indefinite" restart="never" nodeType="tmRoot"/>
      </p:par>
    </p:tnLst>
  </p:timing>
</p:sld>
</file>

<file path=ppt/theme/theme1.xml><?xml version="1.0" encoding="utf-8"?>
<a:theme xmlns:a="http://schemas.openxmlformats.org/drawingml/2006/main" name="Basis">
  <a:themeElements>
    <a:clrScheme name="Basis">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xmlns="" name="Basis" id="{5665723A-49BA-4B57-8411-A56F8F207965}" vid="{D9D01AC2-EE7D-4E49-99EE-8E62E4E7E8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TM03457444[[fn=Basis]]</Template>
  <TotalTime>745</TotalTime>
  <Words>1633</Words>
  <Application>Microsoft Office PowerPoint</Application>
  <PresentationFormat>Custom</PresentationFormat>
  <Paragraphs>191</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Basis</vt:lpstr>
      <vt:lpstr>Fourth Meeting of Global Network on the International Code of Marketing Substitute (NetCode) 10-12 April 2019 – Geneva, Switzerland</vt:lpstr>
      <vt:lpstr>Meeting agenda and participants</vt:lpstr>
      <vt:lpstr>Background and Context</vt:lpstr>
      <vt:lpstr>Presentations and discussions at 4th meeting centred on</vt:lpstr>
      <vt:lpstr>I. Country-level progress on Code monitoring: Ecuador</vt:lpstr>
      <vt:lpstr>I. Country-level progress on Code monitoring: Russian Federation</vt:lpstr>
      <vt:lpstr>I. Country-level progress on Code monitoring: South Africa</vt:lpstr>
      <vt:lpstr>I. Country-level progress on Code monitoring Philippines</vt:lpstr>
      <vt:lpstr>I. Country-level progress on Code monitoring Myanmar</vt:lpstr>
      <vt:lpstr>Challenges with Code Monitoring</vt:lpstr>
      <vt:lpstr>Challenges with Code Monitoring</vt:lpstr>
      <vt:lpstr>II. Ramping up support to countries on Code monitoring</vt:lpstr>
      <vt:lpstr>III. Understanding and implementing the Code </vt:lpstr>
      <vt:lpstr>Additional entry points for education health professionals</vt:lpstr>
      <vt:lpstr>IV. Understanding the global landscape of Code implementation</vt:lpstr>
      <vt:lpstr>PowerPoint Presentation</vt:lpstr>
      <vt:lpstr>PowerPoint Presentation</vt:lpstr>
      <vt:lpstr>PowerPoint Presentation</vt:lpstr>
      <vt:lpstr>V. Emerging issues relevant to the context of Code implementation</vt:lpstr>
      <vt:lpstr>i. Challenges in upholding the Code during Emergencies</vt:lpstr>
      <vt:lpstr>ii. Industry support to health professional associations </vt:lpstr>
      <vt:lpstr>How to tackle?</vt:lpstr>
      <vt:lpstr>iii. Social media </vt:lpstr>
      <vt:lpstr>PowerPoint Presentation</vt:lpstr>
      <vt:lpstr>iv. Code advocacy in the context of human rights</vt:lpstr>
      <vt:lpstr>v. Codex Alimentarius </vt:lpstr>
      <vt:lpstr>VI. Revisiting NetCode objectives</vt:lpstr>
      <vt:lpstr>Participants in the meeting</vt:lpstr>
      <vt:lpstr>Legislation in place : BMS Order (2014)</vt:lpstr>
      <vt:lpstr>What have been done?</vt:lpstr>
      <vt:lpstr>PowerPoint Presentation</vt:lpstr>
      <vt:lpstr>In process</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Fourth Meeting of Global Network on the International Code of Marketing Substitute (NetCode)</dc:title>
  <dc:creator>sabei htet htet htoo</dc:creator>
  <cp:lastModifiedBy>AspireV5</cp:lastModifiedBy>
  <cp:revision>75</cp:revision>
  <dcterms:created xsi:type="dcterms:W3CDTF">2019-08-25T04:03:50Z</dcterms:created>
  <dcterms:modified xsi:type="dcterms:W3CDTF">2019-08-28T01:46:03Z</dcterms:modified>
</cp:coreProperties>
</file>