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4"/>
    <p:sldMasterId id="2147483737" r:id="rId5"/>
  </p:sldMasterIdLst>
  <p:notesMasterIdLst>
    <p:notesMasterId r:id="rId32"/>
  </p:notesMasterIdLst>
  <p:handoutMasterIdLst>
    <p:handoutMasterId r:id="rId33"/>
  </p:handoutMasterIdLst>
  <p:sldIdLst>
    <p:sldId id="337" r:id="rId6"/>
    <p:sldId id="283" r:id="rId7"/>
    <p:sldId id="304" r:id="rId8"/>
    <p:sldId id="305" r:id="rId9"/>
    <p:sldId id="306" r:id="rId10"/>
    <p:sldId id="307" r:id="rId11"/>
    <p:sldId id="317" r:id="rId12"/>
    <p:sldId id="326" r:id="rId13"/>
    <p:sldId id="308" r:id="rId14"/>
    <p:sldId id="319" r:id="rId15"/>
    <p:sldId id="336" r:id="rId16"/>
    <p:sldId id="310" r:id="rId17"/>
    <p:sldId id="318" r:id="rId18"/>
    <p:sldId id="316" r:id="rId19"/>
    <p:sldId id="315" r:id="rId20"/>
    <p:sldId id="332" r:id="rId21"/>
    <p:sldId id="313" r:id="rId22"/>
    <p:sldId id="323" r:id="rId23"/>
    <p:sldId id="324" r:id="rId24"/>
    <p:sldId id="320" r:id="rId25"/>
    <p:sldId id="325" r:id="rId26"/>
    <p:sldId id="274" r:id="rId27"/>
    <p:sldId id="298" r:id="rId28"/>
    <p:sldId id="300" r:id="rId29"/>
    <p:sldId id="303" r:id="rId30"/>
    <p:sldId id="284" r:id="rId31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sahiro Kato" initials="MK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F1FA"/>
    <a:srgbClr val="33CC33"/>
    <a:srgbClr val="FF9999"/>
    <a:srgbClr val="FFCC66"/>
    <a:srgbClr val="FFCC00"/>
    <a:srgbClr val="D41C6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03" autoAdjust="0"/>
    <p:restoredTop sz="73077" autoAdjust="0"/>
  </p:normalViewPr>
  <p:slideViewPr>
    <p:cSldViewPr snapToGrid="0">
      <p:cViewPr varScale="1">
        <p:scale>
          <a:sx n="50" d="100"/>
          <a:sy n="50" d="100"/>
        </p:scale>
        <p:origin x="1416" y="2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91BE31-5FF8-4E1E-8E23-3D03A5520A0E}" type="doc">
      <dgm:prSet loTypeId="urn:microsoft.com/office/officeart/2005/8/layout/cycle8" loCatId="cycle" qsTypeId="urn:microsoft.com/office/officeart/2005/8/quickstyle/simple2" qsCatId="simple" csTypeId="urn:microsoft.com/office/officeart/2005/8/colors/accent1_2" csCatId="accent1" phldr="1"/>
      <dgm:spPr/>
    </dgm:pt>
    <dgm:pt modelId="{FB820828-B024-434C-BD83-A6BE4106FBCE}">
      <dgm:prSet phldrT="[Text]"/>
      <dgm:spPr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</dgm:spPr>
      <dgm:t>
        <a:bodyPr/>
        <a:lstStyle/>
        <a:p>
          <a:r>
            <a:rPr lang="en-US" b="1" dirty="0">
              <a:solidFill>
                <a:srgbClr val="002060"/>
              </a:solidFill>
            </a:rPr>
            <a:t>Risk assessment</a:t>
          </a:r>
          <a:endParaRPr lang="en-GB" b="1" dirty="0">
            <a:solidFill>
              <a:srgbClr val="002060"/>
            </a:solidFill>
          </a:endParaRPr>
        </a:p>
      </dgm:t>
    </dgm:pt>
    <dgm:pt modelId="{E8805995-1B17-406F-92E5-F9EE73631643}" type="parTrans" cxnId="{35CB2162-0934-4280-A99A-35B780AFB425}">
      <dgm:prSet/>
      <dgm:spPr/>
      <dgm:t>
        <a:bodyPr/>
        <a:lstStyle/>
        <a:p>
          <a:endParaRPr lang="en-GB"/>
        </a:p>
      </dgm:t>
    </dgm:pt>
    <dgm:pt modelId="{7CC1E74D-EE1E-4371-A948-33EBB1214939}" type="sibTrans" cxnId="{35CB2162-0934-4280-A99A-35B780AFB425}">
      <dgm:prSet/>
      <dgm:spPr/>
      <dgm:t>
        <a:bodyPr/>
        <a:lstStyle/>
        <a:p>
          <a:endParaRPr lang="en-GB"/>
        </a:p>
      </dgm:t>
    </dgm:pt>
    <dgm:pt modelId="{E09B7325-2C5A-46D2-BAD4-4093D2AB11B5}">
      <dgm:prSet phldrT="[Text]"/>
      <dgm:spPr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</dgm:spPr>
      <dgm:t>
        <a:bodyPr/>
        <a:lstStyle/>
        <a:p>
          <a:r>
            <a:rPr lang="en-US" b="1" dirty="0">
              <a:solidFill>
                <a:srgbClr val="002060"/>
              </a:solidFill>
            </a:rPr>
            <a:t>Risk management</a:t>
          </a:r>
          <a:endParaRPr lang="en-GB" b="1" dirty="0">
            <a:solidFill>
              <a:srgbClr val="002060"/>
            </a:solidFill>
          </a:endParaRPr>
        </a:p>
      </dgm:t>
    </dgm:pt>
    <dgm:pt modelId="{AA2A0C1C-1322-45FF-8B2C-3C40F26442D9}" type="parTrans" cxnId="{1921FE7E-A1E1-4F90-9B18-CD2500825079}">
      <dgm:prSet/>
      <dgm:spPr/>
      <dgm:t>
        <a:bodyPr/>
        <a:lstStyle/>
        <a:p>
          <a:endParaRPr lang="en-GB"/>
        </a:p>
      </dgm:t>
    </dgm:pt>
    <dgm:pt modelId="{B7A56432-762F-46CC-B17B-6B4BA3D2E0B8}" type="sibTrans" cxnId="{1921FE7E-A1E1-4F90-9B18-CD2500825079}">
      <dgm:prSet/>
      <dgm:spPr/>
      <dgm:t>
        <a:bodyPr/>
        <a:lstStyle/>
        <a:p>
          <a:endParaRPr lang="en-GB"/>
        </a:p>
      </dgm:t>
    </dgm:pt>
    <dgm:pt modelId="{2C8BD7BC-7F6F-40BA-A45D-A3739CADB870}">
      <dgm:prSet phldrT="[Text]"/>
      <dgm:spPr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</dgm:spPr>
      <dgm:t>
        <a:bodyPr/>
        <a:lstStyle/>
        <a:p>
          <a:r>
            <a:rPr lang="en-US" b="1" dirty="0">
              <a:solidFill>
                <a:srgbClr val="002060"/>
              </a:solidFill>
            </a:rPr>
            <a:t>Risk reduction</a:t>
          </a:r>
          <a:endParaRPr lang="en-GB" b="1" dirty="0">
            <a:solidFill>
              <a:srgbClr val="002060"/>
            </a:solidFill>
          </a:endParaRPr>
        </a:p>
      </dgm:t>
    </dgm:pt>
    <dgm:pt modelId="{6FD7744E-1A92-4E82-91F4-F52355022B10}" type="parTrans" cxnId="{5323B229-FF00-432D-84FE-1C21B99115BC}">
      <dgm:prSet/>
      <dgm:spPr/>
      <dgm:t>
        <a:bodyPr/>
        <a:lstStyle/>
        <a:p>
          <a:endParaRPr lang="en-GB"/>
        </a:p>
      </dgm:t>
    </dgm:pt>
    <dgm:pt modelId="{C9F74093-A71F-4764-B501-212BBC85B2BD}" type="sibTrans" cxnId="{5323B229-FF00-432D-84FE-1C21B99115BC}">
      <dgm:prSet/>
      <dgm:spPr/>
      <dgm:t>
        <a:bodyPr/>
        <a:lstStyle/>
        <a:p>
          <a:endParaRPr lang="en-GB"/>
        </a:p>
      </dgm:t>
    </dgm:pt>
    <dgm:pt modelId="{0D05FA1A-ED43-4E37-A1A7-25DD38825D0F}" type="pres">
      <dgm:prSet presAssocID="{F491BE31-5FF8-4E1E-8E23-3D03A5520A0E}" presName="compositeShape" presStyleCnt="0">
        <dgm:presLayoutVars>
          <dgm:chMax val="7"/>
          <dgm:dir/>
          <dgm:resizeHandles val="exact"/>
        </dgm:presLayoutVars>
      </dgm:prSet>
      <dgm:spPr/>
    </dgm:pt>
    <dgm:pt modelId="{B22A9275-13ED-474D-A894-BCB2A295914D}" type="pres">
      <dgm:prSet presAssocID="{F491BE31-5FF8-4E1E-8E23-3D03A5520A0E}" presName="wedge1" presStyleLbl="node1" presStyleIdx="0" presStyleCnt="3"/>
      <dgm:spPr/>
    </dgm:pt>
    <dgm:pt modelId="{0A1D08FE-2925-4592-B03C-47138BF8B5AD}" type="pres">
      <dgm:prSet presAssocID="{F491BE31-5FF8-4E1E-8E23-3D03A5520A0E}" presName="dummy1a" presStyleCnt="0"/>
      <dgm:spPr/>
    </dgm:pt>
    <dgm:pt modelId="{C2672ED3-40A2-44C0-87A6-21D9EDF6BBFF}" type="pres">
      <dgm:prSet presAssocID="{F491BE31-5FF8-4E1E-8E23-3D03A5520A0E}" presName="dummy1b" presStyleCnt="0"/>
      <dgm:spPr/>
    </dgm:pt>
    <dgm:pt modelId="{6668E9FB-7794-41F6-A20C-AFBF4D158F65}" type="pres">
      <dgm:prSet presAssocID="{F491BE31-5FF8-4E1E-8E23-3D03A5520A0E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92CD42C3-2085-4305-8102-DBE2BE2445C1}" type="pres">
      <dgm:prSet presAssocID="{F491BE31-5FF8-4E1E-8E23-3D03A5520A0E}" presName="wedge2" presStyleLbl="node1" presStyleIdx="1" presStyleCnt="3"/>
      <dgm:spPr/>
    </dgm:pt>
    <dgm:pt modelId="{8DBEB2CD-EE22-428D-81B8-D0813C25DD06}" type="pres">
      <dgm:prSet presAssocID="{F491BE31-5FF8-4E1E-8E23-3D03A5520A0E}" presName="dummy2a" presStyleCnt="0"/>
      <dgm:spPr/>
    </dgm:pt>
    <dgm:pt modelId="{FA5FF4E0-50FE-4888-BD05-1ABB6B55944F}" type="pres">
      <dgm:prSet presAssocID="{F491BE31-5FF8-4E1E-8E23-3D03A5520A0E}" presName="dummy2b" presStyleCnt="0"/>
      <dgm:spPr/>
    </dgm:pt>
    <dgm:pt modelId="{8B44C0F0-FCDD-4614-AC70-8FA7B962F8B9}" type="pres">
      <dgm:prSet presAssocID="{F491BE31-5FF8-4E1E-8E23-3D03A5520A0E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8564CACF-BEC1-4604-8025-885E1CFE70B1}" type="pres">
      <dgm:prSet presAssocID="{F491BE31-5FF8-4E1E-8E23-3D03A5520A0E}" presName="wedge3" presStyleLbl="node1" presStyleIdx="2" presStyleCnt="3"/>
      <dgm:spPr/>
    </dgm:pt>
    <dgm:pt modelId="{430B9C7F-80CA-444D-B185-0A68A1FCCE6C}" type="pres">
      <dgm:prSet presAssocID="{F491BE31-5FF8-4E1E-8E23-3D03A5520A0E}" presName="dummy3a" presStyleCnt="0"/>
      <dgm:spPr/>
    </dgm:pt>
    <dgm:pt modelId="{10B59C89-3024-4FD0-83AF-1E4E3752FEA8}" type="pres">
      <dgm:prSet presAssocID="{F491BE31-5FF8-4E1E-8E23-3D03A5520A0E}" presName="dummy3b" presStyleCnt="0"/>
      <dgm:spPr/>
    </dgm:pt>
    <dgm:pt modelId="{71F95592-ED11-4249-9CE2-EABC6F6B3DAC}" type="pres">
      <dgm:prSet presAssocID="{F491BE31-5FF8-4E1E-8E23-3D03A5520A0E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97B1D736-B95F-4E4D-9184-52E60712E0D9}" type="pres">
      <dgm:prSet presAssocID="{7CC1E74D-EE1E-4371-A948-33EBB1214939}" presName="arrowWedge1" presStyleLbl="fgSibTrans2D1" presStyleIdx="0" presStyleCnt="3"/>
      <dgm:spPr>
        <a:solidFill>
          <a:schemeClr val="accent1">
            <a:lumMod val="75000"/>
            <a:alpha val="80000"/>
          </a:schemeClr>
        </a:solidFill>
      </dgm:spPr>
    </dgm:pt>
    <dgm:pt modelId="{D108F7E0-719F-42D2-95D3-D9B4E7BF6936}" type="pres">
      <dgm:prSet presAssocID="{B7A56432-762F-46CC-B17B-6B4BA3D2E0B8}" presName="arrowWedge2" presStyleLbl="fgSibTrans2D1" presStyleIdx="1" presStyleCnt="3"/>
      <dgm:spPr>
        <a:solidFill>
          <a:schemeClr val="accent1">
            <a:lumMod val="75000"/>
            <a:alpha val="80000"/>
          </a:schemeClr>
        </a:solidFill>
      </dgm:spPr>
    </dgm:pt>
    <dgm:pt modelId="{C0F6DEB5-F5A6-45C0-A819-367F684792DB}" type="pres">
      <dgm:prSet presAssocID="{C9F74093-A71F-4764-B501-212BBC85B2BD}" presName="arrowWedge3" presStyleLbl="fgSibTrans2D1" presStyleIdx="2" presStyleCnt="3"/>
      <dgm:spPr>
        <a:solidFill>
          <a:schemeClr val="accent1">
            <a:lumMod val="75000"/>
            <a:alpha val="80000"/>
          </a:schemeClr>
        </a:solidFill>
      </dgm:spPr>
    </dgm:pt>
  </dgm:ptLst>
  <dgm:cxnLst>
    <dgm:cxn modelId="{5323B229-FF00-432D-84FE-1C21B99115BC}" srcId="{F491BE31-5FF8-4E1E-8E23-3D03A5520A0E}" destId="{2C8BD7BC-7F6F-40BA-A45D-A3739CADB870}" srcOrd="2" destOrd="0" parTransId="{6FD7744E-1A92-4E82-91F4-F52355022B10}" sibTransId="{C9F74093-A71F-4764-B501-212BBC85B2BD}"/>
    <dgm:cxn modelId="{76EB932C-FD3A-4102-8F61-BA0B9D7FC8B8}" type="presOf" srcId="{2C8BD7BC-7F6F-40BA-A45D-A3739CADB870}" destId="{8564CACF-BEC1-4604-8025-885E1CFE70B1}" srcOrd="0" destOrd="0" presId="urn:microsoft.com/office/officeart/2005/8/layout/cycle8"/>
    <dgm:cxn modelId="{49A2533A-23F7-412B-8F4B-247E8050B5F4}" type="presOf" srcId="{2C8BD7BC-7F6F-40BA-A45D-A3739CADB870}" destId="{71F95592-ED11-4249-9CE2-EABC6F6B3DAC}" srcOrd="1" destOrd="0" presId="urn:microsoft.com/office/officeart/2005/8/layout/cycle8"/>
    <dgm:cxn modelId="{35CB2162-0934-4280-A99A-35B780AFB425}" srcId="{F491BE31-5FF8-4E1E-8E23-3D03A5520A0E}" destId="{FB820828-B024-434C-BD83-A6BE4106FBCE}" srcOrd="0" destOrd="0" parTransId="{E8805995-1B17-406F-92E5-F9EE73631643}" sibTransId="{7CC1E74D-EE1E-4371-A948-33EBB1214939}"/>
    <dgm:cxn modelId="{4D2AC148-4461-45F4-8CC6-C6A0976EB5FE}" type="presOf" srcId="{E09B7325-2C5A-46D2-BAD4-4093D2AB11B5}" destId="{92CD42C3-2085-4305-8102-DBE2BE2445C1}" srcOrd="0" destOrd="0" presId="urn:microsoft.com/office/officeart/2005/8/layout/cycle8"/>
    <dgm:cxn modelId="{76ED6176-9448-4591-B7CE-05CB46269EF1}" type="presOf" srcId="{FB820828-B024-434C-BD83-A6BE4106FBCE}" destId="{6668E9FB-7794-41F6-A20C-AFBF4D158F65}" srcOrd="1" destOrd="0" presId="urn:microsoft.com/office/officeart/2005/8/layout/cycle8"/>
    <dgm:cxn modelId="{50C79C77-C1FD-4B22-95FC-86DEFEFA23C0}" type="presOf" srcId="{FB820828-B024-434C-BD83-A6BE4106FBCE}" destId="{B22A9275-13ED-474D-A894-BCB2A295914D}" srcOrd="0" destOrd="0" presId="urn:microsoft.com/office/officeart/2005/8/layout/cycle8"/>
    <dgm:cxn modelId="{1921FE7E-A1E1-4F90-9B18-CD2500825079}" srcId="{F491BE31-5FF8-4E1E-8E23-3D03A5520A0E}" destId="{E09B7325-2C5A-46D2-BAD4-4093D2AB11B5}" srcOrd="1" destOrd="0" parTransId="{AA2A0C1C-1322-45FF-8B2C-3C40F26442D9}" sibTransId="{B7A56432-762F-46CC-B17B-6B4BA3D2E0B8}"/>
    <dgm:cxn modelId="{75D2B391-35A8-4AC6-B9A1-F5159136ECF8}" type="presOf" srcId="{E09B7325-2C5A-46D2-BAD4-4093D2AB11B5}" destId="{8B44C0F0-FCDD-4614-AC70-8FA7B962F8B9}" srcOrd="1" destOrd="0" presId="urn:microsoft.com/office/officeart/2005/8/layout/cycle8"/>
    <dgm:cxn modelId="{440AC9B3-519A-4D17-891D-DC24C44077D1}" type="presOf" srcId="{F491BE31-5FF8-4E1E-8E23-3D03A5520A0E}" destId="{0D05FA1A-ED43-4E37-A1A7-25DD38825D0F}" srcOrd="0" destOrd="0" presId="urn:microsoft.com/office/officeart/2005/8/layout/cycle8"/>
    <dgm:cxn modelId="{31186013-E9EE-4089-8E65-4953D0A83836}" type="presParOf" srcId="{0D05FA1A-ED43-4E37-A1A7-25DD38825D0F}" destId="{B22A9275-13ED-474D-A894-BCB2A295914D}" srcOrd="0" destOrd="0" presId="urn:microsoft.com/office/officeart/2005/8/layout/cycle8"/>
    <dgm:cxn modelId="{5FBB8D86-353E-4899-9F49-B57C49184206}" type="presParOf" srcId="{0D05FA1A-ED43-4E37-A1A7-25DD38825D0F}" destId="{0A1D08FE-2925-4592-B03C-47138BF8B5AD}" srcOrd="1" destOrd="0" presId="urn:microsoft.com/office/officeart/2005/8/layout/cycle8"/>
    <dgm:cxn modelId="{A67CC08B-3634-4E2E-8CAF-FA266BAECC75}" type="presParOf" srcId="{0D05FA1A-ED43-4E37-A1A7-25DD38825D0F}" destId="{C2672ED3-40A2-44C0-87A6-21D9EDF6BBFF}" srcOrd="2" destOrd="0" presId="urn:microsoft.com/office/officeart/2005/8/layout/cycle8"/>
    <dgm:cxn modelId="{11607419-F64E-4BCE-B810-2E414D91BEA0}" type="presParOf" srcId="{0D05FA1A-ED43-4E37-A1A7-25DD38825D0F}" destId="{6668E9FB-7794-41F6-A20C-AFBF4D158F65}" srcOrd="3" destOrd="0" presId="urn:microsoft.com/office/officeart/2005/8/layout/cycle8"/>
    <dgm:cxn modelId="{648935E7-B92D-4A9C-B576-15F86E6702A1}" type="presParOf" srcId="{0D05FA1A-ED43-4E37-A1A7-25DD38825D0F}" destId="{92CD42C3-2085-4305-8102-DBE2BE2445C1}" srcOrd="4" destOrd="0" presId="urn:microsoft.com/office/officeart/2005/8/layout/cycle8"/>
    <dgm:cxn modelId="{FCBFDF70-237B-4F52-8C98-6B1CC21310A3}" type="presParOf" srcId="{0D05FA1A-ED43-4E37-A1A7-25DD38825D0F}" destId="{8DBEB2CD-EE22-428D-81B8-D0813C25DD06}" srcOrd="5" destOrd="0" presId="urn:microsoft.com/office/officeart/2005/8/layout/cycle8"/>
    <dgm:cxn modelId="{621268B8-7870-4257-B0B2-7F3FA473A488}" type="presParOf" srcId="{0D05FA1A-ED43-4E37-A1A7-25DD38825D0F}" destId="{FA5FF4E0-50FE-4888-BD05-1ABB6B55944F}" srcOrd="6" destOrd="0" presId="urn:microsoft.com/office/officeart/2005/8/layout/cycle8"/>
    <dgm:cxn modelId="{DD9BDB44-0705-4275-9402-08636A54537B}" type="presParOf" srcId="{0D05FA1A-ED43-4E37-A1A7-25DD38825D0F}" destId="{8B44C0F0-FCDD-4614-AC70-8FA7B962F8B9}" srcOrd="7" destOrd="0" presId="urn:microsoft.com/office/officeart/2005/8/layout/cycle8"/>
    <dgm:cxn modelId="{9122F6A8-91F6-4D39-8655-28F67493D175}" type="presParOf" srcId="{0D05FA1A-ED43-4E37-A1A7-25DD38825D0F}" destId="{8564CACF-BEC1-4604-8025-885E1CFE70B1}" srcOrd="8" destOrd="0" presId="urn:microsoft.com/office/officeart/2005/8/layout/cycle8"/>
    <dgm:cxn modelId="{FFD40253-F6FB-4DA9-B7AE-6C83D2AC954A}" type="presParOf" srcId="{0D05FA1A-ED43-4E37-A1A7-25DD38825D0F}" destId="{430B9C7F-80CA-444D-B185-0A68A1FCCE6C}" srcOrd="9" destOrd="0" presId="urn:microsoft.com/office/officeart/2005/8/layout/cycle8"/>
    <dgm:cxn modelId="{01EF40A7-DC30-49C4-A471-45B718E2DDEC}" type="presParOf" srcId="{0D05FA1A-ED43-4E37-A1A7-25DD38825D0F}" destId="{10B59C89-3024-4FD0-83AF-1E4E3752FEA8}" srcOrd="10" destOrd="0" presId="urn:microsoft.com/office/officeart/2005/8/layout/cycle8"/>
    <dgm:cxn modelId="{506B5320-70A6-4186-996C-37BEC365AB25}" type="presParOf" srcId="{0D05FA1A-ED43-4E37-A1A7-25DD38825D0F}" destId="{71F95592-ED11-4249-9CE2-EABC6F6B3DAC}" srcOrd="11" destOrd="0" presId="urn:microsoft.com/office/officeart/2005/8/layout/cycle8"/>
    <dgm:cxn modelId="{F3C3A247-72E4-453B-A88D-7EE3D69303E9}" type="presParOf" srcId="{0D05FA1A-ED43-4E37-A1A7-25DD38825D0F}" destId="{97B1D736-B95F-4E4D-9184-52E60712E0D9}" srcOrd="12" destOrd="0" presId="urn:microsoft.com/office/officeart/2005/8/layout/cycle8"/>
    <dgm:cxn modelId="{6DA8A71A-E146-4E29-835B-B252AB87E8FB}" type="presParOf" srcId="{0D05FA1A-ED43-4E37-A1A7-25DD38825D0F}" destId="{D108F7E0-719F-42D2-95D3-D9B4E7BF6936}" srcOrd="13" destOrd="0" presId="urn:microsoft.com/office/officeart/2005/8/layout/cycle8"/>
    <dgm:cxn modelId="{9874F6FA-6544-4864-B78D-D6F0B37F8B63}" type="presParOf" srcId="{0D05FA1A-ED43-4E37-A1A7-25DD38825D0F}" destId="{C0F6DEB5-F5A6-45C0-A819-367F684792DB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2A9275-13ED-474D-A894-BCB2A295914D}">
      <dsp:nvSpPr>
        <dsp:cNvPr id="0" name=""/>
        <dsp:cNvSpPr/>
      </dsp:nvSpPr>
      <dsp:spPr>
        <a:xfrm>
          <a:off x="1411427" y="264159"/>
          <a:ext cx="3413760" cy="3413760"/>
        </a:xfrm>
        <a:prstGeom prst="pie">
          <a:avLst>
            <a:gd name="adj1" fmla="val 16200000"/>
            <a:gd name="adj2" fmla="val 1800000"/>
          </a:avLst>
        </a:prstGeom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002060"/>
              </a:solidFill>
            </a:rPr>
            <a:t>Risk assessment</a:t>
          </a:r>
          <a:endParaRPr lang="en-GB" sz="1800" b="1" kern="1200" dirty="0">
            <a:solidFill>
              <a:srgbClr val="002060"/>
            </a:solidFill>
          </a:endParaRPr>
        </a:p>
      </dsp:txBody>
      <dsp:txXfrm>
        <a:off x="3210560" y="987551"/>
        <a:ext cx="1219200" cy="1016000"/>
      </dsp:txXfrm>
    </dsp:sp>
    <dsp:sp modelId="{92CD42C3-2085-4305-8102-DBE2BE2445C1}">
      <dsp:nvSpPr>
        <dsp:cNvPr id="0" name=""/>
        <dsp:cNvSpPr/>
      </dsp:nvSpPr>
      <dsp:spPr>
        <a:xfrm>
          <a:off x="1341120" y="386079"/>
          <a:ext cx="3413760" cy="3413760"/>
        </a:xfrm>
        <a:prstGeom prst="pie">
          <a:avLst>
            <a:gd name="adj1" fmla="val 1800000"/>
            <a:gd name="adj2" fmla="val 9000000"/>
          </a:avLst>
        </a:prstGeom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002060"/>
              </a:solidFill>
            </a:rPr>
            <a:t>Risk management</a:t>
          </a:r>
          <a:endParaRPr lang="en-GB" sz="1800" b="1" kern="1200" dirty="0">
            <a:solidFill>
              <a:srgbClr val="002060"/>
            </a:solidFill>
          </a:endParaRPr>
        </a:p>
      </dsp:txBody>
      <dsp:txXfrm>
        <a:off x="2153920" y="2600960"/>
        <a:ext cx="1828800" cy="894080"/>
      </dsp:txXfrm>
    </dsp:sp>
    <dsp:sp modelId="{8564CACF-BEC1-4604-8025-885E1CFE70B1}">
      <dsp:nvSpPr>
        <dsp:cNvPr id="0" name=""/>
        <dsp:cNvSpPr/>
      </dsp:nvSpPr>
      <dsp:spPr>
        <a:xfrm>
          <a:off x="1270812" y="264159"/>
          <a:ext cx="3413760" cy="3413760"/>
        </a:xfrm>
        <a:prstGeom prst="pie">
          <a:avLst>
            <a:gd name="adj1" fmla="val 9000000"/>
            <a:gd name="adj2" fmla="val 16200000"/>
          </a:avLst>
        </a:prstGeom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002060"/>
              </a:solidFill>
            </a:rPr>
            <a:t>Risk reduction</a:t>
          </a:r>
          <a:endParaRPr lang="en-GB" sz="1800" b="1" kern="1200" dirty="0">
            <a:solidFill>
              <a:srgbClr val="002060"/>
            </a:solidFill>
          </a:endParaRPr>
        </a:p>
      </dsp:txBody>
      <dsp:txXfrm>
        <a:off x="1666240" y="987551"/>
        <a:ext cx="1219200" cy="1016000"/>
      </dsp:txXfrm>
    </dsp:sp>
    <dsp:sp modelId="{97B1D736-B95F-4E4D-9184-52E60712E0D9}">
      <dsp:nvSpPr>
        <dsp:cNvPr id="0" name=""/>
        <dsp:cNvSpPr/>
      </dsp:nvSpPr>
      <dsp:spPr>
        <a:xfrm>
          <a:off x="1200380" y="52831"/>
          <a:ext cx="3836416" cy="3836416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lumMod val="75000"/>
            <a:alpha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108F7E0-719F-42D2-95D3-D9B4E7BF6936}">
      <dsp:nvSpPr>
        <dsp:cNvPr id="0" name=""/>
        <dsp:cNvSpPr/>
      </dsp:nvSpPr>
      <dsp:spPr>
        <a:xfrm>
          <a:off x="1129792" y="174536"/>
          <a:ext cx="3836416" cy="3836416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lumMod val="75000"/>
            <a:alpha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0F6DEB5-F5A6-45C0-A819-367F684792DB}">
      <dsp:nvSpPr>
        <dsp:cNvPr id="0" name=""/>
        <dsp:cNvSpPr/>
      </dsp:nvSpPr>
      <dsp:spPr>
        <a:xfrm>
          <a:off x="1059203" y="52831"/>
          <a:ext cx="3836416" cy="3836416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lumMod val="75000"/>
            <a:alpha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89C9A57-BEAE-4EA7-A848-BE7C56796F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B367F9-37F5-4EE3-9EA9-33369EFC1FB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862" y="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DF7963-0141-4248-BAA8-18BA499E848E}" type="datetimeFigureOut">
              <a:rPr lang="en-US" smtClean="0"/>
              <a:t>8/20/2019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04B772-068E-469C-9672-0C64336F392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8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1F99C5-885E-4CF9-BD4E-3ED0A7E6B84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862" y="942978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F4413-B38D-4779-9B51-CB83B56E0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0400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862" y="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08C9AB-F29B-634B-8267-4BD15545DE82}" type="datetimeFigureOut">
              <a:rPr lang="en-US" smtClean="0"/>
              <a:t>8/20/2019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383" y="4777620"/>
            <a:ext cx="5436909" cy="390957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8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862" y="942978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D9F39B-127B-CB43-8F27-1C27A40AB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62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9F39B-127B-CB43-8F27-1C27A40ABBA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455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9F39B-127B-CB43-8F27-1C27A40ABBA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447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000" dirty="0"/>
              <a:t>Adopted by UNDP, UNICEF, UNFPA and WFP</a:t>
            </a:r>
          </a:p>
          <a:p>
            <a:r>
              <a:rPr lang="en-US" sz="1000" dirty="0"/>
              <a:t>But adopted by UNDP, UNFPA and UNICEF in Myanmar</a:t>
            </a:r>
          </a:p>
          <a:p>
            <a:endParaRPr lang="en-GB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 main objectives of HACT are ownership, alignment and Harmonization</a:t>
            </a:r>
          </a:p>
          <a:p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adoption of HACT responds to the Rome Declaration on Harmonization and Paris Declaration on Aid Effectiveness, which call for a closer alignment of development aid with national priorities and needs. </a:t>
            </a:r>
          </a:p>
          <a:p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UNICEF is committed to ensuring that cash transfers are managed in accordance with HACT, in a risk-responsive manner that promotes national ownership and stewardship of development funds to achieve results for children</a:t>
            </a:r>
          </a:p>
          <a:p>
            <a:endParaRPr lang="en-GB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9F39B-127B-CB43-8F27-1C27A40ABBA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2175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9D40B-408A-4E93-8546-6D43A13AAE1A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406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CTM: Cash transfer modalities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CA39B-171A-4970-841C-0F434FB0BAF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76717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5218" name="Notes Placeholder 2"/>
          <p:cNvSpPr>
            <a:spLocks noGrp="1"/>
          </p:cNvSpPr>
          <p:nvPr>
            <p:ph type="body" idx="1"/>
          </p:nvPr>
        </p:nvSpPr>
        <p:spPr bwMode="auto">
          <a:extLst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dirty="0"/>
              <a:t>The Project File must document all important aspects of the monitoring and control activities including:</a:t>
            </a:r>
            <a:endParaRPr lang="en-US" sz="1400" dirty="0"/>
          </a:p>
          <a:p>
            <a:pPr marL="171450" indent="-171450" eaLnBrk="1" hangingPunct="1">
              <a:buFont typeface="Arial" pitchFamily="34" charset="0"/>
              <a:buChar char="•"/>
              <a:defRPr/>
            </a:pPr>
            <a:r>
              <a:rPr lang="en-US" dirty="0"/>
              <a:t>Details of monitoring and control activities;</a:t>
            </a:r>
            <a:endParaRPr lang="en-US" sz="1400" dirty="0"/>
          </a:p>
          <a:p>
            <a:pPr marL="171450" indent="-171450" eaLnBrk="1" hangingPunct="1">
              <a:buFont typeface="Arial" pitchFamily="34" charset="0"/>
              <a:buChar char="•"/>
              <a:defRPr/>
            </a:pPr>
            <a:r>
              <a:rPr lang="en-US" dirty="0"/>
              <a:t>Parties involved in the monitoring and/or control activity;</a:t>
            </a:r>
            <a:endParaRPr lang="en-US" sz="1400" dirty="0"/>
          </a:p>
          <a:p>
            <a:pPr marL="171450" indent="-171450" eaLnBrk="1" hangingPunct="1">
              <a:buFont typeface="Arial" pitchFamily="34" charset="0"/>
              <a:buChar char="•"/>
              <a:defRPr/>
            </a:pPr>
            <a:r>
              <a:rPr lang="en-US" dirty="0"/>
              <a:t>References to any source documentation and reports reviewed;</a:t>
            </a:r>
            <a:endParaRPr lang="en-US" sz="1400" dirty="0"/>
          </a:p>
          <a:p>
            <a:pPr marL="171450" indent="-171450" eaLnBrk="1" hangingPunct="1">
              <a:buFont typeface="Arial" pitchFamily="34" charset="0"/>
              <a:buChar char="•"/>
              <a:defRPr/>
            </a:pPr>
            <a:r>
              <a:rPr lang="en-US" dirty="0"/>
              <a:t>Findings of review and analysis;</a:t>
            </a:r>
            <a:endParaRPr lang="en-US" sz="1400" dirty="0"/>
          </a:p>
          <a:p>
            <a:pPr marL="171450" indent="-171450" eaLnBrk="1" hangingPunct="1">
              <a:buFont typeface="Arial" pitchFamily="34" charset="0"/>
              <a:buChar char="•"/>
              <a:defRPr/>
            </a:pPr>
            <a:r>
              <a:rPr lang="en-US" dirty="0"/>
              <a:t>Plans and/or outcomes of discussions with managers and implementers; and </a:t>
            </a:r>
            <a:endParaRPr lang="en-US" sz="1400" dirty="0"/>
          </a:p>
          <a:p>
            <a:pPr marL="171450" indent="-171450" eaLnBrk="1" hangingPunct="1">
              <a:buFont typeface="Arial" pitchFamily="34" charset="0"/>
              <a:buChar char="•"/>
              <a:defRPr/>
            </a:pPr>
            <a:r>
              <a:rPr lang="en-US" dirty="0"/>
              <a:t>Any follow-up required.</a:t>
            </a:r>
            <a:endParaRPr lang="en-US" sz="1400" dirty="0"/>
          </a:p>
          <a:p>
            <a:pPr eaLnBrk="1" hangingPunct="1">
              <a:defRPr/>
            </a:pPr>
            <a:r>
              <a:rPr lang="en-US" dirty="0"/>
              <a:t> </a:t>
            </a:r>
            <a:endParaRPr lang="en-US" sz="1400" dirty="0"/>
          </a:p>
          <a:p>
            <a:pPr eaLnBrk="1" hangingPunct="1">
              <a:defRPr/>
            </a:pPr>
            <a:r>
              <a:rPr lang="en-GB" b="1" dirty="0"/>
              <a:t>Implementing Partnership Management Project Monitoring and Control Toolkit</a:t>
            </a:r>
            <a:r>
              <a:rPr lang="en-GB" dirty="0"/>
              <a:t> provides several suggested templates for documenting monitoring and control activities. At the Country-level, the best-fit template(s) should be selected and made mandatory for all project monitoring and control activities. </a:t>
            </a:r>
            <a:endParaRPr lang="en-US" sz="1400" dirty="0"/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endParaRPr lang="en-MY" dirty="0">
              <a:solidFill>
                <a:schemeClr val="tx2"/>
              </a:solidFill>
            </a:endParaRPr>
          </a:p>
        </p:txBody>
      </p:sp>
      <p:sp>
        <p:nvSpPr>
          <p:cNvPr id="634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A4DE2E3-9320-49E3-B92D-5E3BBAEE622F}" type="slidenum">
              <a:rPr lang="en-US" smtClean="0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8438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9F39B-127B-CB43-8F27-1C27A40ABBA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677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79FB-0C0C-4324-9EC9-CC49AA07C511}" type="datetimeFigureOut">
              <a:rPr lang="en-US" smtClean="0"/>
              <a:t>8/20/2019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D121C-CF5C-4DA9-BCC5-087A5817D17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395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79FB-0C0C-4324-9EC9-CC49AA07C511}" type="datetimeFigureOut">
              <a:rPr lang="en-US" smtClean="0"/>
              <a:t>8/20/2019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D121C-CF5C-4DA9-BCC5-087A5817D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153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79FB-0C0C-4324-9EC9-CC49AA07C511}" type="datetimeFigureOut">
              <a:rPr lang="en-US" smtClean="0"/>
              <a:t>8/20/2019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D121C-CF5C-4DA9-BCC5-087A5817D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462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 userDrawn="1"/>
        </p:nvGrpSpPr>
        <p:grpSpPr>
          <a:xfrm>
            <a:off x="-1" y="3379695"/>
            <a:ext cx="100584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GB" sz="1800" noProof="0">
                  <a:solidFill>
                    <a:srgbClr val="103154"/>
                  </a:solidFill>
                </a:endParaRPr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 sz="1800" noProof="0">
                <a:solidFill>
                  <a:srgbClr val="103154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3913282"/>
            <a:ext cx="7823200" cy="1470025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algn="r">
              <a:defRPr sz="4600">
                <a:solidFill>
                  <a:srgbClr val="002060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5396754"/>
            <a:ext cx="78232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2000"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635868" y="4442884"/>
            <a:ext cx="2057400" cy="486833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F95D1C37-14CF-2142-B5F9-B714D4045E3C}" type="datetimeFigureOut">
              <a:rPr lang="en-GB" noProof="0" smtClean="0">
                <a:solidFill>
                  <a:srgbClr val="FFFFFF">
                    <a:lumMod val="50000"/>
                  </a:srgbClr>
                </a:solidFill>
              </a:rPr>
              <a:pPr/>
              <a:t>20/08/2019</a:t>
            </a:fld>
            <a:endParaRPr lang="en-GB" noProof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132848" y="4442884"/>
            <a:ext cx="2057397" cy="486833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GB" noProof="0">
              <a:solidFill>
                <a:srgbClr val="FFFFFF">
                  <a:lumMod val="75000"/>
                </a:srgbClr>
              </a:solidFill>
            </a:endParaRPr>
          </a:p>
        </p:txBody>
      </p:sp>
      <p:pic>
        <p:nvPicPr>
          <p:cNvPr id="11" name="Picture 10" descr="UNICEF logo_Whit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00045" y="6257368"/>
            <a:ext cx="2683955" cy="48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9633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Clr>
                <a:srgbClr val="C00000"/>
              </a:buClr>
              <a:buSzPct val="75000"/>
              <a:buFont typeface="Wingdings" pitchFamily="2" charset="2"/>
              <a:buChar char="q"/>
              <a:defRPr sz="2800" b="1"/>
            </a:lvl1pPr>
            <a:lvl2pPr marL="538163" indent="-188913">
              <a:buSzPct val="100000"/>
              <a:buFont typeface="Wingdings" pitchFamily="2" charset="2"/>
              <a:buChar char="§"/>
              <a:defRPr sz="2400" b="1"/>
            </a:lvl2pPr>
            <a:lvl3pPr marL="898525" indent="-212725">
              <a:buSzPct val="100000"/>
              <a:buFont typeface="Wingdings" pitchFamily="2" charset="2"/>
              <a:buChar char="§"/>
              <a:defRPr sz="2000" b="0"/>
            </a:lvl3pPr>
            <a:lvl4pPr marL="1257300" indent="-222250">
              <a:buSzPct val="100000"/>
              <a:buFont typeface="Wingdings" pitchFamily="2" charset="2"/>
              <a:buChar char="§"/>
              <a:defRPr sz="1800" b="0"/>
            </a:lvl4pPr>
            <a:lvl5pPr marL="1519238" indent="-147638">
              <a:buSzPct val="100000"/>
              <a:buFont typeface="Wingdings" pitchFamily="2" charset="2"/>
              <a:buChar char="§"/>
              <a:defRPr sz="1600" b="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D1C37-14CF-2142-B5F9-B714D4045E3C}" type="datetimeFigureOut">
              <a:rPr lang="en-GB" noProof="0" smtClean="0">
                <a:solidFill>
                  <a:srgbClr val="FFFFFF">
                    <a:lumMod val="65000"/>
                  </a:srgbClr>
                </a:solidFill>
              </a:rPr>
              <a:pPr/>
              <a:t>20/08/2019</a:t>
            </a:fld>
            <a:endParaRPr lang="en-GB" noProof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4D12-3C2B-034E-9910-C5192AFB94C4}" type="slidenum">
              <a:rPr lang="en-GB" noProof="0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GB" noProof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43000"/>
          </a:xfrm>
          <a:gradFill flip="none" rotWithShape="1">
            <a:gsLst>
              <a:gs pos="0">
                <a:srgbClr val="0099FF">
                  <a:shade val="30000"/>
                  <a:satMod val="115000"/>
                </a:srgbClr>
              </a:gs>
              <a:gs pos="50000">
                <a:srgbClr val="0099FF">
                  <a:shade val="67500"/>
                  <a:satMod val="115000"/>
                </a:srgbClr>
              </a:gs>
              <a:gs pos="100000">
                <a:srgbClr val="0099FF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txBody>
          <a:bodyPr anchor="ctr"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823911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 userDrawn="1"/>
        </p:nvGrpSpPr>
        <p:grpSpPr>
          <a:xfrm>
            <a:off x="-1" y="3379695"/>
            <a:ext cx="100584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GB" sz="1800" noProof="0">
                  <a:solidFill>
                    <a:srgbClr val="103154"/>
                  </a:solidFill>
                </a:endParaRPr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 sz="1800" noProof="0">
                <a:solidFill>
                  <a:srgbClr val="103154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3913282"/>
            <a:ext cx="7823200" cy="1470025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5396754"/>
            <a:ext cx="78232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635868" y="4442884"/>
            <a:ext cx="2057400" cy="486833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F95D1C37-14CF-2142-B5F9-B714D4045E3C}" type="datetimeFigureOut">
              <a:rPr lang="en-GB" noProof="0" smtClean="0">
                <a:solidFill>
                  <a:srgbClr val="FFFFFF">
                    <a:lumMod val="50000"/>
                  </a:srgbClr>
                </a:solidFill>
              </a:rPr>
              <a:pPr/>
              <a:t>20/08/2019</a:t>
            </a:fld>
            <a:endParaRPr lang="en-GB" noProof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132848" y="4442884"/>
            <a:ext cx="2057397" cy="486833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GB" noProof="0">
              <a:solidFill>
                <a:srgbClr val="FFFFFF">
                  <a:lumMod val="75000"/>
                </a:srgbClr>
              </a:solidFill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10058400" cy="2587752"/>
          </a:xfrm>
          <a:noFill/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52095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2133600" y="2126878"/>
            <a:ext cx="100584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GB" sz="1800" noProof="0">
                  <a:solidFill>
                    <a:srgbClr val="103154"/>
                  </a:solidFill>
                </a:endParaRPr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 sz="1800" noProof="0">
                <a:solidFill>
                  <a:srgbClr val="103154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4807" y="2653553"/>
            <a:ext cx="7827264" cy="147218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14807" y="4134881"/>
            <a:ext cx="7827264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11016254" y="3414184"/>
            <a:ext cx="1828801" cy="486833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GB" noProof="0">
              <a:solidFill>
                <a:srgbClr val="FFFFFF">
                  <a:lumMod val="75000"/>
                </a:srgb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10515479" y="3414184"/>
            <a:ext cx="1828800" cy="486833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95D1C37-14CF-2142-B5F9-B714D4045E3C}" type="datetimeFigureOut">
              <a:rPr lang="en-GB" noProof="0" smtClean="0">
                <a:solidFill>
                  <a:srgbClr val="FFFFFF">
                    <a:lumMod val="50000"/>
                  </a:srgbClr>
                </a:solidFill>
              </a:rPr>
              <a:pPr/>
              <a:t>20/08/2019</a:t>
            </a:fld>
            <a:endParaRPr lang="en-GB" noProof="0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6444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304800" y="1707776"/>
            <a:ext cx="11582400" cy="4908176"/>
          </a:xfrm>
          <a:prstGeom prst="snip2DiagRect">
            <a:avLst>
              <a:gd name="adj1" fmla="val 0"/>
              <a:gd name="adj2" fmla="val 4003"/>
            </a:avLst>
          </a:prstGeom>
          <a:noFill/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 noProof="0">
              <a:solidFill>
                <a:srgbClr val="10315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1" y="1707777"/>
            <a:ext cx="5611281" cy="438822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3801" y="1707777"/>
            <a:ext cx="5410199" cy="438822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D1C37-14CF-2142-B5F9-B714D4045E3C}" type="datetimeFigureOut">
              <a:rPr lang="en-GB" noProof="0" smtClean="0">
                <a:solidFill>
                  <a:srgbClr val="FFFFFF">
                    <a:lumMod val="65000"/>
                  </a:srgbClr>
                </a:solidFill>
              </a:rPr>
              <a:pPr/>
              <a:t>20/08/2019</a:t>
            </a:fld>
            <a:endParaRPr lang="en-GB" noProof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4D12-3C2B-034E-9910-C5192AFB94C4}" type="slidenum">
              <a:rPr lang="en-GB" noProof="0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GB" noProof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8" name="Snip Diagonal Corner Rectangle 7"/>
          <p:cNvSpPr/>
          <p:nvPr userDrawn="1"/>
        </p:nvSpPr>
        <p:spPr>
          <a:xfrm flipV="1">
            <a:off x="304800" y="228597"/>
            <a:ext cx="11582400" cy="1277473"/>
          </a:xfrm>
          <a:prstGeom prst="snip2DiagRect">
            <a:avLst>
              <a:gd name="adj1" fmla="val 0"/>
              <a:gd name="adj2" fmla="val 11674"/>
            </a:avLst>
          </a:prstGeom>
          <a:noFill/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 noProof="0">
              <a:solidFill>
                <a:srgbClr val="103154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295833"/>
            <a:ext cx="12192000" cy="1143000"/>
          </a:xfrm>
        </p:spPr>
        <p:txBody>
          <a:bodyPr anchor="t"/>
          <a:lstStyle>
            <a:lvl1pPr>
              <a:defRPr b="1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257395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304800" y="1707776"/>
            <a:ext cx="11582400" cy="4908176"/>
          </a:xfrm>
          <a:prstGeom prst="snip2DiagRect">
            <a:avLst>
              <a:gd name="adj1" fmla="val 0"/>
              <a:gd name="adj2" fmla="val 4003"/>
            </a:avLst>
          </a:prstGeom>
          <a:noFill/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 noProof="0">
              <a:solidFill>
                <a:srgbClr val="103154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1" y="1600200"/>
            <a:ext cx="5611284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1" y="2514600"/>
            <a:ext cx="5611284" cy="3581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3801" y="1600200"/>
            <a:ext cx="5410199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3801" y="2514600"/>
            <a:ext cx="5410199" cy="3581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D1C37-14CF-2142-B5F9-B714D4045E3C}" type="datetimeFigureOut">
              <a:rPr lang="en-GB" noProof="0" smtClean="0">
                <a:solidFill>
                  <a:srgbClr val="FFFFFF">
                    <a:lumMod val="65000"/>
                  </a:srgbClr>
                </a:solidFill>
              </a:rPr>
              <a:pPr/>
              <a:t>20/08/2019</a:t>
            </a:fld>
            <a:endParaRPr lang="en-GB" noProof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4D12-3C2B-034E-9910-C5192AFB94C4}" type="slidenum">
              <a:rPr lang="en-GB" noProof="0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GB" noProof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10" name="Snip Diagonal Corner Rectangle 9"/>
          <p:cNvSpPr/>
          <p:nvPr userDrawn="1"/>
        </p:nvSpPr>
        <p:spPr>
          <a:xfrm flipV="1">
            <a:off x="304800" y="228597"/>
            <a:ext cx="11582400" cy="1277473"/>
          </a:xfrm>
          <a:prstGeom prst="snip2DiagRect">
            <a:avLst>
              <a:gd name="adj1" fmla="val 0"/>
              <a:gd name="adj2" fmla="val 11674"/>
            </a:avLst>
          </a:prstGeom>
          <a:noFill/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 noProof="0">
              <a:solidFill>
                <a:srgbClr val="10315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039284" y="295833"/>
            <a:ext cx="1011131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420325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304800" y="1707776"/>
            <a:ext cx="11582400" cy="4908176"/>
          </a:xfrm>
          <a:prstGeom prst="snip2DiagRect">
            <a:avLst>
              <a:gd name="adj1" fmla="val 0"/>
              <a:gd name="adj2" fmla="val 4003"/>
            </a:avLst>
          </a:prstGeom>
          <a:noFill/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 noProof="0" dirty="0">
              <a:solidFill>
                <a:srgbClr val="10315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D1C37-14CF-2142-B5F9-B714D4045E3C}" type="datetimeFigureOut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8/20/2019</a:t>
            </a:fld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4D12-3C2B-034E-9910-C5192AFB94C4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Snip Diagonal Corner Rectangle 5"/>
          <p:cNvSpPr/>
          <p:nvPr userDrawn="1"/>
        </p:nvSpPr>
        <p:spPr>
          <a:xfrm flipV="1">
            <a:off x="304800" y="228597"/>
            <a:ext cx="11582400" cy="1277473"/>
          </a:xfrm>
          <a:prstGeom prst="snip2DiagRect">
            <a:avLst>
              <a:gd name="adj1" fmla="val 0"/>
              <a:gd name="adj2" fmla="val 11674"/>
            </a:avLst>
          </a:prstGeom>
          <a:noFill/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sz="1800">
              <a:solidFill>
                <a:srgbClr val="103154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295833"/>
            <a:ext cx="12192000" cy="1143000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pic>
        <p:nvPicPr>
          <p:cNvPr id="8" name="Picture 7" descr="UNICEF logo_Whit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00045" y="6257368"/>
            <a:ext cx="2683955" cy="48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421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304800" y="228600"/>
            <a:ext cx="11582400" cy="6387352"/>
          </a:xfrm>
          <a:prstGeom prst="snip2DiagRect">
            <a:avLst>
              <a:gd name="adj1" fmla="val 0"/>
              <a:gd name="adj2" fmla="val 2529"/>
            </a:avLst>
          </a:prstGeom>
          <a:noFill/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 noProof="0" dirty="0">
              <a:solidFill>
                <a:srgbClr val="103154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D1C37-14CF-2142-B5F9-B714D4045E3C}" type="datetimeFigureOut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8/20/2019</a:t>
            </a:fld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4D12-3C2B-034E-9910-C5192AFB94C4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66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513" y="286603"/>
            <a:ext cx="11607113" cy="850219"/>
          </a:xfrm>
        </p:spPr>
        <p:txBody>
          <a:bodyPr/>
          <a:lstStyle>
            <a:lvl1pPr marL="0"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9513" y="1227438"/>
            <a:ext cx="11607113" cy="4641656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79FB-0C0C-4324-9EC9-CC49AA07C511}" type="datetimeFigureOut">
              <a:rPr lang="en-US" smtClean="0"/>
              <a:t>8/20/2019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D121C-CF5C-4DA9-BCC5-087A5817D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1126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304800" y="228600"/>
            <a:ext cx="566928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 sz="1800" noProof="0">
                <a:solidFill>
                  <a:srgbClr val="103154"/>
                </a:solidFill>
              </a:endParaRPr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 sz="1800" noProof="0">
                <a:solidFill>
                  <a:srgbClr val="103154"/>
                </a:solidFill>
              </a:endParaRPr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6197600" y="228600"/>
            <a:ext cx="5669280" cy="6387352"/>
          </a:xfrm>
          <a:prstGeom prst="snip2DiagRect">
            <a:avLst>
              <a:gd name="adj1" fmla="val 0"/>
              <a:gd name="adj2" fmla="val 3794"/>
            </a:avLst>
          </a:prstGeom>
          <a:noFill/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 noProof="0">
              <a:solidFill>
                <a:srgbClr val="10315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040" y="2177303"/>
            <a:ext cx="4876800" cy="116205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93840" y="609600"/>
            <a:ext cx="5273040" cy="5562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1040" y="3352800"/>
            <a:ext cx="48768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16000" y="6297707"/>
            <a:ext cx="1727200" cy="365125"/>
          </a:xfrm>
        </p:spPr>
        <p:txBody>
          <a:bodyPr/>
          <a:lstStyle/>
          <a:p>
            <a:fld id="{F95D1C37-14CF-2142-B5F9-B714D4045E3C}" type="datetimeFigureOut">
              <a:rPr lang="en-GB" noProof="0" smtClean="0">
                <a:solidFill>
                  <a:srgbClr val="FFFFFF">
                    <a:lumMod val="65000"/>
                  </a:srgbClr>
                </a:solidFill>
              </a:rPr>
              <a:pPr/>
              <a:t>20/08/2019</a:t>
            </a:fld>
            <a:endParaRPr lang="en-GB" noProof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297707"/>
            <a:ext cx="3119717" cy="365125"/>
          </a:xfrm>
        </p:spPr>
        <p:txBody>
          <a:bodyPr/>
          <a:lstStyle/>
          <a:p>
            <a:endParaRPr lang="en-GB" noProof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06401" y="6297707"/>
            <a:ext cx="591671" cy="365125"/>
          </a:xfrm>
        </p:spPr>
        <p:txBody>
          <a:bodyPr/>
          <a:lstStyle>
            <a:lvl1pPr algn="l">
              <a:defRPr/>
            </a:lvl1pPr>
          </a:lstStyle>
          <a:p>
            <a:fld id="{A26D4D12-3C2B-034E-9910-C5192AFB94C4}" type="slidenum">
              <a:rPr lang="en-GB" noProof="0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GB" noProof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8226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304800" y="228600"/>
            <a:ext cx="566928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 sz="1800" noProof="0">
                <a:solidFill>
                  <a:srgbClr val="103154"/>
                </a:solidFill>
              </a:endParaRPr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 sz="1800" noProof="0">
                <a:solidFill>
                  <a:srgbClr val="103154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2176272"/>
            <a:ext cx="4876800" cy="11612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6205967" y="228600"/>
            <a:ext cx="5669280" cy="6391656"/>
          </a:xfrm>
          <a:prstGeom prst="snip2DiagRect">
            <a:avLst>
              <a:gd name="adj1" fmla="val 0"/>
              <a:gd name="adj2" fmla="val 4017"/>
            </a:avLst>
          </a:prstGeom>
          <a:noFill/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7136" y="3342401"/>
            <a:ext cx="48768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11936" y="6300217"/>
            <a:ext cx="1731264" cy="365125"/>
          </a:xfrm>
        </p:spPr>
        <p:txBody>
          <a:bodyPr/>
          <a:lstStyle/>
          <a:p>
            <a:fld id="{F95D1C37-14CF-2142-B5F9-B714D4045E3C}" type="datetimeFigureOut">
              <a:rPr lang="en-GB" noProof="0" smtClean="0">
                <a:solidFill>
                  <a:srgbClr val="FFFFFF">
                    <a:lumMod val="65000"/>
                  </a:srgbClr>
                </a:solidFill>
              </a:rPr>
              <a:pPr/>
              <a:t>20/08/2019</a:t>
            </a:fld>
            <a:endParaRPr lang="en-GB" noProof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00217"/>
            <a:ext cx="3121152" cy="365125"/>
          </a:xfrm>
        </p:spPr>
        <p:txBody>
          <a:bodyPr/>
          <a:lstStyle/>
          <a:p>
            <a:endParaRPr lang="en-GB" noProof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02336" y="6300217"/>
            <a:ext cx="597408" cy="365125"/>
          </a:xfrm>
        </p:spPr>
        <p:txBody>
          <a:bodyPr/>
          <a:lstStyle>
            <a:lvl1pPr algn="l">
              <a:defRPr/>
            </a:lvl1pPr>
          </a:lstStyle>
          <a:p>
            <a:fld id="{A26D4D12-3C2B-034E-9910-C5192AFB94C4}" type="slidenum">
              <a:rPr lang="en-GB" noProof="0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GB" noProof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7480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304800" y="4648201"/>
            <a:ext cx="115824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 noProof="0">
              <a:solidFill>
                <a:srgbClr val="10315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648200"/>
            <a:ext cx="10871200" cy="609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D1C37-14CF-2142-B5F9-B714D4045E3C}" type="datetimeFigureOut">
              <a:rPr lang="en-GB" noProof="0" smtClean="0">
                <a:solidFill>
                  <a:srgbClr val="FFFFFF">
                    <a:lumMod val="65000"/>
                  </a:srgbClr>
                </a:solidFill>
              </a:rPr>
              <a:pPr/>
              <a:t>20/08/2019</a:t>
            </a:fld>
            <a:endParaRPr lang="en-GB" noProof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4D12-3C2B-034E-9910-C5192AFB94C4}" type="slidenum">
              <a:rPr lang="en-GB" noProof="0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GB" noProof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5257799"/>
            <a:ext cx="10875264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304801" y="228600"/>
            <a:ext cx="11570447" cy="4267200"/>
          </a:xfrm>
          <a:prstGeom prst="snip2DiagRect">
            <a:avLst>
              <a:gd name="adj1" fmla="val 0"/>
              <a:gd name="adj2" fmla="val 4332"/>
            </a:avLst>
          </a:prstGeom>
          <a:noFill/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9714816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D1C37-14CF-2142-B5F9-B714D4045E3C}" type="datetimeFigureOut">
              <a:rPr lang="en-GB" noProof="0" smtClean="0">
                <a:solidFill>
                  <a:srgbClr val="FFFFFF">
                    <a:lumMod val="65000"/>
                  </a:srgbClr>
                </a:solidFill>
              </a:rPr>
              <a:pPr/>
              <a:t>20/08/2019</a:t>
            </a:fld>
            <a:endParaRPr lang="en-GB" noProof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4D12-3C2B-034E-9910-C5192AFB94C4}" type="slidenum">
              <a:rPr lang="en-GB" noProof="0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GB" noProof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4984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304800" y="1707776"/>
            <a:ext cx="11582400" cy="4908176"/>
          </a:xfrm>
          <a:prstGeom prst="snip2DiagRect">
            <a:avLst>
              <a:gd name="adj1" fmla="val 0"/>
              <a:gd name="adj2" fmla="val 4003"/>
            </a:avLst>
          </a:prstGeom>
          <a:noFill/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 noProof="0">
              <a:solidFill>
                <a:srgbClr val="103154"/>
              </a:solidFill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D1C37-14CF-2142-B5F9-B714D4045E3C}" type="datetimeFigureOut">
              <a:rPr lang="en-GB" noProof="0" smtClean="0">
                <a:solidFill>
                  <a:srgbClr val="FFFFFF">
                    <a:lumMod val="65000"/>
                  </a:srgbClr>
                </a:solidFill>
              </a:rPr>
              <a:pPr/>
              <a:t>20/08/2019</a:t>
            </a:fld>
            <a:endParaRPr lang="en-GB" noProof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4D12-3C2B-034E-9910-C5192AFB94C4}" type="slidenum">
              <a:rPr lang="en-GB" noProof="0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GB" noProof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7" name="Snip Diagonal Corner Rectangle 6"/>
          <p:cNvSpPr/>
          <p:nvPr userDrawn="1"/>
        </p:nvSpPr>
        <p:spPr>
          <a:xfrm flipV="1">
            <a:off x="304800" y="228597"/>
            <a:ext cx="11582400" cy="1277473"/>
          </a:xfrm>
          <a:prstGeom prst="snip2DiagRect">
            <a:avLst>
              <a:gd name="adj1" fmla="val 0"/>
              <a:gd name="adj2" fmla="val 11674"/>
            </a:avLst>
          </a:prstGeom>
          <a:noFill/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 noProof="0">
              <a:solidFill>
                <a:srgbClr val="103154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295833"/>
            <a:ext cx="12192000" cy="1143000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995778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304800" y="228600"/>
            <a:ext cx="11582400" cy="6387352"/>
          </a:xfrm>
          <a:prstGeom prst="snip2DiagRect">
            <a:avLst>
              <a:gd name="adj1" fmla="val 0"/>
              <a:gd name="adj2" fmla="val 2529"/>
            </a:avLst>
          </a:prstGeom>
          <a:noFill/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 noProof="0">
              <a:solidFill>
                <a:srgbClr val="103154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56800" y="838201"/>
            <a:ext cx="1625600" cy="5105400"/>
          </a:xfrm>
          <a:prstGeom prst="rect">
            <a:avLst/>
          </a:prstGeom>
        </p:spPr>
        <p:txBody>
          <a:bodyPr vert="eaVert"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838201"/>
            <a:ext cx="9144000" cy="5105400"/>
          </a:xfrm>
        </p:spPr>
        <p:txBody>
          <a:bodyPr vert="eaVert"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D1C37-14CF-2142-B5F9-B714D4045E3C}" type="datetimeFigureOut">
              <a:rPr lang="en-GB" noProof="0" smtClean="0">
                <a:solidFill>
                  <a:srgbClr val="FFFFFF">
                    <a:lumMod val="65000"/>
                  </a:srgbClr>
                </a:solidFill>
              </a:rPr>
              <a:pPr/>
              <a:t>20/08/2019</a:t>
            </a:fld>
            <a:endParaRPr lang="en-GB" noProof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4D12-3C2B-034E-9910-C5192AFB94C4}" type="slidenum">
              <a:rPr lang="en-GB" noProof="0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GB" noProof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713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79FB-0C0C-4324-9EC9-CC49AA07C511}" type="datetimeFigureOut">
              <a:rPr lang="en-US" smtClean="0"/>
              <a:t>8/20/2019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D121C-CF5C-4DA9-BCC5-087A5817D17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0660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255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235675"/>
            <a:ext cx="4937760" cy="46334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235676"/>
            <a:ext cx="4937760" cy="46334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79FB-0C0C-4324-9EC9-CC49AA07C511}" type="datetimeFigureOut">
              <a:rPr lang="en-US" smtClean="0"/>
              <a:t>8/20/2019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D121C-CF5C-4DA9-BCC5-087A5817D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07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255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243218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1979500"/>
            <a:ext cx="4937760" cy="398103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243218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1979500"/>
            <a:ext cx="4937760" cy="398103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79FB-0C0C-4324-9EC9-CC49AA07C511}" type="datetimeFigureOut">
              <a:rPr lang="en-US" smtClean="0"/>
              <a:t>8/20/2019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D121C-CF5C-4DA9-BCC5-087A5817D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450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79FB-0C0C-4324-9EC9-CC49AA07C511}" type="datetimeFigureOut">
              <a:rPr lang="en-US" smtClean="0"/>
              <a:t>8/20/2019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D121C-CF5C-4DA9-BCC5-087A5817D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234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79FB-0C0C-4324-9EC9-CC49AA07C511}" type="datetimeFigureOut">
              <a:rPr lang="en-US" smtClean="0"/>
              <a:t>8/20/2019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D121C-CF5C-4DA9-BCC5-087A5817D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50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98000"/>
                  <a:lumOff val="2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2E879FB-0C0C-4324-9EC9-CC49AA07C511}" type="datetimeFigureOut">
              <a:rPr lang="en-US" smtClean="0"/>
              <a:t>8/20/2019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EBD121C-CF5C-4DA9-BCC5-087A5817D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647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79FB-0C0C-4324-9EC9-CC49AA07C511}" type="datetimeFigureOut">
              <a:rPr lang="en-US" smtClean="0"/>
              <a:t>8/20/2019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D121C-CF5C-4DA9-BCC5-087A5817D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415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0085" y="286603"/>
            <a:ext cx="11738919" cy="84198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0085" y="1203707"/>
            <a:ext cx="11738919" cy="466538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2E879FB-0C0C-4324-9EC9-CC49AA07C511}" type="datetimeFigureOut">
              <a:rPr lang="en-US" smtClean="0"/>
              <a:t>8/20/2019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EBD121C-CF5C-4DA9-BCC5-087A5817D178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>
            <a:cxnSpLocks/>
          </p:cNvCxnSpPr>
          <p:nvPr/>
        </p:nvCxnSpPr>
        <p:spPr>
          <a:xfrm>
            <a:off x="280085" y="1144721"/>
            <a:ext cx="11738919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1207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b="1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600200"/>
            <a:ext cx="11379200" cy="4495800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624391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F95D1C37-14CF-2142-B5F9-B714D4045E3C}" type="datetimeFigureOut">
              <a:rPr lang="en-GB" smtClean="0">
                <a:solidFill>
                  <a:srgbClr val="FFFFFF">
                    <a:lumMod val="65000"/>
                  </a:srgbClr>
                </a:solidFill>
              </a:rPr>
              <a:pPr/>
              <a:t>20/08/2019</a:t>
            </a:fld>
            <a:endParaRPr lang="en-GB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823200" y="624840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40400" y="6248401"/>
            <a:ext cx="711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26D4D12-3C2B-034E-9910-C5192AFB94C4}" type="slidenum">
              <a:rPr lang="en-GB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GB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0" y="295833"/>
            <a:ext cx="12192000" cy="1143000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17125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</p:sldLayoutIdLst>
  <p:txStyles>
    <p:titleStyle>
      <a:lvl1pPr marL="227013" indent="0" algn="l" defTabSz="914400" rtl="0" eaLnBrk="1" latinLnBrk="0" hangingPunct="1">
        <a:spcBef>
          <a:spcPct val="0"/>
        </a:spcBef>
        <a:buNone/>
        <a:defRPr sz="3800" b="1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q"/>
        <a:defRPr sz="2800" b="1" kern="1200">
          <a:solidFill>
            <a:srgbClr val="002060"/>
          </a:solidFill>
          <a:latin typeface="+mn-lt"/>
          <a:ea typeface="+mn-ea"/>
          <a:cs typeface="+mn-cs"/>
        </a:defRPr>
      </a:lvl1pPr>
      <a:lvl2pPr marL="538163" indent="-188913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§"/>
        <a:tabLst/>
        <a:defRPr sz="2400" b="1" kern="1200">
          <a:solidFill>
            <a:srgbClr val="002060"/>
          </a:solidFill>
          <a:latin typeface="+mn-lt"/>
          <a:ea typeface="+mn-ea"/>
          <a:cs typeface="+mn-cs"/>
        </a:defRPr>
      </a:lvl2pPr>
      <a:lvl3pPr marL="898525" indent="-212725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§"/>
        <a:defRPr sz="2000" b="0" kern="1200">
          <a:solidFill>
            <a:srgbClr val="002060"/>
          </a:solidFill>
          <a:latin typeface="+mn-lt"/>
          <a:ea typeface="+mn-ea"/>
          <a:cs typeface="+mn-cs"/>
        </a:defRPr>
      </a:lvl3pPr>
      <a:lvl4pPr marL="1257300" indent="-222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§"/>
        <a:defRPr sz="1800" b="0" kern="1200">
          <a:solidFill>
            <a:srgbClr val="002060"/>
          </a:solidFill>
          <a:latin typeface="+mn-lt"/>
          <a:ea typeface="+mn-ea"/>
          <a:cs typeface="+mn-cs"/>
        </a:defRPr>
      </a:lvl4pPr>
      <a:lvl5pPr marL="1616075" indent="-244475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§"/>
        <a:defRPr sz="1600" b="0" kern="1200">
          <a:solidFill>
            <a:srgbClr val="00206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unicef.sharepoint.com/teams/OED/PPPManual/HACT/Shared%20Documents/Terms%20of%20reference%20for%20HACT%20Special%20Audit.docx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themeOverride" Target="../theme/themeOverride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28C1865-660F-4204-BC4D-76F963308F0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899FC"/>
          </a:solidFill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>
                <a:solidFill>
                  <a:srgbClr val="0099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3733" b="1" kern="0" dirty="0">
              <a:solidFill>
                <a:srgbClr val="FFFF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612802-90A2-4EEB-B17C-047ED9A6D618}"/>
              </a:ext>
            </a:extLst>
          </p:cNvPr>
          <p:cNvSpPr txBox="1"/>
          <p:nvPr/>
        </p:nvSpPr>
        <p:spPr>
          <a:xfrm>
            <a:off x="778947" y="1163811"/>
            <a:ext cx="10854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kern="0" dirty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Harmonized Approach to Cash Transfer Training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A59B30-7554-42F7-920A-2B670D5A2A0A}"/>
              </a:ext>
            </a:extLst>
          </p:cNvPr>
          <p:cNvSpPr txBox="1"/>
          <p:nvPr/>
        </p:nvSpPr>
        <p:spPr>
          <a:xfrm>
            <a:off x="916756" y="5047859"/>
            <a:ext cx="11086633" cy="144655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  <a:alpha val="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sz="2400" b="1" dirty="0">
              <a:solidFill>
                <a:schemeClr val="bg1"/>
              </a:solidFill>
            </a:endParaRPr>
          </a:p>
          <a:p>
            <a:r>
              <a:rPr lang="en-US" dirty="0"/>
              <a:t> </a:t>
            </a:r>
          </a:p>
          <a:p>
            <a:pPr algn="r"/>
            <a:r>
              <a:rPr lang="en-US" sz="2800" b="1" kern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Naypyitaw</a:t>
            </a:r>
            <a:endParaRPr lang="en-US" sz="2800" b="1" kern="0" dirty="0">
              <a:solidFill>
                <a:srgbClr val="FFFF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AA0539-25E0-4975-81C8-5498AFD833B1}"/>
              </a:ext>
            </a:extLst>
          </p:cNvPr>
          <p:cNvSpPr txBox="1"/>
          <p:nvPr/>
        </p:nvSpPr>
        <p:spPr>
          <a:xfrm>
            <a:off x="1978788" y="2828836"/>
            <a:ext cx="8454570" cy="1200329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  <a:alpha val="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2400" b="1" kern="0" dirty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HACT Training to Government Counterparts</a:t>
            </a:r>
          </a:p>
          <a:p>
            <a:pPr defTabSz="342900"/>
            <a:endParaRPr lang="en-US" sz="2400" b="1" kern="0" dirty="0">
              <a:solidFill>
                <a:srgbClr val="FFFFFF"/>
              </a:solidFill>
              <a:latin typeface="Arial" charset="0"/>
              <a:ea typeface="Arial" charset="0"/>
              <a:cs typeface="Arial" charset="0"/>
            </a:endParaRPr>
          </a:p>
          <a:p>
            <a:pPr algn="ctr" defTabSz="342900"/>
            <a:r>
              <a:rPr lang="en-US" sz="2400" b="1" kern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29-30 August </a:t>
            </a:r>
            <a:r>
              <a:rPr lang="en-US" sz="2400" b="1" kern="0" dirty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3533553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sz="2400" dirty="0"/>
              <a:t>Cash advance is provided for a period of three months and administered on a six month basis</a:t>
            </a:r>
          </a:p>
          <a:p>
            <a:pPr lvl="1"/>
            <a:r>
              <a:rPr lang="en-GB" dirty="0"/>
              <a:t>UNICEF can issue 2 consecutive 3 months on request from the implementing partners but requires full liquidation (reporting) on the 1st DCT before release of a 3rd 3 month period</a:t>
            </a:r>
          </a:p>
          <a:p>
            <a:r>
              <a:rPr lang="en-US" sz="2400" dirty="0"/>
              <a:t>Ageing is based on the “DCT issue date”</a:t>
            </a:r>
          </a:p>
          <a:p>
            <a:pPr lvl="1"/>
            <a:r>
              <a:rPr lang="en-US" dirty="0"/>
              <a:t>System stops further cash transfer to a partner whose DCT has reached 6 months – unless approval is received for release from the Representative</a:t>
            </a:r>
          </a:p>
        </p:txBody>
      </p:sp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Aging and liquidation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005527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11379200" cy="49530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If IP foresees expenditure will be more than approved budget line items, IP need to request the approval from related </a:t>
            </a:r>
            <a:r>
              <a:rPr lang="en-US" dirty="0" err="1"/>
              <a:t>Programme</a:t>
            </a:r>
            <a:r>
              <a:rPr lang="en-US" dirty="0"/>
              <a:t> Officer in advance.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Based on the funds availability of IP side, the estimated exceeded amount can be requested from UNICEF </a:t>
            </a:r>
            <a:r>
              <a:rPr lang="en-US"/>
              <a:t>with additional FACE </a:t>
            </a:r>
            <a:r>
              <a:rPr lang="en-US" dirty="0"/>
              <a:t>request or overspent amount will be reimbursed after submission of the liquidation.</a:t>
            </a:r>
          </a:p>
        </p:txBody>
      </p:sp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Expenditure overspent than approved budget</a:t>
            </a:r>
          </a:p>
        </p:txBody>
      </p:sp>
    </p:spTree>
    <p:extLst>
      <p:ext uri="{BB962C8B-B14F-4D97-AF65-F5344CB8AC3E}">
        <p14:creationId xmlns:p14="http://schemas.microsoft.com/office/powerpoint/2010/main" val="2238071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Assurance Activities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ABF36B9-0AE1-4E21-9C94-B584AF754656}"/>
              </a:ext>
            </a:extLst>
          </p:cNvPr>
          <p:cNvSpPr/>
          <p:nvPr/>
        </p:nvSpPr>
        <p:spPr>
          <a:xfrm>
            <a:off x="537327" y="1536174"/>
            <a:ext cx="1099165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rgbClr val="002060"/>
                </a:solidFill>
                <a:cs typeface="Calibri" panose="020F0502020204030204" pitchFamily="34" charset="0"/>
              </a:rPr>
              <a:t>A new overall definition and objectives of assurance activities is introduced: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400" b="1" dirty="0">
              <a:solidFill>
                <a:srgbClr val="002060"/>
              </a:solidFill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rgbClr val="002060"/>
                </a:solidFill>
                <a:cs typeface="Calibri" panose="020F0502020204030204" pitchFamily="34" charset="0"/>
              </a:rPr>
              <a:t>HACT assurance activities are risk-based and focused on verification of the </a:t>
            </a:r>
            <a:r>
              <a:rPr lang="en-US" sz="2400" b="1" dirty="0" err="1">
                <a:solidFill>
                  <a:srgbClr val="002060"/>
                </a:solidFill>
                <a:cs typeface="Calibri" panose="020F0502020204030204" pitchFamily="34" charset="0"/>
              </a:rPr>
              <a:t>programme</a:t>
            </a:r>
            <a:r>
              <a:rPr lang="en-US" sz="2400" b="1" dirty="0">
                <a:solidFill>
                  <a:srgbClr val="002060"/>
                </a:solidFill>
                <a:cs typeface="Calibri" panose="020F0502020204030204" pitchFamily="34" charset="0"/>
              </a:rPr>
              <a:t> implementation and use of UNICEF resources by the implementing partner. Assurance activities must provide sufficient evidence and be documented including information on:</a:t>
            </a:r>
          </a:p>
          <a:p>
            <a:endParaRPr lang="en-US" sz="2400" b="1" dirty="0">
              <a:solidFill>
                <a:srgbClr val="002060"/>
              </a:solidFill>
              <a:cs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b="1" dirty="0">
                <a:solidFill>
                  <a:srgbClr val="002060"/>
                </a:solidFill>
                <a:cs typeface="Calibri" panose="020F0502020204030204" pitchFamily="34" charset="0"/>
              </a:rPr>
              <a:t>What was verified (for example activity, result, financial or programmatic report);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b="1" dirty="0">
                <a:solidFill>
                  <a:srgbClr val="002060"/>
                </a:solidFill>
                <a:cs typeface="Calibri" panose="020F0502020204030204" pitchFamily="34" charset="0"/>
              </a:rPr>
              <a:t>Method of verification;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b="1" dirty="0">
                <a:solidFill>
                  <a:srgbClr val="002060"/>
                </a:solidFill>
                <a:cs typeface="Calibri" panose="020F0502020204030204" pitchFamily="34" charset="0"/>
              </a:rPr>
              <a:t>Findings from the verification;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b="1" dirty="0">
                <a:solidFill>
                  <a:srgbClr val="002060"/>
                </a:solidFill>
                <a:cs typeface="Calibri" panose="020F0502020204030204" pitchFamily="34" charset="0"/>
              </a:rPr>
              <a:t>Conclusion and follow-up actions required, if any.</a:t>
            </a:r>
          </a:p>
        </p:txBody>
      </p:sp>
    </p:spTree>
    <p:extLst>
      <p:ext uri="{BB962C8B-B14F-4D97-AF65-F5344CB8AC3E}">
        <p14:creationId xmlns:p14="http://schemas.microsoft.com/office/powerpoint/2010/main" val="36783338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B07301-0395-4A10-8FE1-60374F78FB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ea typeface="Arial" panose="020B0604020202020204" pitchFamily="34" charset="0"/>
                <a:cs typeface="Calibri" panose="020F0502020204030204" pitchFamily="34" charset="0"/>
              </a:rPr>
              <a:t>HACT programmatic checks: verification that activities have been implemented and results have been achieved as planned and/or reported by the implementing partner. </a:t>
            </a:r>
            <a:r>
              <a:rPr lang="en-US" dirty="0" err="1">
                <a:ea typeface="Arial" panose="020B0604020202020204" pitchFamily="34" charset="0"/>
                <a:cs typeface="Calibri" panose="020F0502020204030204" pitchFamily="34" charset="0"/>
              </a:rPr>
              <a:t>P</a:t>
            </a:r>
            <a:r>
              <a:rPr lang="en-US" dirty="0" err="1"/>
              <a:t>rogramme</a:t>
            </a:r>
            <a:r>
              <a:rPr lang="en-US" dirty="0"/>
              <a:t> assurance evidence obtained should be documented.</a:t>
            </a:r>
            <a:endParaRPr lang="en-US" dirty="0">
              <a:ea typeface="Arial" panose="020B060402020202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cs typeface="Calibri" panose="020F0502020204030204" pitchFamily="34" charset="0"/>
              </a:rPr>
              <a:t>Performed by agency staff unless otherwise required for access/ security situation</a:t>
            </a:r>
          </a:p>
          <a:p>
            <a:r>
              <a:rPr lang="en-US" dirty="0">
                <a:ea typeface="Arial" panose="020B0604020202020204" pitchFamily="34" charset="0"/>
                <a:cs typeface="Calibri" panose="020F0502020204030204" pitchFamily="34" charset="0"/>
              </a:rPr>
              <a:t>Depending on the nature of the </a:t>
            </a:r>
            <a:r>
              <a:rPr lang="en-US" dirty="0" err="1">
                <a:ea typeface="Arial" panose="020B0604020202020204" pitchFamily="34" charset="0"/>
                <a:cs typeface="Calibri" panose="020F0502020204030204" pitchFamily="34" charset="0"/>
              </a:rPr>
              <a:t>programme</a:t>
            </a:r>
            <a:r>
              <a:rPr lang="en-US" dirty="0">
                <a:ea typeface="Arial" panose="020B0604020202020204" pitchFamily="34" charset="0"/>
                <a:cs typeface="Calibri" panose="020F0502020204030204" pitchFamily="34" charset="0"/>
              </a:rPr>
              <a:t> and the operating environment, assurance may be obtained through numerous methods, including remote monitoring, confirmation from beneficiaries of receipt of services/goods, use of technology or other methods providing verification.</a:t>
            </a:r>
          </a:p>
          <a:p>
            <a:r>
              <a:rPr lang="en-US" dirty="0">
                <a:ea typeface="Arial" panose="020B0604020202020204" pitchFamily="34" charset="0"/>
                <a:cs typeface="Calibri" panose="020F0502020204030204" pitchFamily="34" charset="0"/>
              </a:rPr>
              <a:t>Direct observation of activities or results at the site of implementation conducted by UNICEF </a:t>
            </a:r>
            <a:r>
              <a:rPr lang="en-US" dirty="0" err="1">
                <a:ea typeface="Arial" panose="020B0604020202020204" pitchFamily="34" charset="0"/>
                <a:cs typeface="Calibri" panose="020F0502020204030204" pitchFamily="34" charset="0"/>
              </a:rPr>
              <a:t>programme</a:t>
            </a:r>
            <a:r>
              <a:rPr lang="en-US" dirty="0">
                <a:ea typeface="Arial" panose="020B0604020202020204" pitchFamily="34" charset="0"/>
                <a:cs typeface="Calibri" panose="020F0502020204030204" pitchFamily="34" charset="0"/>
              </a:rPr>
              <a:t> staff is the primary method of obtaining </a:t>
            </a:r>
            <a:r>
              <a:rPr lang="en-US" dirty="0" err="1">
                <a:ea typeface="Arial" panose="020B0604020202020204" pitchFamily="34" charset="0"/>
                <a:cs typeface="Calibri" panose="020F0502020204030204" pitchFamily="34" charset="0"/>
              </a:rPr>
              <a:t>programme</a:t>
            </a:r>
            <a:r>
              <a:rPr lang="en-US" dirty="0">
                <a:ea typeface="Arial" panose="020B0604020202020204" pitchFamily="34" charset="0"/>
                <a:cs typeface="Calibri" panose="020F0502020204030204" pitchFamily="34" charset="0"/>
              </a:rPr>
              <a:t> assurance evidence. </a:t>
            </a:r>
            <a:endParaRPr lang="en-GB" dirty="0">
              <a:cs typeface="Calibri" panose="020F0502020204030204" pitchFamily="34" charset="0"/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/>
          </a:p>
          <a:p>
            <a:endParaRPr lang="en-US" dirty="0">
              <a:solidFill>
                <a:schemeClr val="accent1">
                  <a:lumMod val="50000"/>
                </a:schemeClr>
              </a:solidFill>
              <a:ea typeface="Times New Roman" panose="02020603050405020304" pitchFamily="18" charset="0"/>
            </a:endParaRPr>
          </a:p>
          <a:p>
            <a:endParaRPr lang="en-US" b="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0C1338-1544-473F-AE9A-31833E0D2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Programmatic Checks</a:t>
            </a:r>
          </a:p>
        </p:txBody>
      </p:sp>
    </p:spTree>
    <p:extLst>
      <p:ext uri="{BB962C8B-B14F-4D97-AF65-F5344CB8AC3E}">
        <p14:creationId xmlns:p14="http://schemas.microsoft.com/office/powerpoint/2010/main" val="1507119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8942E9-117D-4AEA-8B09-46D4D36C7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02936"/>
          </a:xfrm>
        </p:spPr>
        <p:txBody>
          <a:bodyPr>
            <a:normAutofit fontScale="90000"/>
          </a:bodyPr>
          <a:lstStyle/>
          <a:p>
            <a:br>
              <a:rPr lang="en-US" sz="4000" dirty="0">
                <a:solidFill>
                  <a:schemeClr val="bg1"/>
                </a:solidFill>
                <a:latin typeface="Corbel" panose="020B0503020204020204" pitchFamily="34" charset="0"/>
                <a:cs typeface="Arial" panose="020B0604020202020204" pitchFamily="34" charset="0"/>
              </a:rPr>
            </a:br>
            <a:r>
              <a:rPr lang="en-US" sz="4000" dirty="0">
                <a:solidFill>
                  <a:schemeClr val="bg1"/>
                </a:solidFill>
                <a:latin typeface="Corbel" panose="020B0503020204020204" pitchFamily="34" charset="0"/>
                <a:cs typeface="Arial" panose="020B0604020202020204" pitchFamily="34" charset="0"/>
              </a:rPr>
              <a:t>Programmatic Checks</a:t>
            </a:r>
            <a:br>
              <a:rPr lang="en-US" sz="4000" dirty="0">
                <a:solidFill>
                  <a:srgbClr val="1CADE4"/>
                </a:solidFill>
                <a:latin typeface="Corbel" panose="020B0503020204020204" pitchFamily="34" charset="0"/>
                <a:cs typeface="Arial" panose="020B0604020202020204" pitchFamily="34" charset="0"/>
              </a:rPr>
            </a:br>
            <a:endParaRPr lang="en-US" dirty="0">
              <a:latin typeface="Corbel" panose="020B0503020204020204" pitchFamily="34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AE3C82E-B2A5-4131-A14C-F0E392CB8C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643572"/>
              </p:ext>
            </p:extLst>
          </p:nvPr>
        </p:nvGraphicFramePr>
        <p:xfrm>
          <a:off x="901700" y="1317638"/>
          <a:ext cx="10274299" cy="4252516"/>
        </p:xfrm>
        <a:graphic>
          <a:graphicData uri="http://schemas.openxmlformats.org/drawingml/2006/table">
            <a:tbl>
              <a:tblPr firstRow="1" firstCol="1" bandRow="1"/>
              <a:tblGrid>
                <a:gridCol w="3890087">
                  <a:extLst>
                    <a:ext uri="{9D8B030D-6E8A-4147-A177-3AD203B41FA5}">
                      <a16:colId xmlns:a16="http://schemas.microsoft.com/office/drawing/2014/main" val="2524576349"/>
                    </a:ext>
                  </a:extLst>
                </a:gridCol>
                <a:gridCol w="3412413">
                  <a:extLst>
                    <a:ext uri="{9D8B030D-6E8A-4147-A177-3AD203B41FA5}">
                      <a16:colId xmlns:a16="http://schemas.microsoft.com/office/drawing/2014/main" val="4103244281"/>
                    </a:ext>
                  </a:extLst>
                </a:gridCol>
                <a:gridCol w="2971799">
                  <a:extLst>
                    <a:ext uri="{9D8B030D-6E8A-4147-A177-3AD203B41FA5}">
                      <a16:colId xmlns:a16="http://schemas.microsoft.com/office/drawing/2014/main" val="1318133000"/>
                    </a:ext>
                  </a:extLst>
                </a:gridCol>
              </a:tblGrid>
              <a:tr h="10005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6096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Cash transfer amount in the year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Risk rating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Minimum programmatic visits in the year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5134855"/>
                  </a:ext>
                </a:extLst>
              </a:tr>
              <a:tr h="7504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Up to $2,500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All risk levels</a:t>
                      </a:r>
                      <a:endParaRPr lang="en-US" sz="16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7200" marR="0" indent="-45720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                Not Required</a:t>
                      </a:r>
                      <a:endParaRPr lang="en-US" sz="16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6684546"/>
                  </a:ext>
                </a:extLst>
              </a:tr>
              <a:tr h="5002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$2,501 -  $100,000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All risk levels</a:t>
                      </a:r>
                      <a:endParaRPr lang="en-US" sz="16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en-US" sz="16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0345999"/>
                  </a:ext>
                </a:extLst>
              </a:tr>
              <a:tr h="250148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$100,001- $500,000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Low</a:t>
                      </a:r>
                      <a:endParaRPr lang="en-US" sz="16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en-US" sz="16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2758054"/>
                  </a:ext>
                </a:extLst>
              </a:tr>
              <a:tr h="2501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Medium</a:t>
                      </a:r>
                      <a:endParaRPr lang="en-US" sz="16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en-US" sz="16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777742"/>
                  </a:ext>
                </a:extLst>
              </a:tr>
              <a:tr h="5002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Significant or High</a:t>
                      </a:r>
                      <a:endParaRPr lang="en-US" sz="16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en-US" sz="16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4124779"/>
                  </a:ext>
                </a:extLst>
              </a:tr>
              <a:tr h="250148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More than $500,001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Low</a:t>
                      </a:r>
                      <a:endParaRPr lang="en-US" sz="16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en-US" sz="16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2328085"/>
                  </a:ext>
                </a:extLst>
              </a:tr>
              <a:tr h="2501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Medium</a:t>
                      </a:r>
                      <a:endParaRPr lang="en-US" sz="16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en-US" sz="16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1661110"/>
                  </a:ext>
                </a:extLst>
              </a:tr>
              <a:tr h="5002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Significant or High</a:t>
                      </a:r>
                      <a:endParaRPr lang="en-US" sz="16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</a:t>
                      </a:r>
                      <a:endParaRPr lang="en-US" sz="16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449716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846043E5-B9B3-4AF9-A51F-095AE5C28500}"/>
              </a:ext>
            </a:extLst>
          </p:cNvPr>
          <p:cNvSpPr txBox="1"/>
          <p:nvPr/>
        </p:nvSpPr>
        <p:spPr>
          <a:xfrm>
            <a:off x="2469824" y="5810840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&lt;Old&gt;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A06BC7-3036-4CC0-99B2-F6A44215E11A}"/>
              </a:ext>
            </a:extLst>
          </p:cNvPr>
          <p:cNvSpPr txBox="1"/>
          <p:nvPr/>
        </p:nvSpPr>
        <p:spPr>
          <a:xfrm>
            <a:off x="8540684" y="5784856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&lt;New&gt;</a:t>
            </a:r>
          </a:p>
        </p:txBody>
      </p:sp>
    </p:spTree>
    <p:extLst>
      <p:ext uri="{BB962C8B-B14F-4D97-AF65-F5344CB8AC3E}">
        <p14:creationId xmlns:p14="http://schemas.microsoft.com/office/powerpoint/2010/main" val="5140454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B07301-0395-4A10-8FE1-60374F78FB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234911"/>
            <a:ext cx="11379200" cy="544869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ea typeface="Arial" panose="020B0604020202020204" pitchFamily="34" charset="0"/>
                <a:cs typeface="Calibri" panose="020F0502020204030204" pitchFamily="34" charset="0"/>
              </a:rPr>
              <a:t>The primary objective of a spot check is to verify that amounts reported by implementing partners on the FACE form are accurate</a:t>
            </a:r>
            <a:r>
              <a:rPr lang="en-US" dirty="0"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dirty="0">
                <a:ea typeface="Arial" panose="020B0604020202020204" pitchFamily="34" charset="0"/>
                <a:cs typeface="Calibri" panose="020F0502020204030204" pitchFamily="34" charset="0"/>
              </a:rPr>
              <a:t>as per the authorized itemized cost estimate.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cs typeface="Calibri" panose="020F0502020204030204" pitchFamily="34" charset="0"/>
              </a:rPr>
              <a:t>Performed by agency staff or external service provider depending on CO capacities and country context.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ea typeface="Times New Roman" panose="02020603050405020304" pitchFamily="18" charset="0"/>
                <a:cs typeface="Calibri" panose="020F0502020204030204" pitchFamily="34" charset="0"/>
              </a:rPr>
              <a:t>At a minimum, one (1) spot check is required for all implementing partners reporting more than US$50,000 expenditures in a year from funds provided by UNICEF.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ea typeface="Times New Roman" panose="02020603050405020304" pitchFamily="18" charset="0"/>
                <a:cs typeface="Calibri" panose="020F0502020204030204" pitchFamily="34" charset="0"/>
              </a:rPr>
              <a:t>With a focus on quality (and seeking to strike a balance with quantity), the number of required spot checks is reduced.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ea typeface="Times New Roman" panose="02020603050405020304" pitchFamily="18" charset="0"/>
                <a:cs typeface="Calibri" panose="020F0502020204030204" pitchFamily="34" charset="0"/>
              </a:rPr>
              <a:t>New requirements for analysis of the results of the spot checks and prioritization are introduced to ensure that offices address significant risks identified during the financial assurance.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solidFill>
                <a:schemeClr val="accent1">
                  <a:lumMod val="50000"/>
                </a:schemeClr>
              </a:solidFill>
              <a:ea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0C1338-1544-473F-AE9A-31833E0D2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 Check</a:t>
            </a:r>
          </a:p>
        </p:txBody>
      </p:sp>
    </p:spTree>
    <p:extLst>
      <p:ext uri="{BB962C8B-B14F-4D97-AF65-F5344CB8AC3E}">
        <p14:creationId xmlns:p14="http://schemas.microsoft.com/office/powerpoint/2010/main" val="9351399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B07301-0395-4A10-8FE1-60374F78FB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234911"/>
            <a:ext cx="11379200" cy="544869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Spot check is conducted after the IP has submitted a FACE form reporting actual </a:t>
            </a:r>
            <a:r>
              <a:rPr lang="en-US" dirty="0" err="1"/>
              <a:t>programme</a:t>
            </a:r>
            <a:r>
              <a:rPr lang="en-US" dirty="0"/>
              <a:t> expenditure.</a:t>
            </a:r>
          </a:p>
          <a:p>
            <a:r>
              <a:rPr lang="en-US" dirty="0"/>
              <a:t>UNICEF Offices should agree with the IP the most suitable date</a:t>
            </a:r>
          </a:p>
          <a:p>
            <a:pPr lvl="1"/>
            <a:r>
              <a:rPr lang="en-US" dirty="0"/>
              <a:t>allow one week for preparation for the spot check</a:t>
            </a:r>
          </a:p>
          <a:p>
            <a:r>
              <a:rPr lang="en-US" dirty="0"/>
              <a:t>A spot check is conducted on one/two FACE form - usually the most recent FACE reporting actual </a:t>
            </a:r>
            <a:r>
              <a:rPr lang="en-US" dirty="0" err="1"/>
              <a:t>programme</a:t>
            </a:r>
            <a:r>
              <a:rPr lang="en-US" dirty="0"/>
              <a:t> expenditures.</a:t>
            </a:r>
          </a:p>
          <a:p>
            <a:r>
              <a:rPr lang="en-US" dirty="0"/>
              <a:t>Spot checker will request the transaction report from the IP’s system.</a:t>
            </a:r>
          </a:p>
          <a:p>
            <a:pPr lvl="1"/>
            <a:r>
              <a:rPr lang="en-US" dirty="0"/>
              <a:t> Ensures that the report is for the correct period </a:t>
            </a:r>
          </a:p>
          <a:p>
            <a:pPr lvl="1"/>
            <a:r>
              <a:rPr lang="en-US" dirty="0"/>
              <a:t> Total amounts in the report per activity match the amounts reported on the FACE form.</a:t>
            </a:r>
          </a:p>
          <a:p>
            <a:r>
              <a:rPr lang="en-US" dirty="0"/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solidFill>
                <a:schemeClr val="accent1">
                  <a:lumMod val="50000"/>
                </a:schemeClr>
              </a:solidFill>
              <a:ea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0C1338-1544-473F-AE9A-31833E0D2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 Check process</a:t>
            </a:r>
          </a:p>
        </p:txBody>
      </p:sp>
    </p:spTree>
    <p:extLst>
      <p:ext uri="{BB962C8B-B14F-4D97-AF65-F5344CB8AC3E}">
        <p14:creationId xmlns:p14="http://schemas.microsoft.com/office/powerpoint/2010/main" val="20900785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B07301-0395-4A10-8FE1-60374F78FB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ea typeface="Times New Roman" panose="02020603050405020304" pitchFamily="18" charset="0"/>
                <a:cs typeface="Calibri" panose="020F0502020204030204" pitchFamily="34" charset="0"/>
              </a:rPr>
              <a:t>The implementing partners to be audited are determined based on UNICEF’s risk based audit methodology based on the HACT audit </a:t>
            </a:r>
            <a:r>
              <a:rPr lang="en-US" sz="2400" dirty="0" err="1">
                <a:ea typeface="Times New Roman" panose="02020603050405020304" pitchFamily="18" charset="0"/>
                <a:cs typeface="Calibri" panose="020F0502020204030204" pitchFamily="34" charset="0"/>
              </a:rPr>
              <a:t>ToR</a:t>
            </a:r>
            <a:r>
              <a:rPr lang="en-US" sz="2400" dirty="0"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</a:p>
          <a:p>
            <a:r>
              <a:rPr lang="en-US" sz="2400" dirty="0">
                <a:ea typeface="Times New Roman" panose="02020603050405020304" pitchFamily="18" charset="0"/>
                <a:cs typeface="Calibri" panose="020F0502020204030204" pitchFamily="34" charset="0"/>
              </a:rPr>
              <a:t>The risk rating of the partner can be reduced or increased based on the results of the audit.</a:t>
            </a:r>
          </a:p>
          <a:p>
            <a:r>
              <a:rPr lang="en-US" sz="2400" dirty="0">
                <a:ea typeface="Times New Roman" panose="02020603050405020304" pitchFamily="18" charset="0"/>
                <a:cs typeface="Calibri" panose="020F0502020204030204" pitchFamily="34" charset="0"/>
              </a:rPr>
              <a:t>With the improved audit methodology, offices can update the risk rating of the partner without conducting new micro assessments.</a:t>
            </a:r>
          </a:p>
          <a:p>
            <a:r>
              <a:rPr lang="en-US" sz="2400" dirty="0">
                <a:ea typeface="Times New Roman" panose="02020603050405020304" pitchFamily="18" charset="0"/>
                <a:cs typeface="Calibri" panose="020F0502020204030204" pitchFamily="34" charset="0"/>
              </a:rPr>
              <a:t>Offices will have to determine the correct follow up actions after the audit is completed. </a:t>
            </a:r>
          </a:p>
          <a:p>
            <a:endParaRPr lang="en-US" b="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0C1338-1544-473F-AE9A-31833E0D2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Scheduled Audit</a:t>
            </a:r>
          </a:p>
        </p:txBody>
      </p:sp>
    </p:spTree>
    <p:extLst>
      <p:ext uri="{BB962C8B-B14F-4D97-AF65-F5344CB8AC3E}">
        <p14:creationId xmlns:p14="http://schemas.microsoft.com/office/powerpoint/2010/main" val="40926748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B07301-0395-4A10-8FE1-60374F78FB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b="0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</a:rPr>
              <a:t>To select IP for audit, FRG evaluate the risk environment of related </a:t>
            </a:r>
            <a:r>
              <a:rPr lang="en-US" sz="2400" b="0" dirty="0" err="1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</a:rPr>
              <a:t>Ips</a:t>
            </a:r>
            <a:r>
              <a:rPr lang="en-US" sz="2400" b="0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</a:rPr>
              <a:t>.</a:t>
            </a:r>
          </a:p>
          <a:p>
            <a:r>
              <a:rPr lang="en-US" sz="2400" b="0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</a:rPr>
              <a:t>Main risk areas identified are amount of funding provided, Micro Assessment and previous audit results, results from Programmatic Visits and Monitoring Activities, inherent risk to </a:t>
            </a:r>
            <a:r>
              <a:rPr lang="en-US" sz="2400" b="0" dirty="0" err="1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</a:rPr>
              <a:t>programme</a:t>
            </a:r>
            <a:r>
              <a:rPr lang="en-US" sz="2400" b="0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</a:rPr>
              <a:t> design and operating environment.</a:t>
            </a:r>
          </a:p>
          <a:p>
            <a:r>
              <a:rPr lang="en-US" sz="2400" b="0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</a:rPr>
              <a:t>The selection criteria for Implementing Partners to be audited takes into consideration all identified risk areas and is based on a four-tier approach.</a:t>
            </a:r>
          </a:p>
          <a:p>
            <a:pPr lvl="2"/>
            <a:r>
              <a:rPr lang="en-US" sz="2400" b="0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</a:rPr>
              <a:t>Risk-based monetary selection</a:t>
            </a:r>
          </a:p>
          <a:p>
            <a:pPr lvl="2"/>
            <a:r>
              <a:rPr lang="en-US" sz="2400" b="0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</a:rPr>
              <a:t>Random selection</a:t>
            </a:r>
          </a:p>
          <a:p>
            <a:pPr lvl="2"/>
            <a:r>
              <a:rPr lang="en-US" sz="2400" b="0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</a:rPr>
              <a:t>Prior audit results</a:t>
            </a:r>
          </a:p>
          <a:p>
            <a:pPr lvl="2"/>
            <a:r>
              <a:rPr lang="en-US" sz="2400" b="0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</a:rPr>
              <a:t>On-request Audit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0C1338-1544-473F-AE9A-31833E0D2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based Audit Methodology</a:t>
            </a:r>
          </a:p>
        </p:txBody>
      </p:sp>
    </p:spTree>
    <p:extLst>
      <p:ext uri="{BB962C8B-B14F-4D97-AF65-F5344CB8AC3E}">
        <p14:creationId xmlns:p14="http://schemas.microsoft.com/office/powerpoint/2010/main" val="42898025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B07301-0395-4A10-8FE1-60374F78FB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306286"/>
            <a:ext cx="11379200" cy="4789714"/>
          </a:xfrm>
        </p:spPr>
        <p:txBody>
          <a:bodyPr>
            <a:normAutofit fontScale="92500"/>
          </a:bodyPr>
          <a:lstStyle/>
          <a:p>
            <a:r>
              <a:rPr lang="en-US" b="0" dirty="0"/>
              <a:t>Significant issues identified during </a:t>
            </a:r>
            <a:r>
              <a:rPr lang="en-US" b="0" dirty="0" err="1"/>
              <a:t>programme</a:t>
            </a:r>
            <a:r>
              <a:rPr lang="en-US" b="0" dirty="0"/>
              <a:t> implementation that have not been adequately addressed in consultation with the implementing partner.</a:t>
            </a:r>
          </a:p>
          <a:p>
            <a:pPr lvl="0"/>
            <a:r>
              <a:rPr lang="en-US" b="0" dirty="0"/>
              <a:t>A qualified external service provider undertake special audits.</a:t>
            </a:r>
          </a:p>
          <a:p>
            <a:pPr lvl="0"/>
            <a:r>
              <a:rPr lang="en-US" b="0" dirty="0"/>
              <a:t>UNICEF offices define the terms of reference, scope and procedures of the special audit in accordance with the </a:t>
            </a:r>
            <a:r>
              <a:rPr lang="en-US" b="0" u="sng" dirty="0">
                <a:hlinkClick r:id="rId2"/>
              </a:rPr>
              <a:t>terms of reference for Special Audit</a:t>
            </a:r>
            <a:r>
              <a:rPr lang="en-US" b="0" u="sng" dirty="0"/>
              <a:t>. </a:t>
            </a:r>
          </a:p>
          <a:p>
            <a:pPr lvl="0"/>
            <a:r>
              <a:rPr lang="en-US" b="0" dirty="0"/>
              <a:t>In cases where the special audit is related to suspected misuse of funds -&gt; COO consults with OIAI to define the TOR.</a:t>
            </a:r>
          </a:p>
          <a:p>
            <a:pPr lvl="0"/>
            <a:r>
              <a:rPr lang="en-US" b="0" dirty="0"/>
              <a:t>Based on of audit findings and recommendation-&gt; risk rating can be increased/decreased.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0C1338-1544-473F-AE9A-31833E0D2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Special Audit</a:t>
            </a:r>
          </a:p>
        </p:txBody>
      </p:sp>
    </p:spTree>
    <p:extLst>
      <p:ext uri="{BB962C8B-B14F-4D97-AF65-F5344CB8AC3E}">
        <p14:creationId xmlns:p14="http://schemas.microsoft.com/office/powerpoint/2010/main" val="4244415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5963" y="6478405"/>
            <a:ext cx="2139591" cy="30886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759E61B-954C-4094-926B-AE6B97544FCC}"/>
              </a:ext>
            </a:extLst>
          </p:cNvPr>
          <p:cNvSpPr txBox="1"/>
          <p:nvPr/>
        </p:nvSpPr>
        <p:spPr>
          <a:xfrm>
            <a:off x="1039258" y="225287"/>
            <a:ext cx="10946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HACT Procedure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9718E1-29D5-4BBA-99CF-097879E08F65}"/>
              </a:ext>
            </a:extLst>
          </p:cNvPr>
          <p:cNvSpPr txBox="1"/>
          <p:nvPr/>
        </p:nvSpPr>
        <p:spPr>
          <a:xfrm>
            <a:off x="1039258" y="1391478"/>
            <a:ext cx="10238342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HACT - &gt; Harmonized Approach to Cash Transfer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HACT establish common principles and process for Managing Cash Transfer among UN Agencies that have adopted the approach across all countries and operational contexts.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New Procedure issued July 2018, effective 1 August 2018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7665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0099FF">
                  <a:shade val="30000"/>
                  <a:satMod val="115000"/>
                </a:srgbClr>
              </a:gs>
              <a:gs pos="50000">
                <a:srgbClr val="0099FF">
                  <a:shade val="67500"/>
                  <a:satMod val="115000"/>
                </a:srgbClr>
              </a:gs>
              <a:gs pos="100000">
                <a:srgbClr val="0099FF">
                  <a:shade val="100000"/>
                  <a:satMod val="115000"/>
                </a:srgbClr>
              </a:gs>
            </a:gsLst>
            <a:lin ang="0" scaled="1"/>
            <a:tileRect/>
          </a:gradFill>
          <a:ln w="38100">
            <a:noFill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dirty="0"/>
              <a:t>Capacity development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Capacity development actions contribute to addressing weaknesses identified:</a:t>
            </a:r>
          </a:p>
          <a:p>
            <a:pPr lvl="1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dirty="0"/>
              <a:t>Support as part of </a:t>
            </a:r>
            <a:r>
              <a:rPr lang="en-US" dirty="0" err="1"/>
              <a:t>programme</a:t>
            </a:r>
            <a:r>
              <a:rPr lang="en-US" dirty="0"/>
              <a:t> implementation and during assurance activities</a:t>
            </a:r>
          </a:p>
          <a:p>
            <a:pPr lvl="1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dirty="0"/>
              <a:t>Ad hoc sessions/support as required on areas that can be addressed by UN agencies</a:t>
            </a:r>
          </a:p>
        </p:txBody>
      </p:sp>
    </p:spTree>
    <p:extLst>
      <p:ext uri="{BB962C8B-B14F-4D97-AF65-F5344CB8AC3E}">
        <p14:creationId xmlns:p14="http://schemas.microsoft.com/office/powerpoint/2010/main" val="23899832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0099FF">
                  <a:shade val="30000"/>
                  <a:satMod val="115000"/>
                </a:srgbClr>
              </a:gs>
              <a:gs pos="50000">
                <a:srgbClr val="0099FF">
                  <a:shade val="67500"/>
                  <a:satMod val="115000"/>
                </a:srgbClr>
              </a:gs>
              <a:gs pos="100000">
                <a:srgbClr val="0099FF">
                  <a:shade val="100000"/>
                  <a:satMod val="115000"/>
                </a:srgbClr>
              </a:gs>
            </a:gsLst>
            <a:lin ang="0" scaled="1"/>
            <a:tileRect/>
          </a:gradFill>
          <a:ln w="38100">
            <a:noFill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dirty="0"/>
              <a:t>Planning of Assurance 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599"/>
            <a:ext cx="11379200" cy="5290457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sz="2600" dirty="0"/>
              <a:t>Minimum Assurance Activities requirement are generated by the system.</a:t>
            </a:r>
          </a:p>
          <a:p>
            <a:pPr lvl="0"/>
            <a:r>
              <a:rPr lang="en-US" sz="2600" dirty="0"/>
              <a:t>Offices identify required  micro assessment, scheduled or special audits and additional assurance activities based on the operating environment or knowledge of the partner.</a:t>
            </a:r>
          </a:p>
          <a:p>
            <a:pPr lvl="0"/>
            <a:r>
              <a:rPr lang="en-US" sz="2600" dirty="0"/>
              <a:t>The minimum programmatic visits are based on annual cash transfers to implementing partner. </a:t>
            </a:r>
          </a:p>
          <a:p>
            <a:pPr lvl="0"/>
            <a:r>
              <a:rPr lang="en-US" sz="2600" dirty="0"/>
              <a:t>The minimum spot checks are calculated based on the total expenditures reported by the partner.</a:t>
            </a:r>
          </a:p>
          <a:p>
            <a:pPr lvl="0"/>
            <a:r>
              <a:rPr lang="en-US" sz="2600" dirty="0"/>
              <a:t>Number of spot checks might be increased if there are more than one </a:t>
            </a:r>
            <a:r>
              <a:rPr lang="en-US" sz="2600" dirty="0" err="1"/>
              <a:t>programme</a:t>
            </a:r>
            <a:r>
              <a:rPr lang="en-US" sz="2600" dirty="0"/>
              <a:t> or intervention.</a:t>
            </a:r>
          </a:p>
          <a:p>
            <a:pPr lvl="0"/>
            <a:r>
              <a:rPr lang="en-US" sz="2600" dirty="0"/>
              <a:t>Partners selected for scheduled audit are not required to be spot checked during the year of audit.</a:t>
            </a:r>
          </a:p>
          <a:p>
            <a:pPr marL="0" indent="0">
              <a:buNone/>
            </a:pPr>
            <a:endParaRPr lang="en-US" sz="2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781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ext Box 4"/>
          <p:cNvSpPr txBox="1">
            <a:spLocks noChangeArrowheads="1"/>
          </p:cNvSpPr>
          <p:nvPr/>
        </p:nvSpPr>
        <p:spPr bwMode="auto">
          <a:xfrm>
            <a:off x="1981201" y="3933826"/>
            <a:ext cx="6130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703388" y="115888"/>
            <a:ext cx="8058150" cy="102711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endParaRPr lang="en-US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728788" y="133351"/>
            <a:ext cx="8229600" cy="981075"/>
          </a:xfrm>
          <a:prstGeom prst="rect">
            <a:avLst/>
          </a:prstGeom>
          <a:noFill/>
          <a:extLst/>
        </p:spPr>
        <p:txBody>
          <a:bodyPr>
            <a:norm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endParaRPr lang="en-US" dirty="0">
              <a:solidFill>
                <a:schemeClr val="tx2"/>
              </a:solidFill>
              <a:latin typeface="+mj-lt"/>
              <a:cs typeface="Arial" charset="0"/>
            </a:endParaRPr>
          </a:p>
        </p:txBody>
      </p:sp>
      <p:sp>
        <p:nvSpPr>
          <p:cNvPr id="62468" name="Title 1"/>
          <p:cNvSpPr txBox="1">
            <a:spLocks/>
          </p:cNvSpPr>
          <p:nvPr/>
        </p:nvSpPr>
        <p:spPr bwMode="auto">
          <a:xfrm>
            <a:off x="1754832" y="11663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200" b="1" dirty="0">
                <a:solidFill>
                  <a:schemeClr val="tx2"/>
                </a:solidFill>
                <a:latin typeface="Calibri" pitchFamily="34" charset="0"/>
                <a:ea typeface="ヒラギノ角ゴ Pro W3"/>
                <a:cs typeface="ヒラギノ角ゴ Pro W3"/>
              </a:rPr>
              <a:t>Evidencing and documentation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825500" y="1412876"/>
            <a:ext cx="101600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endParaRPr lang="en-US" sz="2400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2400" dirty="0"/>
              <a:t>Supporting accounting documentation will be kept by the partners for at least 5 years and made available to UNICEF staff and auditors when needed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Record Keeping</a:t>
            </a:r>
          </a:p>
        </p:txBody>
      </p:sp>
    </p:spTree>
    <p:extLst>
      <p:ext uri="{BB962C8B-B14F-4D97-AF65-F5344CB8AC3E}">
        <p14:creationId xmlns:p14="http://schemas.microsoft.com/office/powerpoint/2010/main" val="40769996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16718" y="2762053"/>
            <a:ext cx="19704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/>
              <a:t>Quiz</a:t>
            </a:r>
          </a:p>
        </p:txBody>
      </p:sp>
    </p:spTree>
    <p:extLst>
      <p:ext uri="{BB962C8B-B14F-4D97-AF65-F5344CB8AC3E}">
        <p14:creationId xmlns:p14="http://schemas.microsoft.com/office/powerpoint/2010/main" val="1500156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1099" y="693765"/>
            <a:ext cx="11379200" cy="5483258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1.What is Programmatic Visit ?</a:t>
            </a:r>
          </a:p>
          <a:p>
            <a:pPr marL="555625" lvl="2" indent="0">
              <a:lnSpc>
                <a:spcPct val="150000"/>
              </a:lnSpc>
              <a:buNone/>
            </a:pPr>
            <a:r>
              <a:rPr lang="en-US" b="0" dirty="0">
                <a:solidFill>
                  <a:schemeClr val="tx1"/>
                </a:solidFill>
                <a:ea typeface="Arial" panose="020B0604020202020204" pitchFamily="34" charset="0"/>
                <a:cs typeface="Calibri" panose="020F0502020204030204" pitchFamily="34" charset="0"/>
              </a:rPr>
              <a:t>Verification that activities have been implemented and results have been achieved as planned and/or reported by the implementing partner. </a:t>
            </a:r>
            <a:r>
              <a:rPr lang="en-US" dirty="0" err="1">
                <a:ea typeface="Arial" panose="020B0604020202020204" pitchFamily="34" charset="0"/>
                <a:cs typeface="Calibri" panose="020F0502020204030204" pitchFamily="34" charset="0"/>
              </a:rPr>
              <a:t>P</a:t>
            </a:r>
            <a:r>
              <a:rPr lang="en-US" dirty="0" err="1"/>
              <a:t>rogramme</a:t>
            </a:r>
            <a:r>
              <a:rPr lang="en-US" dirty="0"/>
              <a:t> assurance evidence obtained should be documented.</a:t>
            </a:r>
            <a:endParaRPr lang="en-US" dirty="0">
              <a:solidFill>
                <a:schemeClr val="tx1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2.What is Spot Check ?</a:t>
            </a:r>
          </a:p>
          <a:p>
            <a:pPr marL="555625" lvl="2" indent="0">
              <a:lnSpc>
                <a:spcPct val="150000"/>
              </a:lnSpc>
              <a:buNone/>
            </a:pPr>
            <a:r>
              <a:rPr lang="en-US" b="0" dirty="0">
                <a:solidFill>
                  <a:schemeClr val="tx1"/>
                </a:solidFill>
                <a:ea typeface="Arial" panose="020B0604020202020204" pitchFamily="34" charset="0"/>
              </a:rPr>
              <a:t>The primary objective of a spot check is to verify that amounts reported by implementing partners on the FACE form are accurate</a:t>
            </a:r>
            <a:r>
              <a:rPr lang="en-US" b="0" dirty="0">
                <a:solidFill>
                  <a:schemeClr val="tx1"/>
                </a:solidFill>
                <a:ea typeface="Times New Roman" panose="02020603050405020304" pitchFamily="18" charset="0"/>
              </a:rPr>
              <a:t> </a:t>
            </a:r>
            <a:r>
              <a:rPr lang="en-US" b="0" dirty="0">
                <a:solidFill>
                  <a:schemeClr val="tx1"/>
                </a:solidFill>
                <a:ea typeface="Arial" panose="020B0604020202020204" pitchFamily="34" charset="0"/>
              </a:rPr>
              <a:t>as per the authorized itemized cost estimate.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</a:rPr>
              <a:t>3.When the Spot check is required ?</a:t>
            </a:r>
          </a:p>
          <a:p>
            <a:pPr marL="555625" lvl="2" indent="0">
              <a:lnSpc>
                <a:spcPct val="150000"/>
              </a:lnSpc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</a:rPr>
              <a:t>(1) spot check is required for all implementing partners reporting more than US$50,000 expenditures in a year from funds provided by UNICEF.</a:t>
            </a:r>
          </a:p>
        </p:txBody>
      </p:sp>
    </p:spTree>
    <p:extLst>
      <p:ext uri="{BB962C8B-B14F-4D97-AF65-F5344CB8AC3E}">
        <p14:creationId xmlns:p14="http://schemas.microsoft.com/office/powerpoint/2010/main" val="1520659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7C4C1DF-27A8-43AB-9766-A8F29D0CCB7E}"/>
              </a:ext>
            </a:extLst>
          </p:cNvPr>
          <p:cNvSpPr/>
          <p:nvPr/>
        </p:nvSpPr>
        <p:spPr>
          <a:xfrm>
            <a:off x="823592" y="657512"/>
            <a:ext cx="10463752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800" b="1" dirty="0"/>
              <a:t>4.When Micro Assessment is required ?</a:t>
            </a:r>
          </a:p>
          <a:p>
            <a:pPr marL="555625" lvl="2" indent="0">
              <a:lnSpc>
                <a:spcPct val="150000"/>
              </a:lnSpc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 micro assessment is required only after an IP has received $100,000 in a year from UNICEF.</a:t>
            </a:r>
          </a:p>
          <a:p>
            <a:pPr marL="555625" lvl="2" indent="0">
              <a:lnSpc>
                <a:spcPct val="150000"/>
              </a:lnSpc>
              <a:buNone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800" b="1"/>
              <a:t>5.What </a:t>
            </a:r>
            <a:r>
              <a:rPr lang="en-US" sz="2800" b="1" dirty="0"/>
              <a:t>are the areas of Micro Assessments ?</a:t>
            </a:r>
          </a:p>
          <a:p>
            <a:pPr lvl="1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Implementing Partner</a:t>
            </a:r>
          </a:p>
          <a:p>
            <a:pPr lvl="1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Management</a:t>
            </a:r>
          </a:p>
          <a:p>
            <a:pPr lvl="1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Org. Structure &amp; Staffing</a:t>
            </a:r>
          </a:p>
          <a:p>
            <a:pPr lvl="1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Accounting Policies and Procedures</a:t>
            </a:r>
          </a:p>
          <a:p>
            <a:pPr lvl="1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Fixed Assets and Inventory</a:t>
            </a:r>
          </a:p>
          <a:p>
            <a:pPr lvl="1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Financial Reporting and Monitoring</a:t>
            </a:r>
          </a:p>
          <a:p>
            <a:pPr lvl="1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Procurement &amp; Contract Administration</a:t>
            </a:r>
          </a:p>
        </p:txBody>
      </p:sp>
    </p:spTree>
    <p:extLst>
      <p:ext uri="{BB962C8B-B14F-4D97-AF65-F5344CB8AC3E}">
        <p14:creationId xmlns:p14="http://schemas.microsoft.com/office/powerpoint/2010/main" val="23924115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25316"/>
            <a:ext cx="12192000" cy="666457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1250" y="-212436"/>
            <a:ext cx="1279896" cy="12798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753119" y="2430484"/>
            <a:ext cx="374802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4800" dirty="0">
                <a:solidFill>
                  <a:srgbClr val="00AEEF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090544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Rationale for HACT (why?)</a:t>
            </a:r>
            <a:endParaRPr lang="en-GB" dirty="0"/>
          </a:p>
        </p:txBody>
      </p:sp>
      <p:grpSp>
        <p:nvGrpSpPr>
          <p:cNvPr id="75" name="Group 74"/>
          <p:cNvGrpSpPr/>
          <p:nvPr/>
        </p:nvGrpSpPr>
        <p:grpSpPr>
          <a:xfrm>
            <a:off x="1877562" y="1262812"/>
            <a:ext cx="8217463" cy="5595189"/>
            <a:chOff x="353561" y="1262811"/>
            <a:chExt cx="8217463" cy="5595189"/>
          </a:xfrm>
        </p:grpSpPr>
        <p:grpSp>
          <p:nvGrpSpPr>
            <p:cNvPr id="74" name="Group 73"/>
            <p:cNvGrpSpPr/>
            <p:nvPr/>
          </p:nvGrpSpPr>
          <p:grpSpPr>
            <a:xfrm>
              <a:off x="990600" y="1731810"/>
              <a:ext cx="7580424" cy="5126190"/>
              <a:chOff x="990600" y="1731810"/>
              <a:chExt cx="7580424" cy="5126190"/>
            </a:xfrm>
          </p:grpSpPr>
          <p:grpSp>
            <p:nvGrpSpPr>
              <p:cNvPr id="72" name="Group 71"/>
              <p:cNvGrpSpPr/>
              <p:nvPr/>
            </p:nvGrpSpPr>
            <p:grpSpPr>
              <a:xfrm>
                <a:off x="990600" y="1731810"/>
                <a:ext cx="7580424" cy="5126190"/>
                <a:chOff x="527256" y="1676399"/>
                <a:chExt cx="7580424" cy="5126190"/>
              </a:xfrm>
            </p:grpSpPr>
            <p:grpSp>
              <p:nvGrpSpPr>
                <p:cNvPr id="61" name="Group 60"/>
                <p:cNvGrpSpPr/>
                <p:nvPr/>
              </p:nvGrpSpPr>
              <p:grpSpPr>
                <a:xfrm rot="5400000">
                  <a:off x="5555071" y="4254927"/>
                  <a:ext cx="4622882" cy="472441"/>
                  <a:chOff x="3479850" y="1550195"/>
                  <a:chExt cx="4622882" cy="472441"/>
                </a:xfrm>
              </p:grpSpPr>
              <p:sp>
                <p:nvSpPr>
                  <p:cNvPr id="62" name="Rectangle 61"/>
                  <p:cNvSpPr/>
                  <p:nvPr/>
                </p:nvSpPr>
                <p:spPr>
                  <a:xfrm>
                    <a:off x="3479851" y="1565436"/>
                    <a:ext cx="4622881" cy="457200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5"/>
                  </a:lnRef>
                  <a:fillRef idx="1">
                    <a:schemeClr val="lt1"/>
                  </a:fillRef>
                  <a:effectRef idx="0">
                    <a:schemeClr val="accent5"/>
                  </a:effectRef>
                  <a:fontRef idx="minor">
                    <a:schemeClr val="dk1"/>
                  </a:fontRef>
                </p:style>
                <p:txBody>
                  <a:bodyPr lIns="365760" rIns="0" rtlCol="0" anchor="ctr"/>
                  <a:lstStyle/>
                  <a:p>
                    <a:pPr marL="579438"/>
                    <a:r>
                      <a:rPr lang="en-US" sz="2000" b="1" dirty="0">
                        <a:solidFill>
                          <a:srgbClr val="0070C0"/>
                        </a:solidFill>
                      </a:rPr>
                      <a:t>Mutual accountability</a:t>
                    </a:r>
                  </a:p>
                </p:txBody>
              </p:sp>
              <p:sp>
                <p:nvSpPr>
                  <p:cNvPr id="63" name="Rectangle 62"/>
                  <p:cNvSpPr/>
                  <p:nvPr/>
                </p:nvSpPr>
                <p:spPr>
                  <a:xfrm>
                    <a:off x="3479850" y="1550195"/>
                    <a:ext cx="457200" cy="457200"/>
                  </a:xfrm>
                  <a:prstGeom prst="rect">
                    <a:avLst/>
                  </a:pr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5"/>
                  </a:lnRef>
                  <a:fillRef idx="1">
                    <a:schemeClr val="lt1"/>
                  </a:fillRef>
                  <a:effectRef idx="0">
                    <a:schemeClr val="accent5"/>
                  </a:effectRef>
                  <a:fontRef idx="minor">
                    <a:schemeClr val="dk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US" sz="2400" b="1" dirty="0">
                        <a:solidFill>
                          <a:schemeClr val="bg1"/>
                        </a:solidFill>
                      </a:rPr>
                      <a:t>5</a:t>
                    </a:r>
                  </a:p>
                </p:txBody>
              </p:sp>
            </p:grpSp>
            <p:grpSp>
              <p:nvGrpSpPr>
                <p:cNvPr id="33" name="Group 32"/>
                <p:cNvGrpSpPr/>
                <p:nvPr/>
              </p:nvGrpSpPr>
              <p:grpSpPr>
                <a:xfrm>
                  <a:off x="2819400" y="2238102"/>
                  <a:ext cx="4724827" cy="4016474"/>
                  <a:chOff x="2480739" y="2238102"/>
                  <a:chExt cx="4724827" cy="4016474"/>
                </a:xfrm>
              </p:grpSpPr>
              <p:sp>
                <p:nvSpPr>
                  <p:cNvPr id="18" name="Freeform 17"/>
                  <p:cNvSpPr/>
                  <p:nvPr/>
                </p:nvSpPr>
                <p:spPr>
                  <a:xfrm>
                    <a:off x="3916680" y="2238102"/>
                    <a:ext cx="1887582" cy="1571898"/>
                  </a:xfrm>
                  <a:custGeom>
                    <a:avLst/>
                    <a:gdLst>
                      <a:gd name="connsiteX0" fmla="*/ 853440 w 1750423"/>
                      <a:gd name="connsiteY0" fmla="*/ 0 h 1419498"/>
                      <a:gd name="connsiteX1" fmla="*/ 1750423 w 1750423"/>
                      <a:gd name="connsiteY1" fmla="*/ 1419498 h 1419498"/>
                      <a:gd name="connsiteX2" fmla="*/ 0 w 1750423"/>
                      <a:gd name="connsiteY2" fmla="*/ 1419498 h 1419498"/>
                      <a:gd name="connsiteX3" fmla="*/ 853440 w 1750423"/>
                      <a:gd name="connsiteY3" fmla="*/ 0 h 14194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50423" h="1419498">
                        <a:moveTo>
                          <a:pt x="853440" y="0"/>
                        </a:moveTo>
                        <a:lnTo>
                          <a:pt x="1750423" y="1419498"/>
                        </a:lnTo>
                        <a:lnTo>
                          <a:pt x="0" y="1419498"/>
                        </a:lnTo>
                        <a:lnTo>
                          <a:pt x="853440" y="0"/>
                        </a:lnTo>
                        <a:close/>
                      </a:path>
                    </a:pathLst>
                  </a:custGeom>
                </p:spPr>
                <p:style>
                  <a:lnRef idx="2">
                    <a:schemeClr val="accent5"/>
                  </a:lnRef>
                  <a:fillRef idx="1">
                    <a:schemeClr val="lt1"/>
                  </a:fillRef>
                  <a:effectRef idx="0">
                    <a:schemeClr val="accent5"/>
                  </a:effectRef>
                  <a:fontRef idx="minor">
                    <a:schemeClr val="dk1"/>
                  </a:fontRef>
                </p:style>
                <p:txBody>
                  <a:bodyPr lIns="91440" tIns="45720" rIns="91440" rtlCol="0" anchor="ctr" anchorCtr="0"/>
                  <a:lstStyle/>
                  <a:p>
                    <a:pPr algn="ctr">
                      <a:lnSpc>
                        <a:spcPts val="1500"/>
                      </a:lnSpc>
                    </a:pPr>
                    <a:endParaRPr lang="en-US" sz="1600" b="1" dirty="0">
                      <a:solidFill>
                        <a:srgbClr val="0070C0"/>
                      </a:solidFill>
                    </a:endParaRPr>
                  </a:p>
                  <a:p>
                    <a:pPr algn="ctr">
                      <a:lnSpc>
                        <a:spcPts val="1500"/>
                      </a:lnSpc>
                    </a:pPr>
                    <a:endParaRPr lang="en-US" sz="1600" b="1" dirty="0">
                      <a:solidFill>
                        <a:srgbClr val="0070C0"/>
                      </a:solidFill>
                    </a:endParaRPr>
                  </a:p>
                  <a:p>
                    <a:pPr algn="ctr">
                      <a:lnSpc>
                        <a:spcPts val="1500"/>
                      </a:lnSpc>
                    </a:pPr>
                    <a:r>
                      <a:rPr lang="en-US" sz="1600" b="1" dirty="0">
                        <a:solidFill>
                          <a:srgbClr val="0070C0"/>
                        </a:solidFill>
                      </a:rPr>
                      <a:t>Partners </a:t>
                    </a:r>
                  </a:p>
                  <a:p>
                    <a:pPr algn="ctr">
                      <a:lnSpc>
                        <a:spcPts val="1500"/>
                      </a:lnSpc>
                    </a:pPr>
                    <a:r>
                      <a:rPr lang="en-US" sz="1600" b="1" dirty="0">
                        <a:solidFill>
                          <a:srgbClr val="0070C0"/>
                        </a:solidFill>
                      </a:rPr>
                      <a:t>set the</a:t>
                    </a:r>
                  </a:p>
                  <a:p>
                    <a:pPr algn="ctr">
                      <a:lnSpc>
                        <a:spcPts val="1500"/>
                      </a:lnSpc>
                    </a:pPr>
                    <a:r>
                      <a:rPr lang="en-US" sz="1600" b="1" dirty="0">
                        <a:solidFill>
                          <a:srgbClr val="0070C0"/>
                        </a:solidFill>
                      </a:rPr>
                      <a:t>agenda</a:t>
                    </a:r>
                  </a:p>
                </p:txBody>
              </p:sp>
              <p:sp>
                <p:nvSpPr>
                  <p:cNvPr id="19" name="Freeform 18"/>
                  <p:cNvSpPr/>
                  <p:nvPr/>
                </p:nvSpPr>
                <p:spPr>
                  <a:xfrm>
                    <a:off x="4861560" y="3962400"/>
                    <a:ext cx="1645920" cy="1062444"/>
                  </a:xfrm>
                  <a:custGeom>
                    <a:avLst/>
                    <a:gdLst>
                      <a:gd name="connsiteX0" fmla="*/ 0 w 1541417"/>
                      <a:gd name="connsiteY0" fmla="*/ 0 h 1053737"/>
                      <a:gd name="connsiteX1" fmla="*/ 0 w 1541417"/>
                      <a:gd name="connsiteY1" fmla="*/ 1053737 h 1053737"/>
                      <a:gd name="connsiteX2" fmla="*/ 1541417 w 1541417"/>
                      <a:gd name="connsiteY2" fmla="*/ 1036320 h 1053737"/>
                      <a:gd name="connsiteX3" fmla="*/ 975360 w 1541417"/>
                      <a:gd name="connsiteY3" fmla="*/ 8708 h 1053737"/>
                      <a:gd name="connsiteX4" fmla="*/ 0 w 1541417"/>
                      <a:gd name="connsiteY4" fmla="*/ 0 h 1053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41417" h="1053737">
                        <a:moveTo>
                          <a:pt x="0" y="0"/>
                        </a:moveTo>
                        <a:lnTo>
                          <a:pt x="0" y="1053737"/>
                        </a:lnTo>
                        <a:lnTo>
                          <a:pt x="1541417" y="1036320"/>
                        </a:lnTo>
                        <a:lnTo>
                          <a:pt x="975360" y="87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</p:spPr>
                <p:style>
                  <a:lnRef idx="2">
                    <a:schemeClr val="accent5"/>
                  </a:lnRef>
                  <a:fillRef idx="1">
                    <a:schemeClr val="lt1"/>
                  </a:fillRef>
                  <a:effectRef idx="0">
                    <a:schemeClr val="accent5"/>
                  </a:effectRef>
                  <a:fontRef idx="minor">
                    <a:schemeClr val="dk1"/>
                  </a:fontRef>
                </p:style>
                <p:txBody>
                  <a:bodyPr rot="0" spcFirstLastPara="0" vertOverflow="overflow" horzOverflow="overflow" vert="horz" wrap="square" lIns="182880" tIns="2743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ts val="1500"/>
                      </a:lnSpc>
                    </a:pPr>
                    <a:r>
                      <a:rPr lang="en-US" sz="1600" b="1" dirty="0">
                        <a:solidFill>
                          <a:srgbClr val="0070C0"/>
                        </a:solidFill>
                      </a:rPr>
                      <a:t>Using</a:t>
                    </a:r>
                  </a:p>
                  <a:p>
                    <a:pPr>
                      <a:lnSpc>
                        <a:spcPts val="1500"/>
                      </a:lnSpc>
                    </a:pPr>
                    <a:r>
                      <a:rPr lang="en-US" sz="1600" b="1" dirty="0">
                        <a:solidFill>
                          <a:srgbClr val="0070C0"/>
                        </a:solidFill>
                      </a:rPr>
                      <a:t>partners‘</a:t>
                    </a:r>
                  </a:p>
                  <a:p>
                    <a:pPr>
                      <a:lnSpc>
                        <a:spcPts val="1500"/>
                      </a:lnSpc>
                    </a:pPr>
                    <a:r>
                      <a:rPr lang="en-US" sz="1600" b="1" dirty="0">
                        <a:solidFill>
                          <a:srgbClr val="0070C0"/>
                        </a:solidFill>
                      </a:rPr>
                      <a:t>systems</a:t>
                    </a:r>
                    <a:endParaRPr lang="en-GB" sz="1600" b="1" dirty="0">
                      <a:solidFill>
                        <a:srgbClr val="0070C0"/>
                      </a:solidFill>
                    </a:endParaRPr>
                  </a:p>
                </p:txBody>
              </p:sp>
              <p:sp>
                <p:nvSpPr>
                  <p:cNvPr id="21" name="Freeform 20"/>
                  <p:cNvSpPr/>
                  <p:nvPr/>
                </p:nvSpPr>
                <p:spPr>
                  <a:xfrm>
                    <a:off x="3217818" y="3962400"/>
                    <a:ext cx="1645920" cy="1062445"/>
                  </a:xfrm>
                  <a:custGeom>
                    <a:avLst/>
                    <a:gdLst>
                      <a:gd name="connsiteX0" fmla="*/ 600891 w 1645920"/>
                      <a:gd name="connsiteY0" fmla="*/ 0 h 1062445"/>
                      <a:gd name="connsiteX1" fmla="*/ 1637211 w 1645920"/>
                      <a:gd name="connsiteY1" fmla="*/ 8708 h 1062445"/>
                      <a:gd name="connsiteX2" fmla="*/ 1645920 w 1645920"/>
                      <a:gd name="connsiteY2" fmla="*/ 1062445 h 1062445"/>
                      <a:gd name="connsiteX3" fmla="*/ 0 w 1645920"/>
                      <a:gd name="connsiteY3" fmla="*/ 1062445 h 1062445"/>
                      <a:gd name="connsiteX4" fmla="*/ 600891 w 1645920"/>
                      <a:gd name="connsiteY4" fmla="*/ 0 h 1062445"/>
                      <a:gd name="connsiteX0" fmla="*/ 627017 w 1645920"/>
                      <a:gd name="connsiteY0" fmla="*/ 0 h 1062445"/>
                      <a:gd name="connsiteX1" fmla="*/ 1637211 w 1645920"/>
                      <a:gd name="connsiteY1" fmla="*/ 8708 h 1062445"/>
                      <a:gd name="connsiteX2" fmla="*/ 1645920 w 1645920"/>
                      <a:gd name="connsiteY2" fmla="*/ 1062445 h 1062445"/>
                      <a:gd name="connsiteX3" fmla="*/ 0 w 1645920"/>
                      <a:gd name="connsiteY3" fmla="*/ 1062445 h 1062445"/>
                      <a:gd name="connsiteX4" fmla="*/ 627017 w 1645920"/>
                      <a:gd name="connsiteY4" fmla="*/ 0 h 10624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45920" h="1062445">
                        <a:moveTo>
                          <a:pt x="627017" y="0"/>
                        </a:moveTo>
                        <a:lnTo>
                          <a:pt x="1637211" y="8708"/>
                        </a:lnTo>
                        <a:lnTo>
                          <a:pt x="1645920" y="1062445"/>
                        </a:lnTo>
                        <a:lnTo>
                          <a:pt x="0" y="1062445"/>
                        </a:lnTo>
                        <a:lnTo>
                          <a:pt x="627017" y="0"/>
                        </a:lnTo>
                        <a:close/>
                      </a:path>
                    </a:pathLst>
                  </a:custGeom>
                </p:spPr>
                <p:style>
                  <a:lnRef idx="2">
                    <a:schemeClr val="accent5"/>
                  </a:lnRef>
                  <a:fillRef idx="1">
                    <a:schemeClr val="lt1"/>
                  </a:fillRef>
                  <a:effectRef idx="0">
                    <a:schemeClr val="accent5"/>
                  </a:effectRef>
                  <a:fontRef idx="minor">
                    <a:schemeClr val="dk1"/>
                  </a:fontRef>
                </p:style>
                <p:txBody>
                  <a:bodyPr rot="0" spcFirstLastPara="0" vertOverflow="overflow" horzOverflow="overflow" vert="horz" wrap="square" lIns="91440" tIns="182880" rIns="18288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r">
                      <a:lnSpc>
                        <a:spcPts val="1500"/>
                      </a:lnSpc>
                    </a:pPr>
                    <a:r>
                      <a:rPr lang="en-US" sz="1600" b="1" dirty="0">
                        <a:solidFill>
                          <a:srgbClr val="0070C0"/>
                        </a:solidFill>
                      </a:rPr>
                      <a:t>Aligning</a:t>
                    </a:r>
                  </a:p>
                  <a:p>
                    <a:pPr algn="r">
                      <a:lnSpc>
                        <a:spcPts val="1500"/>
                      </a:lnSpc>
                    </a:pPr>
                    <a:r>
                      <a:rPr lang="en-US" sz="1600" b="1" dirty="0">
                        <a:solidFill>
                          <a:srgbClr val="0070C0"/>
                        </a:solidFill>
                      </a:rPr>
                      <a:t>with</a:t>
                    </a:r>
                  </a:p>
                  <a:p>
                    <a:pPr algn="r">
                      <a:lnSpc>
                        <a:spcPts val="1500"/>
                      </a:lnSpc>
                    </a:pPr>
                    <a:r>
                      <a:rPr lang="en-US" sz="1600" b="1" dirty="0">
                        <a:solidFill>
                          <a:srgbClr val="0070C0"/>
                        </a:solidFill>
                      </a:rPr>
                      <a:t>partners‘</a:t>
                    </a:r>
                  </a:p>
                  <a:p>
                    <a:pPr algn="r">
                      <a:lnSpc>
                        <a:spcPts val="1500"/>
                      </a:lnSpc>
                    </a:pPr>
                    <a:r>
                      <a:rPr lang="en-US" sz="1600" b="1" dirty="0">
                        <a:solidFill>
                          <a:srgbClr val="0070C0"/>
                        </a:solidFill>
                      </a:rPr>
                      <a:t>agenda</a:t>
                    </a:r>
                    <a:endParaRPr lang="en-GB" sz="1600" b="1" dirty="0">
                      <a:solidFill>
                        <a:srgbClr val="0070C0"/>
                      </a:solidFill>
                    </a:endParaRPr>
                  </a:p>
                </p:txBody>
              </p:sp>
              <p:sp>
                <p:nvSpPr>
                  <p:cNvPr id="23" name="Freeform 22"/>
                  <p:cNvSpPr/>
                  <p:nvPr/>
                </p:nvSpPr>
                <p:spPr>
                  <a:xfrm>
                    <a:off x="5559646" y="5190446"/>
                    <a:ext cx="1645920" cy="1064130"/>
                  </a:xfrm>
                  <a:custGeom>
                    <a:avLst/>
                    <a:gdLst>
                      <a:gd name="connsiteX0" fmla="*/ 0 w 1541417"/>
                      <a:gd name="connsiteY0" fmla="*/ 0 h 1053737"/>
                      <a:gd name="connsiteX1" fmla="*/ 0 w 1541417"/>
                      <a:gd name="connsiteY1" fmla="*/ 1053737 h 1053737"/>
                      <a:gd name="connsiteX2" fmla="*/ 1541417 w 1541417"/>
                      <a:gd name="connsiteY2" fmla="*/ 1036320 h 1053737"/>
                      <a:gd name="connsiteX3" fmla="*/ 975360 w 1541417"/>
                      <a:gd name="connsiteY3" fmla="*/ 8708 h 1053737"/>
                      <a:gd name="connsiteX4" fmla="*/ 0 w 1541417"/>
                      <a:gd name="connsiteY4" fmla="*/ 0 h 1053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41417" h="1053737">
                        <a:moveTo>
                          <a:pt x="0" y="0"/>
                        </a:moveTo>
                        <a:lnTo>
                          <a:pt x="0" y="1053737"/>
                        </a:lnTo>
                        <a:lnTo>
                          <a:pt x="1541417" y="1036320"/>
                        </a:lnTo>
                        <a:lnTo>
                          <a:pt x="975360" y="87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</p:spPr>
                <p:style>
                  <a:lnRef idx="2">
                    <a:schemeClr val="accent5"/>
                  </a:lnRef>
                  <a:fillRef idx="1">
                    <a:schemeClr val="lt1"/>
                  </a:fillRef>
                  <a:effectRef idx="0">
                    <a:schemeClr val="accent5"/>
                  </a:effectRef>
                  <a:fontRef idx="minor">
                    <a:schemeClr val="dk1"/>
                  </a:fontRef>
                </p:style>
                <p:txBody>
                  <a:bodyPr rot="0" spcFirstLastPara="0" vertOverflow="overflow" horzOverflow="overflow" vert="horz" wrap="square" lIns="182880" tIns="36576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ts val="1500"/>
                      </a:lnSpc>
                    </a:pPr>
                    <a:r>
                      <a:rPr lang="en-US" sz="1600" b="1" dirty="0">
                        <a:solidFill>
                          <a:srgbClr val="0070C0"/>
                        </a:solidFill>
                      </a:rPr>
                      <a:t>Sharing </a:t>
                    </a:r>
                  </a:p>
                  <a:p>
                    <a:pPr>
                      <a:lnSpc>
                        <a:spcPts val="1500"/>
                      </a:lnSpc>
                    </a:pPr>
                    <a:r>
                      <a:rPr lang="en-US" sz="1600" b="1" dirty="0">
                        <a:solidFill>
                          <a:srgbClr val="0070C0"/>
                        </a:solidFill>
                      </a:rPr>
                      <a:t>information</a:t>
                    </a:r>
                    <a:endParaRPr lang="en-GB" sz="1600" b="1" dirty="0">
                      <a:solidFill>
                        <a:srgbClr val="0070C0"/>
                      </a:solidFill>
                    </a:endParaRPr>
                  </a:p>
                </p:txBody>
              </p:sp>
              <p:sp>
                <p:nvSpPr>
                  <p:cNvPr id="24" name="Freeform 23"/>
                  <p:cNvSpPr/>
                  <p:nvPr/>
                </p:nvSpPr>
                <p:spPr>
                  <a:xfrm>
                    <a:off x="2480739" y="5190446"/>
                    <a:ext cx="1679781" cy="1064130"/>
                  </a:xfrm>
                  <a:custGeom>
                    <a:avLst/>
                    <a:gdLst>
                      <a:gd name="connsiteX0" fmla="*/ 600891 w 1645920"/>
                      <a:gd name="connsiteY0" fmla="*/ 0 h 1062445"/>
                      <a:gd name="connsiteX1" fmla="*/ 1637211 w 1645920"/>
                      <a:gd name="connsiteY1" fmla="*/ 8708 h 1062445"/>
                      <a:gd name="connsiteX2" fmla="*/ 1645920 w 1645920"/>
                      <a:gd name="connsiteY2" fmla="*/ 1062445 h 1062445"/>
                      <a:gd name="connsiteX3" fmla="*/ 0 w 1645920"/>
                      <a:gd name="connsiteY3" fmla="*/ 1062445 h 1062445"/>
                      <a:gd name="connsiteX4" fmla="*/ 600891 w 1645920"/>
                      <a:gd name="connsiteY4" fmla="*/ 0 h 1062445"/>
                      <a:gd name="connsiteX0" fmla="*/ 627017 w 1645920"/>
                      <a:gd name="connsiteY0" fmla="*/ 0 h 1062445"/>
                      <a:gd name="connsiteX1" fmla="*/ 1637211 w 1645920"/>
                      <a:gd name="connsiteY1" fmla="*/ 8708 h 1062445"/>
                      <a:gd name="connsiteX2" fmla="*/ 1645920 w 1645920"/>
                      <a:gd name="connsiteY2" fmla="*/ 1062445 h 1062445"/>
                      <a:gd name="connsiteX3" fmla="*/ 0 w 1645920"/>
                      <a:gd name="connsiteY3" fmla="*/ 1062445 h 1062445"/>
                      <a:gd name="connsiteX4" fmla="*/ 627017 w 1645920"/>
                      <a:gd name="connsiteY4" fmla="*/ 0 h 10624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45920" h="1062445">
                        <a:moveTo>
                          <a:pt x="627017" y="0"/>
                        </a:moveTo>
                        <a:lnTo>
                          <a:pt x="1637211" y="8708"/>
                        </a:lnTo>
                        <a:lnTo>
                          <a:pt x="1645920" y="1062445"/>
                        </a:lnTo>
                        <a:lnTo>
                          <a:pt x="0" y="1062445"/>
                        </a:lnTo>
                        <a:lnTo>
                          <a:pt x="627017" y="0"/>
                        </a:lnTo>
                        <a:close/>
                      </a:path>
                    </a:pathLst>
                  </a:custGeom>
                </p:spPr>
                <p:style>
                  <a:lnRef idx="2">
                    <a:schemeClr val="accent5"/>
                  </a:lnRef>
                  <a:fillRef idx="1">
                    <a:schemeClr val="lt1"/>
                  </a:fillRef>
                  <a:effectRef idx="0">
                    <a:schemeClr val="accent5"/>
                  </a:effectRef>
                  <a:fontRef idx="minor">
                    <a:schemeClr val="dk1"/>
                  </a:fontRef>
                </p:style>
                <p:txBody>
                  <a:bodyPr rot="0" spcFirstLastPara="0" vertOverflow="overflow" horzOverflow="overflow" vert="horz" wrap="square" lIns="91440" tIns="2743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r">
                      <a:lnSpc>
                        <a:spcPts val="1500"/>
                      </a:lnSpc>
                    </a:pPr>
                    <a:r>
                      <a:rPr lang="en-US" sz="1600" b="1" dirty="0">
                        <a:solidFill>
                          <a:srgbClr val="0070C0"/>
                        </a:solidFill>
                      </a:rPr>
                      <a:t>Establishing</a:t>
                    </a:r>
                  </a:p>
                  <a:p>
                    <a:pPr algn="r">
                      <a:lnSpc>
                        <a:spcPts val="1500"/>
                      </a:lnSpc>
                    </a:pPr>
                    <a:r>
                      <a:rPr lang="en-US" sz="1600" b="1" dirty="0">
                        <a:solidFill>
                          <a:srgbClr val="0070C0"/>
                        </a:solidFill>
                      </a:rPr>
                      <a:t>common</a:t>
                    </a:r>
                  </a:p>
                  <a:p>
                    <a:pPr algn="r">
                      <a:lnSpc>
                        <a:spcPts val="1500"/>
                      </a:lnSpc>
                    </a:pPr>
                    <a:r>
                      <a:rPr lang="en-US" sz="1600" b="1" dirty="0">
                        <a:solidFill>
                          <a:srgbClr val="0070C0"/>
                        </a:solidFill>
                      </a:rPr>
                      <a:t>arrangements</a:t>
                    </a:r>
                    <a:endParaRPr lang="en-GB" sz="1600" b="1" dirty="0">
                      <a:solidFill>
                        <a:srgbClr val="0070C0"/>
                      </a:solidFill>
                    </a:endParaRPr>
                  </a:p>
                </p:txBody>
              </p:sp>
              <p:sp>
                <p:nvSpPr>
                  <p:cNvPr id="25" name="Rectangle 24"/>
                  <p:cNvSpPr/>
                  <p:nvPr/>
                </p:nvSpPr>
                <p:spPr>
                  <a:xfrm>
                    <a:off x="4160520" y="5190446"/>
                    <a:ext cx="1430976" cy="1056406"/>
                  </a:xfrm>
                  <a:prstGeom prst="rect">
                    <a:avLst/>
                  </a:prstGeom>
                </p:spPr>
                <p:style>
                  <a:lnRef idx="2">
                    <a:schemeClr val="accent5"/>
                  </a:lnRef>
                  <a:fillRef idx="1">
                    <a:schemeClr val="lt1"/>
                  </a:fillRef>
                  <a:effectRef idx="0">
                    <a:schemeClr val="accent5"/>
                  </a:effectRef>
                  <a:fontRef idx="minor">
                    <a:schemeClr val="dk1"/>
                  </a:fontRef>
                </p:style>
                <p:txBody>
                  <a:bodyPr rot="0" spcFirstLastPara="0" vertOverflow="overflow" horzOverflow="overflow" vert="horz" wrap="square" lIns="91440" tIns="36576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ts val="1500"/>
                      </a:lnSpc>
                    </a:pPr>
                    <a:r>
                      <a:rPr lang="en-US" sz="1600" b="1" dirty="0">
                        <a:solidFill>
                          <a:srgbClr val="0070C0"/>
                        </a:solidFill>
                      </a:rPr>
                      <a:t>Simplifying</a:t>
                    </a:r>
                  </a:p>
                  <a:p>
                    <a:pPr algn="ctr">
                      <a:lnSpc>
                        <a:spcPts val="1500"/>
                      </a:lnSpc>
                    </a:pPr>
                    <a:r>
                      <a:rPr lang="en-US" sz="1600" b="1" dirty="0">
                        <a:solidFill>
                          <a:srgbClr val="0070C0"/>
                        </a:solidFill>
                      </a:rPr>
                      <a:t>procedures</a:t>
                    </a:r>
                    <a:endParaRPr lang="en-GB" sz="1600" b="1" dirty="0">
                      <a:solidFill>
                        <a:srgbClr val="0070C0"/>
                      </a:solidFill>
                    </a:endParaRPr>
                  </a:p>
                </p:txBody>
              </p:sp>
            </p:grpSp>
            <p:grpSp>
              <p:nvGrpSpPr>
                <p:cNvPr id="42" name="Group 41"/>
                <p:cNvGrpSpPr/>
                <p:nvPr/>
              </p:nvGrpSpPr>
              <p:grpSpPr>
                <a:xfrm>
                  <a:off x="533400" y="2238102"/>
                  <a:ext cx="3383280" cy="1571898"/>
                  <a:chOff x="533400" y="2238102"/>
                  <a:chExt cx="3383280" cy="1571898"/>
                </a:xfrm>
              </p:grpSpPr>
              <p:sp>
                <p:nvSpPr>
                  <p:cNvPr id="34" name="Rectangle 33"/>
                  <p:cNvSpPr/>
                  <p:nvPr/>
                </p:nvSpPr>
                <p:spPr>
                  <a:xfrm>
                    <a:off x="563880" y="2238102"/>
                    <a:ext cx="3352800" cy="157189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5"/>
                  </a:lnRef>
                  <a:fillRef idx="1">
                    <a:schemeClr val="lt1"/>
                  </a:fillRef>
                  <a:effectRef idx="0">
                    <a:schemeClr val="accent5"/>
                  </a:effectRef>
                  <a:fontRef idx="minor">
                    <a:schemeClr val="dk1"/>
                  </a:fontRef>
                </p:style>
                <p:txBody>
                  <a:bodyPr lIns="365760" rIns="0" rtlCol="0" anchor="ctr"/>
                  <a:lstStyle/>
                  <a:p>
                    <a:r>
                      <a:rPr lang="en-US" sz="2000" b="1" dirty="0">
                        <a:solidFill>
                          <a:srgbClr val="0070C0"/>
                        </a:solidFill>
                      </a:rPr>
                      <a:t>Ownership</a:t>
                    </a:r>
                    <a:endParaRPr lang="en-US" b="1" dirty="0">
                      <a:solidFill>
                        <a:srgbClr val="0070C0"/>
                      </a:solidFill>
                    </a:endParaRPr>
                  </a:p>
                  <a:p>
                    <a:r>
                      <a:rPr lang="en-US" sz="1400" b="1" dirty="0">
                        <a:solidFill>
                          <a:srgbClr val="0070C0"/>
                        </a:solidFill>
                      </a:rPr>
                      <a:t>(Partner countries)</a:t>
                    </a:r>
                    <a:endParaRPr lang="en-GB" sz="1400" b="1" dirty="0">
                      <a:solidFill>
                        <a:srgbClr val="0070C0"/>
                      </a:solidFill>
                    </a:endParaRPr>
                  </a:p>
                </p:txBody>
              </p:sp>
              <p:sp>
                <p:nvSpPr>
                  <p:cNvPr id="38" name="Rectangle 37"/>
                  <p:cNvSpPr/>
                  <p:nvPr/>
                </p:nvSpPr>
                <p:spPr>
                  <a:xfrm>
                    <a:off x="533400" y="2238102"/>
                    <a:ext cx="274320" cy="1571898"/>
                  </a:xfrm>
                  <a:prstGeom prst="rect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5"/>
                  </a:lnRef>
                  <a:fillRef idx="1">
                    <a:schemeClr val="lt1"/>
                  </a:fillRef>
                  <a:effectRef idx="0">
                    <a:schemeClr val="accent5"/>
                  </a:effectRef>
                  <a:fontRef idx="minor">
                    <a:schemeClr val="dk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US" sz="2400" b="1" dirty="0">
                        <a:solidFill>
                          <a:schemeClr val="bg1"/>
                        </a:solidFill>
                      </a:rPr>
                      <a:t>1</a:t>
                    </a:r>
                    <a:endParaRPr lang="en-GB" sz="24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grpSp>
              <p:nvGrpSpPr>
                <p:cNvPr id="43" name="Group 42"/>
                <p:cNvGrpSpPr/>
                <p:nvPr/>
              </p:nvGrpSpPr>
              <p:grpSpPr>
                <a:xfrm>
                  <a:off x="527257" y="3962400"/>
                  <a:ext cx="2690561" cy="1062444"/>
                  <a:chOff x="527257" y="3962400"/>
                  <a:chExt cx="2690561" cy="1062444"/>
                </a:xfrm>
              </p:grpSpPr>
              <p:sp>
                <p:nvSpPr>
                  <p:cNvPr id="35" name="Rectangle 34"/>
                  <p:cNvSpPr/>
                  <p:nvPr/>
                </p:nvSpPr>
                <p:spPr>
                  <a:xfrm>
                    <a:off x="533400" y="3962400"/>
                    <a:ext cx="2684418" cy="1062444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5"/>
                  </a:lnRef>
                  <a:fillRef idx="1">
                    <a:schemeClr val="lt1"/>
                  </a:fillRef>
                  <a:effectRef idx="0">
                    <a:schemeClr val="accent5"/>
                  </a:effectRef>
                  <a:fontRef idx="minor">
                    <a:schemeClr val="dk1"/>
                  </a:fontRef>
                </p:style>
                <p:txBody>
                  <a:bodyPr lIns="365760" rIns="0" rtlCol="0" anchor="ctr"/>
                  <a:lstStyle/>
                  <a:p>
                    <a:r>
                      <a:rPr lang="en-US" sz="2000" b="1" dirty="0">
                        <a:solidFill>
                          <a:srgbClr val="0070C0"/>
                        </a:solidFill>
                      </a:rPr>
                      <a:t>Alignment</a:t>
                    </a:r>
                    <a:endParaRPr lang="en-US" b="1" dirty="0">
                      <a:solidFill>
                        <a:srgbClr val="0070C0"/>
                      </a:solidFill>
                    </a:endParaRPr>
                  </a:p>
                  <a:p>
                    <a:r>
                      <a:rPr lang="en-US" sz="1400" b="1" dirty="0">
                        <a:solidFill>
                          <a:srgbClr val="0070C0"/>
                        </a:solidFill>
                      </a:rPr>
                      <a:t>(Donors – Partners)</a:t>
                    </a:r>
                    <a:endParaRPr lang="en-GB" sz="1400" b="1" dirty="0">
                      <a:solidFill>
                        <a:srgbClr val="0070C0"/>
                      </a:solidFill>
                    </a:endParaRPr>
                  </a:p>
                </p:txBody>
              </p:sp>
              <p:sp>
                <p:nvSpPr>
                  <p:cNvPr id="39" name="Rectangle 38"/>
                  <p:cNvSpPr/>
                  <p:nvPr/>
                </p:nvSpPr>
                <p:spPr>
                  <a:xfrm>
                    <a:off x="527257" y="3962400"/>
                    <a:ext cx="265223" cy="1062444"/>
                  </a:xfrm>
                  <a:prstGeom prst="rect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5"/>
                  </a:lnRef>
                  <a:fillRef idx="1">
                    <a:schemeClr val="lt1"/>
                  </a:fillRef>
                  <a:effectRef idx="0">
                    <a:schemeClr val="accent5"/>
                  </a:effectRef>
                  <a:fontRef idx="minor">
                    <a:schemeClr val="dk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US" sz="2400" b="1" dirty="0">
                        <a:solidFill>
                          <a:schemeClr val="bg1"/>
                        </a:solidFill>
                      </a:rPr>
                      <a:t>2</a:t>
                    </a:r>
                    <a:endParaRPr lang="en-GB" sz="24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grpSp>
              <p:nvGrpSpPr>
                <p:cNvPr id="60" name="Group 59"/>
                <p:cNvGrpSpPr/>
                <p:nvPr/>
              </p:nvGrpSpPr>
              <p:grpSpPr>
                <a:xfrm>
                  <a:off x="3479851" y="1676399"/>
                  <a:ext cx="4627829" cy="457201"/>
                  <a:chOff x="3479851" y="1565435"/>
                  <a:chExt cx="4627829" cy="457201"/>
                </a:xfrm>
              </p:grpSpPr>
              <p:sp>
                <p:nvSpPr>
                  <p:cNvPr id="41" name="Rectangle 40"/>
                  <p:cNvSpPr/>
                  <p:nvPr/>
                </p:nvSpPr>
                <p:spPr>
                  <a:xfrm>
                    <a:off x="3479851" y="1565436"/>
                    <a:ext cx="4622881" cy="457200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5"/>
                  </a:lnRef>
                  <a:fillRef idx="1">
                    <a:schemeClr val="lt1"/>
                  </a:fillRef>
                  <a:effectRef idx="0">
                    <a:schemeClr val="accent5"/>
                  </a:effectRef>
                  <a:fontRef idx="minor">
                    <a:schemeClr val="dk1"/>
                  </a:fontRef>
                </p:style>
                <p:txBody>
                  <a:bodyPr lIns="365760" rIns="0" rtlCol="0" anchor="ctr"/>
                  <a:lstStyle/>
                  <a:p>
                    <a:pPr marL="114300" indent="-114300"/>
                    <a:r>
                      <a:rPr lang="en-US" sz="2000" b="1" dirty="0">
                        <a:solidFill>
                          <a:srgbClr val="0070C0"/>
                        </a:solidFill>
                      </a:rPr>
                      <a:t>Managing for Results</a:t>
                    </a:r>
                  </a:p>
                </p:txBody>
              </p:sp>
              <p:sp>
                <p:nvSpPr>
                  <p:cNvPr id="46" name="Rectangle 45"/>
                  <p:cNvSpPr/>
                  <p:nvPr/>
                </p:nvSpPr>
                <p:spPr>
                  <a:xfrm>
                    <a:off x="7650480" y="1565435"/>
                    <a:ext cx="457200" cy="457200"/>
                  </a:xfrm>
                  <a:prstGeom prst="rect">
                    <a:avLst/>
                  </a:pr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5"/>
                  </a:lnRef>
                  <a:fillRef idx="1">
                    <a:schemeClr val="lt1"/>
                  </a:fillRef>
                  <a:effectRef idx="0">
                    <a:schemeClr val="accent5"/>
                  </a:effectRef>
                  <a:fontRef idx="minor">
                    <a:schemeClr val="dk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US" sz="2400" b="1" dirty="0">
                        <a:solidFill>
                          <a:schemeClr val="bg1"/>
                        </a:solidFill>
                      </a:rPr>
                      <a:t>4</a:t>
                    </a:r>
                  </a:p>
                </p:txBody>
              </p:sp>
            </p:grpSp>
            <p:grpSp>
              <p:nvGrpSpPr>
                <p:cNvPr id="44" name="Group 43"/>
                <p:cNvGrpSpPr/>
                <p:nvPr/>
              </p:nvGrpSpPr>
              <p:grpSpPr>
                <a:xfrm>
                  <a:off x="527256" y="5177244"/>
                  <a:ext cx="1953483" cy="1062444"/>
                  <a:chOff x="527256" y="5177244"/>
                  <a:chExt cx="1953483" cy="1062444"/>
                </a:xfrm>
              </p:grpSpPr>
              <p:sp>
                <p:nvSpPr>
                  <p:cNvPr id="37" name="Rectangle 36"/>
                  <p:cNvSpPr/>
                  <p:nvPr/>
                </p:nvSpPr>
                <p:spPr>
                  <a:xfrm>
                    <a:off x="533400" y="5177244"/>
                    <a:ext cx="1947339" cy="1062444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5"/>
                  </a:lnRef>
                  <a:fillRef idx="1">
                    <a:schemeClr val="lt1"/>
                  </a:fillRef>
                  <a:effectRef idx="0">
                    <a:schemeClr val="accent5"/>
                  </a:effectRef>
                  <a:fontRef idx="minor">
                    <a:schemeClr val="dk1"/>
                  </a:fontRef>
                </p:style>
                <p:txBody>
                  <a:bodyPr lIns="365760" rIns="0" rtlCol="0" anchor="ctr"/>
                  <a:lstStyle/>
                  <a:p>
                    <a:r>
                      <a:rPr lang="en-US" sz="1900" b="1" dirty="0">
                        <a:solidFill>
                          <a:srgbClr val="0070C0"/>
                        </a:solidFill>
                      </a:rPr>
                      <a:t>Harmonization</a:t>
                    </a:r>
                  </a:p>
                  <a:p>
                    <a:r>
                      <a:rPr lang="en-US" sz="1400" b="1" dirty="0">
                        <a:solidFill>
                          <a:srgbClr val="0070C0"/>
                        </a:solidFill>
                      </a:rPr>
                      <a:t>(Donors – Donors)</a:t>
                    </a:r>
                    <a:endParaRPr lang="en-GB" sz="1400" b="1" dirty="0">
                      <a:solidFill>
                        <a:srgbClr val="0070C0"/>
                      </a:solidFill>
                    </a:endParaRPr>
                  </a:p>
                </p:txBody>
              </p:sp>
              <p:sp>
                <p:nvSpPr>
                  <p:cNvPr id="40" name="Rectangle 39"/>
                  <p:cNvSpPr/>
                  <p:nvPr/>
                </p:nvSpPr>
                <p:spPr>
                  <a:xfrm>
                    <a:off x="527256" y="5177244"/>
                    <a:ext cx="265223" cy="1062444"/>
                  </a:xfrm>
                  <a:prstGeom prst="rect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5"/>
                  </a:lnRef>
                  <a:fillRef idx="1">
                    <a:schemeClr val="lt1"/>
                  </a:fillRef>
                  <a:effectRef idx="0">
                    <a:schemeClr val="accent5"/>
                  </a:effectRef>
                  <a:fontRef idx="minor">
                    <a:schemeClr val="dk1"/>
                  </a:fontRef>
                </p:style>
                <p:txBody>
                  <a:bodyPr lIns="0" tIns="0" rIns="0" bIns="0" rtlCol="0" anchor="t"/>
                  <a:lstStyle/>
                  <a:p>
                    <a:pPr algn="ctr"/>
                    <a:endParaRPr lang="en-US" sz="2400" b="1" dirty="0">
                      <a:solidFill>
                        <a:schemeClr val="bg1"/>
                      </a:solidFill>
                    </a:endParaRPr>
                  </a:p>
                  <a:p>
                    <a:pPr algn="ctr"/>
                    <a:r>
                      <a:rPr lang="en-US" sz="2400" b="1" dirty="0">
                        <a:solidFill>
                          <a:schemeClr val="bg1"/>
                        </a:solidFill>
                      </a:rPr>
                      <a:t>3</a:t>
                    </a:r>
                    <a:endParaRPr lang="en-GB" sz="24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</p:grpSp>
          <p:sp>
            <p:nvSpPr>
              <p:cNvPr id="65" name="Rounded Rectangle 64"/>
              <p:cNvSpPr/>
              <p:nvPr/>
            </p:nvSpPr>
            <p:spPr>
              <a:xfrm>
                <a:off x="5791200" y="4246411"/>
                <a:ext cx="1043447" cy="685800"/>
              </a:xfrm>
              <a:prstGeom prst="roundRect">
                <a:avLst/>
              </a:prstGeom>
              <a:noFill/>
              <a:ln w="28575">
                <a:solidFill>
                  <a:srgbClr val="C00000"/>
                </a:solidFill>
              </a:ln>
              <a:effectLst/>
              <a:scene3d>
                <a:camera prst="orthographicFront">
                  <a:rot lat="0" lon="0" rev="0"/>
                </a:camera>
                <a:lightRig rig="glow" dir="tl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6" name="Rounded Rectangle 65"/>
              <p:cNvSpPr/>
              <p:nvPr/>
            </p:nvSpPr>
            <p:spPr>
              <a:xfrm>
                <a:off x="5105400" y="5462275"/>
                <a:ext cx="1116476" cy="685800"/>
              </a:xfrm>
              <a:prstGeom prst="roundRect">
                <a:avLst/>
              </a:prstGeom>
              <a:noFill/>
              <a:ln w="28575">
                <a:solidFill>
                  <a:srgbClr val="C00000"/>
                </a:solidFill>
              </a:ln>
              <a:effectLst/>
              <a:scene3d>
                <a:camera prst="orthographicFront">
                  <a:rot lat="0" lon="0" rev="0"/>
                </a:camera>
                <a:lightRig rig="glow" dir="tl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7" name="Rounded Rectangle 66"/>
            <p:cNvSpPr/>
            <p:nvPr/>
          </p:nvSpPr>
          <p:spPr>
            <a:xfrm rot="5400000">
              <a:off x="6961308" y="4198857"/>
              <a:ext cx="2753887" cy="458750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  <a:effectLst/>
            <a:scene3d>
              <a:camera prst="orthographicFront">
                <a:rot lat="0" lon="0" rev="0"/>
              </a:camera>
              <a:lightRig rig="glow" dir="tl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353561" y="1262811"/>
              <a:ext cx="7169371" cy="672667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3000"/>
                </a:lnSpc>
                <a:buClr>
                  <a:srgbClr val="C00000"/>
                </a:buClr>
                <a:buSzPct val="75000"/>
              </a:pPr>
              <a:r>
                <a:rPr lang="en-US" sz="2800" b="1" dirty="0">
                  <a:solidFill>
                    <a:srgbClr val="C00000"/>
                  </a:solidFill>
                </a:rPr>
                <a:t>Paris Declaration on aid effectiveness (2005)</a:t>
              </a:r>
            </a:p>
            <a:p>
              <a:pPr>
                <a:lnSpc>
                  <a:spcPts val="3000"/>
                </a:lnSpc>
                <a:buClr>
                  <a:srgbClr val="C00000"/>
                </a:buClr>
                <a:buSzPct val="75000"/>
              </a:pPr>
              <a:r>
                <a:rPr lang="en-US" sz="2800" b="1" dirty="0">
                  <a:solidFill>
                    <a:srgbClr val="C00000"/>
                  </a:solidFill>
                </a:rPr>
                <a:t>&amp; UN Reform Agenda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6769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1219200" y="2962631"/>
            <a:ext cx="2470464" cy="2034821"/>
            <a:chOff x="-228600" y="2784763"/>
            <a:chExt cx="2166936" cy="2034821"/>
          </a:xfrm>
        </p:grpSpPr>
        <p:sp>
          <p:nvSpPr>
            <p:cNvPr id="22" name="Cube 21"/>
            <p:cNvSpPr/>
            <p:nvPr/>
          </p:nvSpPr>
          <p:spPr>
            <a:xfrm>
              <a:off x="185736" y="2784763"/>
              <a:ext cx="1752600" cy="2034821"/>
            </a:xfrm>
            <a:prstGeom prst="cub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25400" cap="flat" cmpd="sng" algn="ctr">
              <a:solidFill>
                <a:srgbClr val="FFFFFF">
                  <a:shade val="50000"/>
                </a:srgbClr>
              </a:solidFill>
              <a:prstDash val="solid"/>
            </a:ln>
            <a:effectLst/>
          </p:spPr>
          <p:txBody>
            <a:bodyPr wrap="none" lIns="0" tIns="0" rIns="0" bIns="0" rtlCol="0" anchor="t" anchorCtr="0"/>
            <a:lstStyle/>
            <a:p>
              <a:pPr algn="ctr">
                <a:defRPr/>
              </a:pPr>
              <a:endParaRPr lang="en-US" sz="1600" b="1" kern="0" dirty="0">
                <a:solidFill>
                  <a:srgbClr val="103154"/>
                </a:solidFill>
                <a:latin typeface="Corbel"/>
              </a:endParaRPr>
            </a:p>
            <a:p>
              <a:pPr algn="ctr">
                <a:defRPr/>
              </a:pPr>
              <a:endParaRPr lang="en-US" sz="1600" b="1" kern="0" dirty="0">
                <a:solidFill>
                  <a:srgbClr val="103154"/>
                </a:solidFill>
                <a:latin typeface="Corbel"/>
              </a:endParaRPr>
            </a:p>
            <a:p>
              <a:pPr algn="ctr">
                <a:defRPr/>
              </a:pPr>
              <a:endParaRPr lang="en-US" sz="1600" b="1" kern="0" dirty="0">
                <a:solidFill>
                  <a:srgbClr val="103154"/>
                </a:solidFill>
                <a:latin typeface="Corbel"/>
              </a:endParaRPr>
            </a:p>
            <a:p>
              <a:pPr algn="ctr">
                <a:defRPr/>
              </a:pPr>
              <a:r>
                <a:rPr lang="en-US" sz="1600" b="1" kern="0" dirty="0">
                  <a:solidFill>
                    <a:srgbClr val="103154"/>
                  </a:solidFill>
                  <a:latin typeface="Corbel"/>
                </a:rPr>
                <a:t> Micro assessment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-228600" y="3255194"/>
              <a:ext cx="2133600" cy="478371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>
              <a:outerShdw blurRad="50800" dist="63500" dir="2700000" sx="102000" sy="102000" rotWithShape="0">
                <a:srgbClr val="000000">
                  <a:alpha val="5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l"/>
            </a:scene3d>
            <a:sp3d>
              <a:bevelT w="0" h="0"/>
            </a:sp3d>
          </p:spPr>
          <p:txBody>
            <a:bodyPr rtlCol="0" anchor="ctr"/>
            <a:lstStyle/>
            <a:p>
              <a:pPr algn="ctr">
                <a:defRPr/>
              </a:pPr>
              <a:r>
                <a:rPr lang="en-US" sz="2000" b="1" kern="0" dirty="0">
                  <a:solidFill>
                    <a:srgbClr val="C00000"/>
                  </a:solidFill>
                  <a:latin typeface="Corbel"/>
                </a:rPr>
                <a:t>CAPACITY ASSESSEMENTS</a:t>
              </a:r>
              <a:endParaRPr lang="en-GB" sz="1600" b="1" kern="0" dirty="0">
                <a:solidFill>
                  <a:srgbClr val="C00000"/>
                </a:solidFill>
                <a:latin typeface="Corbel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200401" y="2994380"/>
            <a:ext cx="2270025" cy="2034821"/>
            <a:chOff x="-228600" y="2784763"/>
            <a:chExt cx="2166936" cy="2034821"/>
          </a:xfrm>
        </p:grpSpPr>
        <p:sp>
          <p:nvSpPr>
            <p:cNvPr id="45" name="Cube 44"/>
            <p:cNvSpPr/>
            <p:nvPr/>
          </p:nvSpPr>
          <p:spPr>
            <a:xfrm>
              <a:off x="185736" y="2784763"/>
              <a:ext cx="1752600" cy="2034821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solidFill>
                <a:srgbClr val="FFFFFF">
                  <a:shade val="50000"/>
                </a:srgbClr>
              </a:solidFill>
              <a:prstDash val="solid"/>
            </a:ln>
            <a:effectLst/>
          </p:spPr>
          <p:txBody>
            <a:bodyPr wrap="none" lIns="0" tIns="0" rIns="0" bIns="0" rtlCol="0" anchor="t" anchorCtr="0"/>
            <a:lstStyle/>
            <a:p>
              <a:pPr algn="ctr">
                <a:defRPr/>
              </a:pPr>
              <a:endParaRPr lang="en-US" sz="1600" b="1" kern="0" dirty="0">
                <a:solidFill>
                  <a:srgbClr val="103154"/>
                </a:solidFill>
                <a:latin typeface="Corbel"/>
              </a:endParaRPr>
            </a:p>
            <a:p>
              <a:pPr algn="ctr">
                <a:defRPr/>
              </a:pPr>
              <a:endParaRPr lang="en-US" sz="1600" b="1" kern="0" dirty="0">
                <a:solidFill>
                  <a:srgbClr val="103154"/>
                </a:solidFill>
                <a:latin typeface="Corbel"/>
              </a:endParaRPr>
            </a:p>
            <a:p>
              <a:pPr algn="ctr">
                <a:defRPr/>
              </a:pPr>
              <a:endParaRPr lang="en-US" sz="1600" b="1" kern="0" dirty="0">
                <a:solidFill>
                  <a:srgbClr val="103154"/>
                </a:solidFill>
                <a:latin typeface="Corbel"/>
              </a:endParaRPr>
            </a:p>
            <a:p>
              <a:pPr>
                <a:defRPr/>
              </a:pPr>
              <a:r>
                <a:rPr lang="en-US" sz="1600" b="1" kern="0" dirty="0">
                  <a:solidFill>
                    <a:srgbClr val="103154"/>
                  </a:solidFill>
                  <a:latin typeface="Corbel"/>
                </a:rPr>
                <a:t>   FACE form</a:t>
              </a: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-228600" y="3255194"/>
              <a:ext cx="2133600" cy="478371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>
              <a:outerShdw blurRad="50800" dist="63500" dir="2700000" sx="102000" sy="102000" rotWithShape="0">
                <a:srgbClr val="000000">
                  <a:alpha val="5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l"/>
            </a:scene3d>
            <a:sp3d>
              <a:bevelT w="0" h="0"/>
            </a:sp3d>
          </p:spPr>
          <p:txBody>
            <a:bodyPr rtlCol="0" anchor="ctr"/>
            <a:lstStyle/>
            <a:p>
              <a:pPr algn="ctr">
                <a:defRPr/>
              </a:pPr>
              <a:r>
                <a:rPr lang="en-US" sz="2000" b="1" kern="0" dirty="0">
                  <a:solidFill>
                    <a:srgbClr val="C00000"/>
                  </a:solidFill>
                  <a:latin typeface="Corbel"/>
                </a:rPr>
                <a:t>CASH </a:t>
              </a:r>
            </a:p>
            <a:p>
              <a:pPr algn="ctr">
                <a:defRPr/>
              </a:pPr>
              <a:r>
                <a:rPr lang="en-US" sz="2000" b="1" kern="0" dirty="0">
                  <a:solidFill>
                    <a:srgbClr val="C00000"/>
                  </a:solidFill>
                  <a:latin typeface="Corbel"/>
                </a:rPr>
                <a:t>DISBURS &amp;</a:t>
              </a:r>
            </a:p>
            <a:p>
              <a:pPr algn="ctr">
                <a:defRPr/>
              </a:pPr>
              <a:r>
                <a:rPr lang="en-US" sz="2000" b="1" kern="0" dirty="0">
                  <a:solidFill>
                    <a:srgbClr val="C00000"/>
                  </a:solidFill>
                  <a:latin typeface="Corbel"/>
                </a:rPr>
                <a:t>REPORTING</a:t>
              </a:r>
              <a:endParaRPr lang="en-GB" sz="1600" b="1" kern="0" dirty="0">
                <a:solidFill>
                  <a:srgbClr val="C00000"/>
                </a:solidFill>
                <a:latin typeface="Corbel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572000" y="2962631"/>
            <a:ext cx="4523874" cy="2034821"/>
            <a:chOff x="-228600" y="2784763"/>
            <a:chExt cx="2166936" cy="2034821"/>
          </a:xfrm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30" name="Cube 29"/>
            <p:cNvSpPr/>
            <p:nvPr/>
          </p:nvSpPr>
          <p:spPr>
            <a:xfrm>
              <a:off x="185736" y="2784763"/>
              <a:ext cx="1752600" cy="2034821"/>
            </a:xfrm>
            <a:prstGeom prst="cube">
              <a:avLst/>
            </a:prstGeom>
            <a:solidFill>
              <a:srgbClr val="FFC000"/>
            </a:solidFill>
            <a:ln w="25400" cap="flat" cmpd="sng" algn="ctr">
              <a:solidFill>
                <a:srgbClr val="FFFFFF">
                  <a:shade val="50000"/>
                </a:srgbClr>
              </a:solidFill>
              <a:prstDash val="solid"/>
            </a:ln>
            <a:effectLst/>
          </p:spPr>
          <p:txBody>
            <a:bodyPr wrap="none" lIns="0" tIns="0" rIns="0" bIns="0" rtlCol="0" anchor="t" anchorCtr="0"/>
            <a:lstStyle/>
            <a:p>
              <a:pPr algn="ctr">
                <a:defRPr/>
              </a:pPr>
              <a:endParaRPr lang="en-US" sz="1600" b="1" kern="0" dirty="0">
                <a:solidFill>
                  <a:srgbClr val="103154"/>
                </a:solidFill>
                <a:latin typeface="Corbel"/>
              </a:endParaRPr>
            </a:p>
            <a:p>
              <a:pPr algn="ctr">
                <a:defRPr/>
              </a:pPr>
              <a:endParaRPr lang="en-US" sz="1600" b="1" kern="0" dirty="0">
                <a:solidFill>
                  <a:srgbClr val="103154"/>
                </a:solidFill>
                <a:latin typeface="Corbel"/>
              </a:endParaRPr>
            </a:p>
            <a:p>
              <a:pPr lvl="1"/>
              <a:endParaRPr lang="en-US" sz="1600" b="1" kern="0" dirty="0">
                <a:solidFill>
                  <a:srgbClr val="103154"/>
                </a:solidFill>
                <a:latin typeface="Corbel"/>
              </a:endParaRPr>
            </a:p>
            <a:p>
              <a:pPr lvl="1"/>
              <a:r>
                <a:rPr lang="en-US" sz="1600" b="1" kern="0" dirty="0">
                  <a:solidFill>
                    <a:srgbClr val="103154"/>
                  </a:solidFill>
                  <a:latin typeface="Corbel"/>
                </a:rPr>
                <a:t>Programmatic visits</a:t>
              </a:r>
            </a:p>
            <a:p>
              <a:pPr lvl="1"/>
              <a:r>
                <a:rPr lang="en-US" sz="1600" b="1" kern="0" dirty="0">
                  <a:solidFill>
                    <a:srgbClr val="103154"/>
                  </a:solidFill>
                  <a:latin typeface="Corbel"/>
                </a:rPr>
                <a:t>Spot-checks</a:t>
              </a:r>
            </a:p>
            <a:p>
              <a:pPr lvl="1"/>
              <a:r>
                <a:rPr lang="en-US" sz="1600" b="1" kern="0" dirty="0">
                  <a:solidFill>
                    <a:srgbClr val="103154"/>
                  </a:solidFill>
                  <a:latin typeface="Corbel"/>
                </a:rPr>
                <a:t>Audits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-228600" y="3255194"/>
              <a:ext cx="2133600" cy="478371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>
              <a:outerShdw blurRad="50800" dist="63500" dir="2700000" sx="102000" sy="102000" rotWithShape="0">
                <a:srgbClr val="000000">
                  <a:alpha val="50000"/>
                </a:srgbClr>
              </a:outerShdw>
            </a:effectLst>
            <a:sp3d>
              <a:bevelT w="0" h="0"/>
            </a:sp3d>
          </p:spPr>
          <p:txBody>
            <a:bodyPr rtlCol="0" anchor="ctr"/>
            <a:lstStyle/>
            <a:p>
              <a:pPr algn="ctr">
                <a:defRPr/>
              </a:pPr>
              <a:r>
                <a:rPr lang="en-US" sz="2000" b="1" kern="0" dirty="0">
                  <a:solidFill>
                    <a:srgbClr val="103154"/>
                  </a:solidFill>
                  <a:latin typeface="Corbel"/>
                </a:rPr>
                <a:t>       </a:t>
              </a:r>
              <a:r>
                <a:rPr lang="en-US" sz="2000" b="1" kern="0" dirty="0">
                  <a:solidFill>
                    <a:srgbClr val="C00000"/>
                  </a:solidFill>
                  <a:latin typeface="Corbel"/>
                </a:rPr>
                <a:t>ASSURANCE ACTIVITIES</a:t>
              </a:r>
              <a:endParaRPr lang="en-GB" sz="2000" b="1" kern="0" dirty="0">
                <a:solidFill>
                  <a:srgbClr val="C00000"/>
                </a:solidFill>
                <a:latin typeface="Corbel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8610601" y="2962631"/>
            <a:ext cx="2046567" cy="2034821"/>
            <a:chOff x="-228600" y="2784763"/>
            <a:chExt cx="2166936" cy="2034821"/>
          </a:xfrm>
        </p:grpSpPr>
        <p:sp>
          <p:nvSpPr>
            <p:cNvPr id="48" name="Cube 47"/>
            <p:cNvSpPr/>
            <p:nvPr/>
          </p:nvSpPr>
          <p:spPr>
            <a:xfrm>
              <a:off x="185736" y="2784763"/>
              <a:ext cx="1752600" cy="2034821"/>
            </a:xfrm>
            <a:prstGeom prst="cube">
              <a:avLst/>
            </a:prstGeom>
            <a:solidFill>
              <a:schemeClr val="bg1"/>
            </a:solidFill>
            <a:ln w="25400" cap="flat" cmpd="sng" algn="ctr">
              <a:solidFill>
                <a:srgbClr val="FFFFFF">
                  <a:shade val="50000"/>
                </a:srgbClr>
              </a:solidFill>
              <a:prstDash val="solid"/>
            </a:ln>
            <a:effectLst/>
          </p:spPr>
          <p:txBody>
            <a:bodyPr wrap="none" lIns="0" tIns="0" rIns="0" bIns="0" rtlCol="0" anchor="t" anchorCtr="0"/>
            <a:lstStyle/>
            <a:p>
              <a:pPr algn="ctr">
                <a:defRPr/>
              </a:pPr>
              <a:endParaRPr lang="en-US" sz="1600" b="1" kern="0" dirty="0">
                <a:solidFill>
                  <a:srgbClr val="103154"/>
                </a:solidFill>
                <a:latin typeface="Corbel"/>
              </a:endParaRPr>
            </a:p>
            <a:p>
              <a:pPr algn="ctr">
                <a:defRPr/>
              </a:pPr>
              <a:endParaRPr lang="en-US" sz="1600" b="1" kern="0" dirty="0">
                <a:solidFill>
                  <a:srgbClr val="103154"/>
                </a:solidFill>
                <a:latin typeface="Corbel"/>
              </a:endParaRPr>
            </a:p>
            <a:p>
              <a:pPr algn="ctr">
                <a:defRPr/>
              </a:pPr>
              <a:endParaRPr lang="en-US" sz="1600" b="1" kern="0" dirty="0">
                <a:solidFill>
                  <a:srgbClr val="103154"/>
                </a:solidFill>
                <a:latin typeface="Corbel"/>
              </a:endParaRPr>
            </a:p>
            <a:p>
              <a:pPr algn="ctr">
                <a:defRPr/>
              </a:pPr>
              <a:r>
                <a:rPr lang="en-US" sz="1600" b="1" kern="0" dirty="0">
                  <a:solidFill>
                    <a:srgbClr val="103154"/>
                  </a:solidFill>
                  <a:latin typeface="Corbel"/>
                </a:rPr>
                <a:t> </a:t>
              </a:r>
            </a:p>
            <a:p>
              <a:pPr algn="ctr">
                <a:defRPr/>
              </a:pPr>
              <a:r>
                <a:rPr lang="en-US" sz="1600" b="1" kern="0" dirty="0">
                  <a:solidFill>
                    <a:srgbClr val="103154"/>
                  </a:solidFill>
                  <a:latin typeface="Corbel"/>
                </a:rPr>
                <a:t>(Agency</a:t>
              </a:r>
            </a:p>
            <a:p>
              <a:pPr algn="ctr">
                <a:defRPr/>
              </a:pPr>
              <a:r>
                <a:rPr lang="en-US" sz="1600" b="1" kern="0" dirty="0">
                  <a:solidFill>
                    <a:srgbClr val="103154"/>
                  </a:solidFill>
                  <a:latin typeface="Corbel"/>
                </a:rPr>
                <a:t>specific)</a:t>
              </a: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-228600" y="3255194"/>
              <a:ext cx="2133600" cy="478371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>
              <a:outerShdw blurRad="50800" dist="63500" dir="2700000" sx="102000" sy="102000" rotWithShape="0">
                <a:srgbClr val="000000">
                  <a:alpha val="5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l"/>
            </a:scene3d>
            <a:sp3d>
              <a:bevelT w="0" h="0"/>
            </a:sp3d>
          </p:spPr>
          <p:txBody>
            <a:bodyPr rtlCol="0" anchor="ctr"/>
            <a:lstStyle/>
            <a:p>
              <a:pPr algn="ctr">
                <a:defRPr/>
              </a:pPr>
              <a:r>
                <a:rPr lang="en-US" sz="2000" b="1" kern="0" dirty="0">
                  <a:solidFill>
                    <a:srgbClr val="C00000"/>
                  </a:solidFill>
                  <a:latin typeface="Corbel"/>
                </a:rPr>
                <a:t>CAPACITY DEVELOPMT</a:t>
              </a:r>
              <a:endParaRPr lang="en-GB" sz="1600" b="1" kern="0" dirty="0">
                <a:solidFill>
                  <a:srgbClr val="C00000"/>
                </a:solidFill>
                <a:latin typeface="Corbel"/>
              </a:endParaRPr>
            </a:p>
          </p:txBody>
        </p:sp>
      </p:grpSp>
      <p:sp>
        <p:nvSpPr>
          <p:cNvPr id="7" name="Title 1"/>
          <p:cNvSpPr txBox="1">
            <a:spLocks/>
          </p:cNvSpPr>
          <p:nvPr/>
        </p:nvSpPr>
        <p:spPr>
          <a:xfrm>
            <a:off x="3340097" y="190500"/>
            <a:ext cx="7391401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I. Background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524001" y="1397067"/>
            <a:ext cx="8991601" cy="1676400"/>
            <a:chOff x="414336" y="1219200"/>
            <a:chExt cx="8305800" cy="1676400"/>
          </a:xfrm>
        </p:grpSpPr>
        <p:sp>
          <p:nvSpPr>
            <p:cNvPr id="13" name="Isosceles Triangle 12"/>
            <p:cNvSpPr/>
            <p:nvPr/>
          </p:nvSpPr>
          <p:spPr>
            <a:xfrm>
              <a:off x="414336" y="1219200"/>
              <a:ext cx="8305800" cy="1676400"/>
            </a:xfrm>
            <a:prstGeom prst="triangle">
              <a:avLst/>
            </a:prstGeom>
            <a:solidFill>
              <a:srgbClr val="92D050"/>
            </a:solidFill>
            <a:ln w="76200">
              <a:noFill/>
            </a:ln>
            <a:effectLst>
              <a:glow rad="228600">
                <a:srgbClr val="92D050">
                  <a:alpha val="40000"/>
                </a:srgbClr>
              </a:glow>
              <a:outerShdw blurRad="50800" dist="63500" dir="2700000" sx="102000" sy="102000" rotWithShape="0">
                <a:srgbClr val="000000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t" anchorCtr="0"/>
            <a:lstStyle/>
            <a:p>
              <a:pPr algn="ctr">
                <a:lnSpc>
                  <a:spcPct val="200000"/>
                </a:lnSpc>
              </a:pPr>
              <a:r>
                <a:rPr lang="en-US" sz="2800" b="1" dirty="0">
                  <a:solidFill>
                    <a:srgbClr val="FFFFFF"/>
                  </a:solidFill>
                </a:rPr>
                <a:t>4 key elements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525843" y="1449146"/>
              <a:ext cx="6200274" cy="77726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rgbClr val="C00000"/>
                  </a:solidFill>
                </a:rPr>
                <a:t>Paris Declaration</a:t>
              </a:r>
            </a:p>
            <a:p>
              <a:pPr algn="ctr"/>
              <a:r>
                <a:rPr lang="en-US" sz="2400" dirty="0">
                  <a:solidFill>
                    <a:srgbClr val="002060"/>
                  </a:solidFill>
                </a:rPr>
                <a:t>use of government systems &amp; focus on results</a:t>
              </a:r>
              <a:endParaRPr lang="en-GB" sz="14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752600" y="6264054"/>
            <a:ext cx="8763001" cy="365347"/>
            <a:chOff x="228599" y="5702298"/>
            <a:chExt cx="8763001" cy="365347"/>
          </a:xfrm>
        </p:grpSpPr>
        <p:cxnSp>
          <p:nvCxnSpPr>
            <p:cNvPr id="16" name="Straight Arrow Connector 15"/>
            <p:cNvCxnSpPr/>
            <p:nvPr/>
          </p:nvCxnSpPr>
          <p:spPr>
            <a:xfrm>
              <a:off x="228600" y="6007099"/>
              <a:ext cx="8534400" cy="0"/>
            </a:xfrm>
            <a:prstGeom prst="straightConnector1">
              <a:avLst/>
            </a:prstGeom>
            <a:ln w="57150">
              <a:solidFill>
                <a:srgbClr val="00206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228599" y="5702298"/>
              <a:ext cx="8763001" cy="365347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rgbClr val="103154"/>
                  </a:solidFill>
                </a:rPr>
                <a:t>   At the onset	                      During implementation	            	     	Long-term</a:t>
              </a:r>
              <a:endParaRPr lang="en-GB" dirty="0">
                <a:solidFill>
                  <a:srgbClr val="103154"/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379799" y="5029200"/>
            <a:ext cx="6977064" cy="914400"/>
            <a:chOff x="947736" y="4724399"/>
            <a:chExt cx="6248400" cy="914400"/>
          </a:xfrm>
        </p:grpSpPr>
        <p:sp>
          <p:nvSpPr>
            <p:cNvPr id="39" name="Curved Down Arrow 38"/>
            <p:cNvSpPr/>
            <p:nvPr/>
          </p:nvSpPr>
          <p:spPr>
            <a:xfrm rot="10800000">
              <a:off x="947736" y="4724399"/>
              <a:ext cx="6248400" cy="914400"/>
            </a:xfrm>
            <a:prstGeom prst="curvedDownArrow">
              <a:avLst>
                <a:gd name="adj1" fmla="val 25000"/>
                <a:gd name="adj2" fmla="val 50000"/>
                <a:gd name="adj3" fmla="val 35937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103154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590800" y="5181598"/>
              <a:ext cx="3200400" cy="457201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rgbClr val="103154"/>
                  </a:solidFill>
                </a:rPr>
                <a:t>To address capacity gaps</a:t>
              </a:r>
              <a:endParaRPr lang="en-GB" sz="1600" b="1" dirty="0">
                <a:solidFill>
                  <a:srgbClr val="103154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HACT key elements (what?)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709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HACT key elements (what?)</a:t>
            </a:r>
            <a:endParaRPr lang="en-GB" dirty="0"/>
          </a:p>
        </p:txBody>
      </p:sp>
      <p:graphicFrame>
        <p:nvGraphicFramePr>
          <p:cNvPr id="36" name="Diagram 35"/>
          <p:cNvGraphicFramePr/>
          <p:nvPr>
            <p:extLst/>
          </p:nvPr>
        </p:nvGraphicFramePr>
        <p:xfrm>
          <a:off x="3200400" y="272415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0" name="Group 49"/>
          <p:cNvGrpSpPr/>
          <p:nvPr/>
        </p:nvGrpSpPr>
        <p:grpSpPr>
          <a:xfrm>
            <a:off x="2571281" y="2933700"/>
            <a:ext cx="2057400" cy="1143000"/>
            <a:chOff x="381000" y="2057400"/>
            <a:chExt cx="2057400" cy="1143000"/>
          </a:xfrm>
        </p:grpSpPr>
        <p:sp>
          <p:nvSpPr>
            <p:cNvPr id="42" name="Rectangle 41"/>
            <p:cNvSpPr/>
            <p:nvPr/>
          </p:nvSpPr>
          <p:spPr>
            <a:xfrm>
              <a:off x="381000" y="2057400"/>
              <a:ext cx="2057400" cy="5334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rgbClr val="002060"/>
                  </a:solidFill>
                </a:rPr>
                <a:t>LONG TERM</a:t>
              </a:r>
              <a:endParaRPr lang="en-GB" sz="1600" b="1" dirty="0">
                <a:solidFill>
                  <a:srgbClr val="002060"/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381000" y="2743200"/>
              <a:ext cx="2057400" cy="45720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>
                  <a:solidFill>
                    <a:srgbClr val="002060"/>
                  </a:solidFill>
                </a:rPr>
                <a:t>Capacity development actions</a:t>
              </a:r>
              <a:endParaRPr lang="en-GB" sz="14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7714312" y="2209800"/>
            <a:ext cx="2286000" cy="1409700"/>
            <a:chOff x="6248400" y="2057400"/>
            <a:chExt cx="2286000" cy="1409700"/>
          </a:xfrm>
        </p:grpSpPr>
        <p:sp>
          <p:nvSpPr>
            <p:cNvPr id="44" name="Rectangle 43"/>
            <p:cNvSpPr/>
            <p:nvPr/>
          </p:nvSpPr>
          <p:spPr>
            <a:xfrm>
              <a:off x="6248400" y="2057400"/>
              <a:ext cx="2286000" cy="5334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dirty="0">
                  <a:solidFill>
                    <a:srgbClr val="002060"/>
                  </a:solidFill>
                </a:rPr>
                <a:t>Onset of Partnership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248400" y="2590800"/>
              <a:ext cx="2286000" cy="87630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>
                  <a:solidFill>
                    <a:srgbClr val="002060"/>
                  </a:solidFill>
                </a:rPr>
                <a:t>Capacity assessments:</a:t>
              </a:r>
            </a:p>
            <a:p>
              <a:pPr marL="120650" indent="-120650">
                <a:buFont typeface="Wingdings" panose="05000000000000000000" pitchFamily="2" charset="2"/>
                <a:buChar char="§"/>
              </a:pPr>
              <a:r>
                <a:rPr lang="en-US" sz="1400" dirty="0">
                  <a:solidFill>
                    <a:srgbClr val="002060"/>
                  </a:solidFill>
                </a:rPr>
                <a:t>Micro assessment</a:t>
              </a:r>
              <a:endParaRPr lang="en-GB" sz="14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895007" y="5200650"/>
            <a:ext cx="2458387" cy="1600200"/>
            <a:chOff x="6228412" y="5029200"/>
            <a:chExt cx="2458387" cy="1600200"/>
          </a:xfrm>
        </p:grpSpPr>
        <p:sp>
          <p:nvSpPr>
            <p:cNvPr id="46" name="Rectangle 45"/>
            <p:cNvSpPr/>
            <p:nvPr/>
          </p:nvSpPr>
          <p:spPr>
            <a:xfrm>
              <a:off x="6228412" y="5029200"/>
              <a:ext cx="2458387" cy="5334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rgbClr val="002060"/>
                  </a:solidFill>
                </a:rPr>
                <a:t>DURING PROGRAMME IMPLEMENTATION</a:t>
              </a:r>
              <a:endParaRPr lang="en-GB" sz="1600" b="1" dirty="0">
                <a:solidFill>
                  <a:srgbClr val="002060"/>
                </a:solidFill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228412" y="5638800"/>
              <a:ext cx="2458387" cy="99060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>
                  <a:solidFill>
                    <a:srgbClr val="002060"/>
                  </a:solidFill>
                </a:rPr>
                <a:t>Assurance activities:</a:t>
              </a:r>
            </a:p>
            <a:p>
              <a:pPr marL="120650" indent="-120650">
                <a:buFont typeface="Wingdings" panose="05000000000000000000" pitchFamily="2" charset="2"/>
                <a:buChar char="§"/>
              </a:pPr>
              <a:r>
                <a:rPr lang="en-US" sz="1400" dirty="0">
                  <a:solidFill>
                    <a:srgbClr val="002060"/>
                  </a:solidFill>
                </a:rPr>
                <a:t>Programmatic visits</a:t>
              </a:r>
            </a:p>
            <a:p>
              <a:pPr marL="120650" indent="-120650">
                <a:buFont typeface="Wingdings" panose="05000000000000000000" pitchFamily="2" charset="2"/>
                <a:buChar char="§"/>
              </a:pPr>
              <a:r>
                <a:rPr lang="en-US" sz="1400" dirty="0">
                  <a:solidFill>
                    <a:srgbClr val="002060"/>
                  </a:solidFill>
                </a:rPr>
                <a:t>Spot-checks</a:t>
              </a:r>
            </a:p>
            <a:p>
              <a:pPr marL="120650" indent="-120650">
                <a:buFont typeface="Wingdings" panose="05000000000000000000" pitchFamily="2" charset="2"/>
                <a:buChar char="§"/>
              </a:pPr>
              <a:r>
                <a:rPr lang="en-US" sz="1400" dirty="0">
                  <a:solidFill>
                    <a:srgbClr val="002060"/>
                  </a:solidFill>
                </a:rPr>
                <a:t>Scheduled &amp; special audits</a:t>
              </a:r>
              <a:endParaRPr lang="en-GB" sz="1400" dirty="0">
                <a:solidFill>
                  <a:srgbClr val="002060"/>
                </a:solidFill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50" y="1162050"/>
            <a:ext cx="1600200" cy="1600200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3124200" y="952500"/>
            <a:ext cx="7200900" cy="1295400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rgbClr val="C00000"/>
                </a:solidFill>
              </a:rPr>
              <a:t>Stewardship of financial resources</a:t>
            </a:r>
            <a:endParaRPr lang="en-GB" sz="2800" b="1" dirty="0">
              <a:solidFill>
                <a:srgbClr val="C00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8267700" y="4991100"/>
            <a:ext cx="2057400" cy="1104900"/>
            <a:chOff x="381000" y="2057400"/>
            <a:chExt cx="2057400" cy="1104900"/>
          </a:xfrm>
          <a:solidFill>
            <a:srgbClr val="84C1F8"/>
          </a:solidFill>
        </p:grpSpPr>
        <p:sp>
          <p:nvSpPr>
            <p:cNvPr id="16" name="Rectangle 15"/>
            <p:cNvSpPr/>
            <p:nvPr/>
          </p:nvSpPr>
          <p:spPr>
            <a:xfrm>
              <a:off x="381000" y="2057400"/>
              <a:ext cx="2057400" cy="5334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rgbClr val="002060"/>
                  </a:solidFill>
                </a:rPr>
                <a:t>IMPLEMENTATION</a:t>
              </a:r>
              <a:endParaRPr lang="en-GB" sz="1600" b="1" dirty="0">
                <a:solidFill>
                  <a:srgbClr val="002060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81000" y="2705100"/>
              <a:ext cx="2057400" cy="45720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>
                  <a:solidFill>
                    <a:srgbClr val="002060"/>
                  </a:solidFill>
                </a:rPr>
                <a:t>FACE form and cash transfer modalities</a:t>
              </a:r>
              <a:endParaRPr lang="en-GB" sz="1400" b="1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1466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HACT key elements / capacity assessments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659562" y="1173727"/>
            <a:ext cx="10689996" cy="990600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Micro assessment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135984" y="2340364"/>
            <a:ext cx="8814716" cy="1184372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2000" dirty="0">
                <a:solidFill>
                  <a:srgbClr val="002060"/>
                </a:solidFill>
              </a:rPr>
              <a:t>Review of individual implementing partners’ financial and procurement management capacities where </a:t>
            </a:r>
            <a:r>
              <a:rPr lang="en-US" sz="2000" dirty="0">
                <a:solidFill>
                  <a:srgbClr val="002060"/>
                </a:solidFill>
              </a:rPr>
              <a:t>A micro assessment is required only after an IP has received $100,000 in a calendar year from UNICEF. IPs receiving less than $100,000 should not be assessed. 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135984" y="3579906"/>
            <a:ext cx="8814716" cy="727023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>
                <a:solidFill>
                  <a:srgbClr val="002060"/>
                </a:solidFill>
              </a:rPr>
              <a:t>Performed by external service provider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114774" y="5446980"/>
            <a:ext cx="8835926" cy="968115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>
                <a:solidFill>
                  <a:srgbClr val="002060"/>
                </a:solidFill>
              </a:rPr>
              <a:t>Partner risk rating (low, moderate, significant, high)</a:t>
            </a:r>
          </a:p>
          <a:p>
            <a:r>
              <a:rPr lang="en-US" sz="2000" dirty="0">
                <a:solidFill>
                  <a:srgbClr val="002060"/>
                </a:solidFill>
              </a:rPr>
              <a:t>Consideration for cash transfer modality, assurance activities &amp; opportunities for capacity development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135984" y="4543920"/>
            <a:ext cx="8814716" cy="727023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>
                <a:solidFill>
                  <a:srgbClr val="002060"/>
                </a:solidFill>
              </a:rPr>
              <a:t>Once / </a:t>
            </a:r>
            <a:r>
              <a:rPr lang="en-US" sz="2000" dirty="0" err="1">
                <a:solidFill>
                  <a:srgbClr val="002060"/>
                </a:solidFill>
              </a:rPr>
              <a:t>programme</a:t>
            </a:r>
            <a:r>
              <a:rPr lang="en-US" sz="2000" dirty="0">
                <a:solidFill>
                  <a:srgbClr val="002060"/>
                </a:solidFill>
              </a:rPr>
              <a:t> cycle, preferably during the Country </a:t>
            </a:r>
            <a:r>
              <a:rPr lang="en-US" sz="2000" dirty="0" err="1">
                <a:solidFill>
                  <a:srgbClr val="002060"/>
                </a:solidFill>
              </a:rPr>
              <a:t>Programme</a:t>
            </a:r>
            <a:r>
              <a:rPr lang="en-US" sz="2000" dirty="0">
                <a:solidFill>
                  <a:srgbClr val="002060"/>
                </a:solidFill>
              </a:rPr>
              <a:t> preparation phase (unless major changes)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846210" y="2568938"/>
            <a:ext cx="1981200" cy="727023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Overview </a:t>
            </a:r>
          </a:p>
          <a:p>
            <a:pPr algn="ctr"/>
            <a:r>
              <a:rPr lang="en-US" sz="2000" dirty="0"/>
              <a:t>(What?)</a:t>
            </a:r>
            <a:endParaRPr lang="en-GB" sz="2000" dirty="0"/>
          </a:p>
        </p:txBody>
      </p:sp>
      <p:sp>
        <p:nvSpPr>
          <p:cNvPr id="15" name="Rounded Rectangle 14"/>
          <p:cNvSpPr/>
          <p:nvPr/>
        </p:nvSpPr>
        <p:spPr>
          <a:xfrm>
            <a:off x="846210" y="3620749"/>
            <a:ext cx="1981200" cy="727023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Responsibility</a:t>
            </a:r>
          </a:p>
          <a:p>
            <a:pPr algn="ctr"/>
            <a:r>
              <a:rPr lang="en-US" sz="2000" dirty="0"/>
              <a:t>(Who?)</a:t>
            </a:r>
            <a:endParaRPr lang="en-GB" sz="2000" dirty="0"/>
          </a:p>
        </p:txBody>
      </p:sp>
      <p:sp>
        <p:nvSpPr>
          <p:cNvPr id="16" name="Rounded Rectangle 15"/>
          <p:cNvSpPr/>
          <p:nvPr/>
        </p:nvSpPr>
        <p:spPr>
          <a:xfrm>
            <a:off x="846210" y="5446980"/>
            <a:ext cx="1981200" cy="968115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Use</a:t>
            </a:r>
          </a:p>
          <a:p>
            <a:pPr algn="ctr"/>
            <a:r>
              <a:rPr lang="en-US" sz="2000" dirty="0"/>
              <a:t>(What for?)</a:t>
            </a:r>
            <a:endParaRPr lang="en-GB" sz="2000" dirty="0"/>
          </a:p>
        </p:txBody>
      </p:sp>
      <p:sp>
        <p:nvSpPr>
          <p:cNvPr id="17" name="Rounded Rectangle 16"/>
          <p:cNvSpPr/>
          <p:nvPr/>
        </p:nvSpPr>
        <p:spPr>
          <a:xfrm>
            <a:off x="846210" y="4570004"/>
            <a:ext cx="1981200" cy="727023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Timing</a:t>
            </a:r>
          </a:p>
          <a:p>
            <a:pPr algn="ctr"/>
            <a:r>
              <a:rPr lang="en-US" sz="2000" dirty="0"/>
              <a:t>(When?)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25843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Components of micro assessment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42AFB6-0FFC-49EE-B041-ABC084D57CDA}"/>
              </a:ext>
            </a:extLst>
          </p:cNvPr>
          <p:cNvSpPr txBox="1"/>
          <p:nvPr/>
        </p:nvSpPr>
        <p:spPr>
          <a:xfrm>
            <a:off x="1601771" y="1365069"/>
            <a:ext cx="8686800" cy="2308324"/>
          </a:xfrm>
          <a:prstGeom prst="rect">
            <a:avLst/>
          </a:prstGeom>
          <a:solidFill>
            <a:srgbClr val="33CC33"/>
          </a:solidFill>
        </p:spPr>
        <p:txBody>
          <a:bodyPr wrap="square" rtlCol="0">
            <a:spAutoFit/>
          </a:bodyPr>
          <a:lstStyle/>
          <a:p>
            <a:pPr marL="342900" marR="0" lvl="0" indent="-34290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Overall assessment of Implementing Partner’s financial, operations and </a:t>
            </a:r>
            <a:r>
              <a:rPr kumimoji="0" lang="en-US" sz="24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programme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management policies, procedures, system and internal control.</a:t>
            </a:r>
          </a:p>
          <a:p>
            <a:pPr marL="342900" marR="0" lvl="0" indent="-34290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2400" b="1" kern="0" dirty="0">
                <a:solidFill>
                  <a:prstClr val="white"/>
                </a:solidFill>
              </a:rPr>
              <a:t>Risk Levels: Low, medium, significant or high</a:t>
            </a:r>
          </a:p>
          <a:p>
            <a:pPr marL="342900" marR="0" lvl="0" indent="-34290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9FD9C644-E524-4C2A-BCAE-544300AA9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5999" y="3895461"/>
            <a:ext cx="8686800" cy="2675155"/>
          </a:xfrm>
        </p:spPr>
        <p:txBody>
          <a:bodyPr numCol="2">
            <a:noAutofit/>
          </a:bodyPr>
          <a:lstStyle/>
          <a:p>
            <a:r>
              <a:rPr lang="en-US" dirty="0">
                <a:latin typeface="Corbel" panose="020B0503020204020204" pitchFamily="34" charset="0"/>
              </a:rPr>
              <a:t>7 sections</a:t>
            </a:r>
          </a:p>
          <a:p>
            <a:pPr lvl="1">
              <a:buClr>
                <a:schemeClr val="accent2"/>
              </a:buClr>
            </a:pPr>
            <a:r>
              <a:rPr lang="en-US" b="0" dirty="0">
                <a:latin typeface="Corbel" panose="020B0503020204020204" pitchFamily="34" charset="0"/>
              </a:rPr>
              <a:t>Implementing Partner</a:t>
            </a:r>
          </a:p>
          <a:p>
            <a:pPr lvl="1">
              <a:buClr>
                <a:schemeClr val="accent2"/>
              </a:buClr>
            </a:pPr>
            <a:r>
              <a:rPr lang="en-US" b="0" dirty="0">
                <a:latin typeface="Corbel" panose="020B0503020204020204" pitchFamily="34" charset="0"/>
              </a:rPr>
              <a:t>Programme Management</a:t>
            </a:r>
          </a:p>
          <a:p>
            <a:pPr lvl="1">
              <a:buClr>
                <a:schemeClr val="accent2"/>
              </a:buClr>
            </a:pPr>
            <a:r>
              <a:rPr lang="en-US" b="0" dirty="0">
                <a:latin typeface="Corbel" panose="020B0503020204020204" pitchFamily="34" charset="0"/>
              </a:rPr>
              <a:t>Org Structure &amp; Staffing</a:t>
            </a:r>
          </a:p>
          <a:p>
            <a:pPr lvl="1">
              <a:buClr>
                <a:schemeClr val="accent2"/>
              </a:buClr>
            </a:pPr>
            <a:r>
              <a:rPr lang="en-US" b="0" dirty="0">
                <a:latin typeface="Corbel" panose="020B0503020204020204" pitchFamily="34" charset="0"/>
              </a:rPr>
              <a:t>Accounting Policies and Procedures</a:t>
            </a:r>
          </a:p>
          <a:p>
            <a:pPr lvl="1">
              <a:buClr>
                <a:schemeClr val="accent2"/>
              </a:buClr>
            </a:pPr>
            <a:endParaRPr lang="en-US" sz="2000" b="0" dirty="0">
              <a:latin typeface="Corbel" panose="020B0503020204020204" pitchFamily="34" charset="0"/>
            </a:endParaRPr>
          </a:p>
          <a:p>
            <a:pPr lvl="1">
              <a:buClr>
                <a:schemeClr val="accent2"/>
              </a:buClr>
            </a:pPr>
            <a:r>
              <a:rPr lang="en-US" b="0" dirty="0">
                <a:latin typeface="Corbel" panose="020B0503020204020204" pitchFamily="34" charset="0"/>
              </a:rPr>
              <a:t>Fixed Assets and Inventory</a:t>
            </a:r>
          </a:p>
          <a:p>
            <a:pPr lvl="1">
              <a:buClr>
                <a:schemeClr val="accent2"/>
              </a:buClr>
            </a:pPr>
            <a:r>
              <a:rPr lang="en-US" b="0" dirty="0">
                <a:latin typeface="Corbel" panose="020B0503020204020204" pitchFamily="34" charset="0"/>
              </a:rPr>
              <a:t>Financial Reporting and Monitoring</a:t>
            </a:r>
          </a:p>
          <a:p>
            <a:pPr lvl="1">
              <a:buClr>
                <a:schemeClr val="accent2"/>
              </a:buClr>
            </a:pPr>
            <a:r>
              <a:rPr lang="en-US" b="0" dirty="0">
                <a:latin typeface="Corbel" panose="020B0503020204020204" pitchFamily="34" charset="0"/>
              </a:rPr>
              <a:t>Procurement &amp; Contract Administration</a:t>
            </a:r>
          </a:p>
        </p:txBody>
      </p:sp>
    </p:spTree>
    <p:extLst>
      <p:ext uri="{BB962C8B-B14F-4D97-AF65-F5344CB8AC3E}">
        <p14:creationId xmlns:p14="http://schemas.microsoft.com/office/powerpoint/2010/main" val="2550489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Funding received &gt;$100,000 in a calendar year from UNICEF-&gt; Micro Assessment is required </a:t>
            </a:r>
          </a:p>
          <a:p>
            <a:pPr lvl="0"/>
            <a:r>
              <a:rPr lang="en-US" dirty="0"/>
              <a:t>&lt;$100,000  Micro Assessment is not required.</a:t>
            </a:r>
          </a:p>
          <a:p>
            <a:pPr lvl="0"/>
            <a:endParaRPr lang="en-US" dirty="0"/>
          </a:p>
        </p:txBody>
      </p:sp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Micro Assessment Risk Rating</a:t>
            </a:r>
          </a:p>
        </p:txBody>
      </p:sp>
    </p:spTree>
    <p:extLst>
      <p:ext uri="{BB962C8B-B14F-4D97-AF65-F5344CB8AC3E}">
        <p14:creationId xmlns:p14="http://schemas.microsoft.com/office/powerpoint/2010/main" val="2209973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HACT key elements / FACE form &amp; CTM 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1005787" y="1181099"/>
            <a:ext cx="10850251" cy="9906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Funding </a:t>
            </a:r>
            <a:r>
              <a:rPr lang="en-GB" sz="3200" b="1" dirty="0">
                <a:solidFill>
                  <a:schemeClr val="bg1"/>
                </a:solidFill>
              </a:rPr>
              <a:t>Authorisation</a:t>
            </a:r>
            <a:r>
              <a:rPr lang="en-US" sz="3200" b="1" dirty="0">
                <a:solidFill>
                  <a:schemeClr val="bg1"/>
                </a:solidFill>
              </a:rPr>
              <a:t> and Certificate of Expenditures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432300" y="2247899"/>
            <a:ext cx="6845300" cy="87942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2000" dirty="0">
                <a:solidFill>
                  <a:srgbClr val="002060"/>
                </a:solidFill>
              </a:rPr>
              <a:t>A common form used by all partners for cash transfers, linked to CP implementation process (CPAP/UNDAF and work plan)</a:t>
            </a:r>
            <a:endParaRPr lang="en-GB" sz="2000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432300" y="3203520"/>
            <a:ext cx="6845300" cy="125417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Three cash transfer modalities (CTM):</a:t>
            </a:r>
          </a:p>
          <a:p>
            <a:pPr marL="284163" indent="-284163">
              <a:buFont typeface="Wingdings" panose="05000000000000000000" pitchFamily="2" charset="2"/>
              <a:buChar char=""/>
            </a:pPr>
            <a:r>
              <a:rPr lang="en-US" sz="2000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Direct Cash transfers</a:t>
            </a:r>
          </a:p>
          <a:p>
            <a:pPr marL="284163" indent="-284163">
              <a:buFont typeface="Wingdings" panose="05000000000000000000" pitchFamily="2" charset="2"/>
              <a:buChar char=""/>
            </a:pPr>
            <a:r>
              <a:rPr lang="en-US" sz="2000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Direct payment</a:t>
            </a:r>
          </a:p>
          <a:p>
            <a:pPr marL="284163" indent="-284163">
              <a:buFont typeface="Wingdings" panose="05000000000000000000" pitchFamily="2" charset="2"/>
              <a:buChar char=""/>
            </a:pPr>
            <a:r>
              <a:rPr lang="en-US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Reimbursement</a:t>
            </a:r>
            <a:endParaRPr lang="en-GB" sz="2000" dirty="0">
              <a:solidFill>
                <a:srgbClr val="C0000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343400" y="5638802"/>
            <a:ext cx="6934200" cy="92689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4163" indent="-284163">
              <a:buFont typeface="Wingdings" panose="05000000000000000000" pitchFamily="2" charset="2"/>
              <a:buChar char=""/>
            </a:pPr>
            <a:r>
              <a:rPr lang="en-GB" sz="2000" b="1" dirty="0">
                <a:solidFill>
                  <a:srgbClr val="C00000"/>
                </a:solidFill>
              </a:rPr>
              <a:t>Request, disburse, report and certifying </a:t>
            </a:r>
            <a:r>
              <a:rPr lang="en-GB" sz="2000" dirty="0">
                <a:solidFill>
                  <a:srgbClr val="002060"/>
                </a:solidFill>
              </a:rPr>
              <a:t>on funds </a:t>
            </a:r>
            <a:endParaRPr lang="en-US" sz="2000" b="1" dirty="0">
              <a:solidFill>
                <a:srgbClr val="C00000"/>
              </a:solidFill>
              <a:cs typeface="Times New Roman" panose="02020603050405020304" pitchFamily="18" charset="0"/>
            </a:endParaRPr>
          </a:p>
          <a:p>
            <a:pPr marL="284163" indent="-284163">
              <a:buFont typeface="Wingdings" panose="05000000000000000000" pitchFamily="2" charset="2"/>
              <a:buChar char=""/>
            </a:pPr>
            <a:r>
              <a:rPr lang="en-US" sz="2000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Accompanied by itemized cost estimate </a:t>
            </a:r>
            <a:r>
              <a:rPr lang="en-US" sz="20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(ICE) but no receipts</a:t>
            </a:r>
            <a:endParaRPr lang="en-GB" sz="2000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184816" y="2247899"/>
            <a:ext cx="1981200" cy="87942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Overview</a:t>
            </a:r>
          </a:p>
          <a:p>
            <a:pPr algn="ctr"/>
            <a:r>
              <a:rPr lang="en-US" sz="2000" dirty="0"/>
              <a:t>(What?)</a:t>
            </a:r>
            <a:endParaRPr lang="en-GB" sz="2000" dirty="0"/>
          </a:p>
        </p:txBody>
      </p:sp>
      <p:sp>
        <p:nvSpPr>
          <p:cNvPr id="10" name="Rounded Rectangle 9"/>
          <p:cNvSpPr/>
          <p:nvPr/>
        </p:nvSpPr>
        <p:spPr>
          <a:xfrm>
            <a:off x="2184816" y="3203521"/>
            <a:ext cx="1981200" cy="125417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Types</a:t>
            </a:r>
            <a:endParaRPr lang="en-GB" sz="2000" dirty="0"/>
          </a:p>
        </p:txBody>
      </p:sp>
      <p:sp>
        <p:nvSpPr>
          <p:cNvPr id="11" name="Rounded Rectangle 10"/>
          <p:cNvSpPr/>
          <p:nvPr/>
        </p:nvSpPr>
        <p:spPr>
          <a:xfrm>
            <a:off x="2184816" y="5638802"/>
            <a:ext cx="1981200" cy="92689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Use</a:t>
            </a:r>
          </a:p>
          <a:p>
            <a:pPr algn="ctr"/>
            <a:r>
              <a:rPr lang="en-US" sz="2000" dirty="0"/>
              <a:t>(What for)</a:t>
            </a:r>
            <a:endParaRPr lang="en-GB" sz="2000" dirty="0"/>
          </a:p>
        </p:txBody>
      </p:sp>
      <p:sp>
        <p:nvSpPr>
          <p:cNvPr id="12" name="Rounded Rectangle 11"/>
          <p:cNvSpPr/>
          <p:nvPr/>
        </p:nvSpPr>
        <p:spPr>
          <a:xfrm>
            <a:off x="4432300" y="4546601"/>
            <a:ext cx="6845300" cy="81279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b="1" dirty="0">
                <a:solidFill>
                  <a:srgbClr val="C00000"/>
                </a:solidFill>
              </a:rPr>
              <a:t>Quarterly</a:t>
            </a:r>
            <a:r>
              <a:rPr lang="en-US" sz="2000" dirty="0">
                <a:solidFill>
                  <a:srgbClr val="002060"/>
                </a:solidFill>
              </a:rPr>
              <a:t> disbursements &amp; reporting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184816" y="4572000"/>
            <a:ext cx="1981200" cy="7874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Timing</a:t>
            </a:r>
          </a:p>
          <a:p>
            <a:pPr algn="ctr"/>
            <a:r>
              <a:rPr lang="en-US" sz="2000" dirty="0"/>
              <a:t>(When?)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40308233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etrospect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Pixe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xel">
      <a:majorFont>
        <a:latin typeface="Corbel"/>
        <a:ea typeface=""/>
        <a:cs typeface=""/>
        <a:font script="Jpan" typeface="メイリオ"/>
      </a:majorFont>
      <a:minorFont>
        <a:latin typeface="Corbel"/>
        <a:ea typeface=""/>
        <a:cs typeface=""/>
        <a:font script="Jpan" typeface="メイリオ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8D7FDC3269BC842B4583BBD8869F9D9" ma:contentTypeVersion="7" ma:contentTypeDescription="Create a new document." ma:contentTypeScope="" ma:versionID="3ba05c15763220361b0246524b06f293">
  <xsd:schema xmlns:xsd="http://www.w3.org/2001/XMLSchema" xmlns:xs="http://www.w3.org/2001/XMLSchema" xmlns:p="http://schemas.microsoft.com/office/2006/metadata/properties" xmlns:ns2="1259fc4e-168d-4b28-b798-3e16de2e0b04" xmlns:ns3="8299c5d4-3c86-4dcd-8d5c-7895d7c59ab8" targetNamespace="http://schemas.microsoft.com/office/2006/metadata/properties" ma:root="true" ma:fieldsID="008c130b2fcef59577cd353a3dfd95d7" ns2:_="" ns3:_="">
    <xsd:import namespace="1259fc4e-168d-4b28-b798-3e16de2e0b04"/>
    <xsd:import namespace="8299c5d4-3c86-4dcd-8d5c-7895d7c59ab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59fc4e-168d-4b28-b798-3e16de2e0b0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99c5d4-3c86-4dcd-8d5c-7895d7c59a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EE69DF8-4B40-4B19-9A8D-779DBAA55F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259fc4e-168d-4b28-b798-3e16de2e0b04"/>
    <ds:schemaRef ds:uri="8299c5d4-3c86-4dcd-8d5c-7895d7c59a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D286EB9-C329-471C-823B-2ED78A91BB22}">
  <ds:schemaRefs>
    <ds:schemaRef ds:uri="http://schemas.openxmlformats.org/package/2006/metadata/core-properties"/>
    <ds:schemaRef ds:uri="http://schemas.microsoft.com/office/2006/documentManagement/types"/>
    <ds:schemaRef ds:uri="1259fc4e-168d-4b28-b798-3e16de2e0b04"/>
    <ds:schemaRef ds:uri="http://purl.org/dc/elements/1.1/"/>
    <ds:schemaRef ds:uri="http://purl.org/dc/dcmitype/"/>
    <ds:schemaRef ds:uri="http://schemas.microsoft.com/office/infopath/2007/PartnerControls"/>
    <ds:schemaRef ds:uri="8299c5d4-3c86-4dcd-8d5c-7895d7c59ab8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EC073ABB-2F2C-4C7B-AEB8-A728D33B4E9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6410</TotalTime>
  <Words>1949</Words>
  <Application>Microsoft Office PowerPoint</Application>
  <PresentationFormat>Widescreen</PresentationFormat>
  <Paragraphs>295</Paragraphs>
  <Slides>26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7" baseType="lpstr">
      <vt:lpstr>Arial</vt:lpstr>
      <vt:lpstr>Calibri</vt:lpstr>
      <vt:lpstr>Calibri Light</vt:lpstr>
      <vt:lpstr>Corbel</vt:lpstr>
      <vt:lpstr>Symbol</vt:lpstr>
      <vt:lpstr>Times New Roman</vt:lpstr>
      <vt:lpstr>Wingdings</vt:lpstr>
      <vt:lpstr>Wingdings 2</vt:lpstr>
      <vt:lpstr>ヒラギノ角ゴ Pro W3</vt:lpstr>
      <vt:lpstr>Retrospect</vt:lpstr>
      <vt:lpstr>Pixel</vt:lpstr>
      <vt:lpstr>PowerPoint Presentation</vt:lpstr>
      <vt:lpstr>PowerPoint Presentation</vt:lpstr>
      <vt:lpstr>Rationale for HACT (why?)</vt:lpstr>
      <vt:lpstr>HACT key elements (what?)</vt:lpstr>
      <vt:lpstr>HACT key elements (what?)</vt:lpstr>
      <vt:lpstr>HACT key elements / capacity assessments</vt:lpstr>
      <vt:lpstr>Components of micro assessment</vt:lpstr>
      <vt:lpstr>Micro Assessment Risk Rating</vt:lpstr>
      <vt:lpstr>HACT key elements / FACE form &amp; CTM </vt:lpstr>
      <vt:lpstr>Aging and liquidation</vt:lpstr>
      <vt:lpstr>Expenditure overspent than approved budget</vt:lpstr>
      <vt:lpstr>Assurance Activities</vt:lpstr>
      <vt:lpstr>Programmatic Checks</vt:lpstr>
      <vt:lpstr> Programmatic Checks </vt:lpstr>
      <vt:lpstr>Spot Check</vt:lpstr>
      <vt:lpstr>Spot Check process</vt:lpstr>
      <vt:lpstr>Scheduled Audit</vt:lpstr>
      <vt:lpstr>Risk based Audit Methodology</vt:lpstr>
      <vt:lpstr>Special Audit</vt:lpstr>
      <vt:lpstr>Capacity development</vt:lpstr>
      <vt:lpstr>Planning of Assurance Activities</vt:lpstr>
      <vt:lpstr>Record Keeping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Programme Division Mid-Year Review</dc:title>
  <dc:creator>Marcio De Carvalho</dc:creator>
  <cp:lastModifiedBy>Myo Sandar Aye</cp:lastModifiedBy>
  <cp:revision>349</cp:revision>
  <cp:lastPrinted>2019-08-20T07:48:33Z</cp:lastPrinted>
  <dcterms:created xsi:type="dcterms:W3CDTF">2018-06-25T20:30:48Z</dcterms:created>
  <dcterms:modified xsi:type="dcterms:W3CDTF">2019-08-20T07:50:03Z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0x01010038D7FDC3269BC842B4583BBD8869F9D9</vt:lpwstr>
  </property>
</Properties>
</file>