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 id="2147483702" r:id="rId5"/>
    <p:sldMasterId id="2147483717" r:id="rId6"/>
    <p:sldMasterId id="2147483734" r:id="rId7"/>
  </p:sldMasterIdLst>
  <p:notesMasterIdLst>
    <p:notesMasterId r:id="rId49"/>
  </p:notesMasterIdLst>
  <p:sldIdLst>
    <p:sldId id="747" r:id="rId8"/>
    <p:sldId id="580" r:id="rId9"/>
    <p:sldId id="596" r:id="rId10"/>
    <p:sldId id="638" r:id="rId11"/>
    <p:sldId id="528" r:id="rId12"/>
    <p:sldId id="715" r:id="rId13"/>
    <p:sldId id="599" r:id="rId14"/>
    <p:sldId id="717" r:id="rId15"/>
    <p:sldId id="546" r:id="rId16"/>
    <p:sldId id="725" r:id="rId17"/>
    <p:sldId id="603" r:id="rId18"/>
    <p:sldId id="605" r:id="rId19"/>
    <p:sldId id="606" r:id="rId20"/>
    <p:sldId id="609" r:id="rId21"/>
    <p:sldId id="608" r:id="rId22"/>
    <p:sldId id="658" r:id="rId23"/>
    <p:sldId id="610" r:id="rId24"/>
    <p:sldId id="611" r:id="rId25"/>
    <p:sldId id="614" r:id="rId26"/>
    <p:sldId id="636" r:id="rId27"/>
    <p:sldId id="721" r:id="rId28"/>
    <p:sldId id="722" r:id="rId29"/>
    <p:sldId id="620" r:id="rId30"/>
    <p:sldId id="727" r:id="rId31"/>
    <p:sldId id="723" r:id="rId32"/>
    <p:sldId id="730" r:id="rId33"/>
    <p:sldId id="624" r:id="rId34"/>
    <p:sldId id="732" r:id="rId35"/>
    <p:sldId id="731" r:id="rId36"/>
    <p:sldId id="627" r:id="rId37"/>
    <p:sldId id="708" r:id="rId38"/>
    <p:sldId id="735" r:id="rId39"/>
    <p:sldId id="736" r:id="rId40"/>
    <p:sldId id="737" r:id="rId41"/>
    <p:sldId id="749" r:id="rId42"/>
    <p:sldId id="738" r:id="rId43"/>
    <p:sldId id="739" r:id="rId44"/>
    <p:sldId id="742" r:id="rId45"/>
    <p:sldId id="740" r:id="rId46"/>
    <p:sldId id="743" r:id="rId47"/>
    <p:sldId id="745" r:id="rId4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0E28BF1-BBD2-4B4D-BD14-ACA25DFF4463}">
          <p14:sldIdLst>
            <p14:sldId id="747"/>
            <p14:sldId id="580"/>
            <p14:sldId id="596"/>
            <p14:sldId id="638"/>
            <p14:sldId id="528"/>
            <p14:sldId id="715"/>
            <p14:sldId id="599"/>
            <p14:sldId id="717"/>
            <p14:sldId id="546"/>
            <p14:sldId id="725"/>
          </p14:sldIdLst>
        </p14:section>
        <p14:section name="Untitled Section" id="{9344362B-6C1D-4B25-8D29-4063D0650E22}">
          <p14:sldIdLst>
            <p14:sldId id="603"/>
            <p14:sldId id="605"/>
            <p14:sldId id="606"/>
            <p14:sldId id="609"/>
            <p14:sldId id="608"/>
            <p14:sldId id="658"/>
            <p14:sldId id="610"/>
            <p14:sldId id="611"/>
            <p14:sldId id="614"/>
            <p14:sldId id="636"/>
            <p14:sldId id="721"/>
            <p14:sldId id="722"/>
            <p14:sldId id="620"/>
            <p14:sldId id="727"/>
            <p14:sldId id="723"/>
            <p14:sldId id="730"/>
            <p14:sldId id="624"/>
            <p14:sldId id="732"/>
            <p14:sldId id="731"/>
            <p14:sldId id="627"/>
            <p14:sldId id="708"/>
            <p14:sldId id="735"/>
            <p14:sldId id="736"/>
            <p14:sldId id="737"/>
            <p14:sldId id="749"/>
            <p14:sldId id="738"/>
            <p14:sldId id="739"/>
            <p14:sldId id="742"/>
            <p14:sldId id="740"/>
            <p14:sldId id="743"/>
            <p14:sldId id="74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nday Makoko" initials="MM" lastIdx="0" clrIdx="0">
    <p:extLst>
      <p:ext uri="{19B8F6BF-5375-455C-9EA6-DF929625EA0E}">
        <p15:presenceInfo xmlns:p15="http://schemas.microsoft.com/office/powerpoint/2012/main" userId="S-1-5-21-889838981-920820592-1903951286-28076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0"/>
    <a:srgbClr val="FF0000"/>
    <a:srgbClr val="27A8FF"/>
    <a:srgbClr val="FF6565"/>
    <a:srgbClr val="9FDF73"/>
    <a:srgbClr val="FFC000"/>
    <a:srgbClr val="33D2C5"/>
    <a:srgbClr val="FFC1C1"/>
    <a:srgbClr val="CDF0EF"/>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22" autoAdjust="0"/>
    <p:restoredTop sz="93369" autoAdjust="0"/>
  </p:normalViewPr>
  <p:slideViewPr>
    <p:cSldViewPr>
      <p:cViewPr varScale="1">
        <p:scale>
          <a:sx n="63" d="100"/>
          <a:sy n="63" d="100"/>
        </p:scale>
        <p:origin x="1244" y="60"/>
      </p:cViewPr>
      <p:guideLst>
        <p:guide orient="horz" pos="2160"/>
        <p:guide pos="2880"/>
      </p:guideLst>
    </p:cSldViewPr>
  </p:slideViewPr>
  <p:outlineViewPr>
    <p:cViewPr>
      <p:scale>
        <a:sx n="33" d="100"/>
        <a:sy n="33" d="100"/>
      </p:scale>
      <p:origin x="0" y="-5020"/>
    </p:cViewPr>
  </p:outlineViewPr>
  <p:notesTextViewPr>
    <p:cViewPr>
      <p:scale>
        <a:sx n="3" d="2"/>
        <a:sy n="3" d="2"/>
      </p:scale>
      <p:origin x="0" y="0"/>
    </p:cViewPr>
  </p:notesTextViewPr>
  <p:sorterViewPr>
    <p:cViewPr varScale="1">
      <p:scale>
        <a:sx n="1" d="1"/>
        <a:sy n="1" d="1"/>
      </p:scale>
      <p:origin x="0" y="-1296"/>
    </p:cViewPr>
  </p:sorterViewPr>
  <p:notesViewPr>
    <p:cSldViewPr>
      <p:cViewPr>
        <p:scale>
          <a:sx n="100" d="100"/>
          <a:sy n="100" d="100"/>
        </p:scale>
        <p:origin x="1580" y="-14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8" Type="http://schemas.openxmlformats.org/officeDocument/2006/relationships/slide" Target="slides/slide1.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850443" y="0"/>
            <a:ext cx="2945659" cy="496411"/>
          </a:xfrm>
          <a:prstGeom prst="rect">
            <a:avLst/>
          </a:prstGeom>
        </p:spPr>
        <p:txBody>
          <a:bodyPr vert="horz" lIns="93177" tIns="46589" rIns="93177" bIns="46589" rtlCol="0"/>
          <a:lstStyle>
            <a:lvl1pPr algn="r">
              <a:defRPr sz="1200"/>
            </a:lvl1pPr>
          </a:lstStyle>
          <a:p>
            <a:fld id="{623C72ED-8DCB-4EB5-AA09-F7AA823740AC}" type="datetimeFigureOut">
              <a:rPr lang="en-US" smtClean="0"/>
              <a:t>8/20/2019</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3177" tIns="46589" rIns="93177" bIns="46589" rtlCol="0" anchor="b"/>
          <a:lstStyle>
            <a:lvl1pPr algn="r">
              <a:defRPr sz="1200"/>
            </a:lvl1pPr>
          </a:lstStyle>
          <a:p>
            <a:fld id="{AEC9D40B-408A-4E93-8546-6D43A13AAE1A}" type="slidenum">
              <a:rPr lang="en-US" smtClean="0"/>
              <a:t>‹#›</a:t>
            </a:fld>
            <a:endParaRPr lang="en-US" dirty="0"/>
          </a:p>
        </p:txBody>
      </p:sp>
    </p:spTree>
    <p:extLst>
      <p:ext uri="{BB962C8B-B14F-4D97-AF65-F5344CB8AC3E}">
        <p14:creationId xmlns:p14="http://schemas.microsoft.com/office/powerpoint/2010/main" val="2648885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AEC9D40B-408A-4E93-8546-6D43A13AAE1A}"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274320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12</a:t>
            </a:fld>
            <a:endParaRPr lang="en-US" dirty="0"/>
          </a:p>
        </p:txBody>
      </p:sp>
    </p:spTree>
    <p:extLst>
      <p:ext uri="{BB962C8B-B14F-4D97-AF65-F5344CB8AC3E}">
        <p14:creationId xmlns:p14="http://schemas.microsoft.com/office/powerpoint/2010/main" val="2623816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13</a:t>
            </a:fld>
            <a:endParaRPr lang="en-US" dirty="0"/>
          </a:p>
        </p:txBody>
      </p:sp>
    </p:spTree>
    <p:extLst>
      <p:ext uri="{BB962C8B-B14F-4D97-AF65-F5344CB8AC3E}">
        <p14:creationId xmlns:p14="http://schemas.microsoft.com/office/powerpoint/2010/main" val="3960035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Used to report the programme expenditures incurred in the reporting period</a:t>
            </a:r>
          </a:p>
          <a:p>
            <a:r>
              <a:rPr lang="en-US" dirty="0"/>
              <a:t>FACE is a dynamic form that must balance and reconcile from one reporting period to the next</a:t>
            </a:r>
          </a:p>
          <a:p>
            <a:r>
              <a:rPr lang="en-US" dirty="0"/>
              <a:t>Column A – Authorized Amount: repeats the last one, Column G, from the previously submitted and authorized FACE form in the case of DCT and Column F in the case of Direct Payment &amp; Reimbursement</a:t>
            </a:r>
          </a:p>
          <a:p>
            <a:r>
              <a:rPr lang="en-US" dirty="0"/>
              <a:t>Column B – Actual Expenditures by the IP for the period based on financial records</a:t>
            </a:r>
          </a:p>
          <a:p>
            <a:r>
              <a:rPr lang="en-US" dirty="0"/>
              <a:t>Column C – Expenditures Accepted by Agency</a:t>
            </a:r>
          </a:p>
          <a:p>
            <a:r>
              <a:rPr lang="en-US" dirty="0"/>
              <a:t>Column D – Balance of funds – unspent balance from previous quarter</a:t>
            </a:r>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14</a:t>
            </a:fld>
            <a:endParaRPr lang="en-US" dirty="0"/>
          </a:p>
        </p:txBody>
      </p:sp>
    </p:spTree>
    <p:extLst>
      <p:ext uri="{BB962C8B-B14F-4D97-AF65-F5344CB8AC3E}">
        <p14:creationId xmlns:p14="http://schemas.microsoft.com/office/powerpoint/2010/main" val="30994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15</a:t>
            </a:fld>
            <a:endParaRPr lang="en-US" dirty="0"/>
          </a:p>
        </p:txBody>
      </p:sp>
    </p:spTree>
    <p:extLst>
      <p:ext uri="{BB962C8B-B14F-4D97-AF65-F5344CB8AC3E}">
        <p14:creationId xmlns:p14="http://schemas.microsoft.com/office/powerpoint/2010/main" val="1421666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Column E – New Request Period and Amount –completed by implementing partner</a:t>
            </a:r>
          </a:p>
          <a:p>
            <a:r>
              <a:rPr lang="en-US" dirty="0"/>
              <a:t>Column F – Authorized Amount  -completed by UNICEF Programme Manager</a:t>
            </a:r>
          </a:p>
          <a:p>
            <a:r>
              <a:rPr lang="en-US" dirty="0"/>
              <a:t>Column G – Outstanding Authorized Amount –Completed by UNICEF Programme Manager</a:t>
            </a:r>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16</a:t>
            </a:fld>
            <a:endParaRPr lang="en-US" dirty="0"/>
          </a:p>
        </p:txBody>
      </p:sp>
    </p:spTree>
    <p:extLst>
      <p:ext uri="{BB962C8B-B14F-4D97-AF65-F5344CB8AC3E}">
        <p14:creationId xmlns:p14="http://schemas.microsoft.com/office/powerpoint/2010/main" val="1745022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17</a:t>
            </a:fld>
            <a:endParaRPr lang="en-US" dirty="0"/>
          </a:p>
        </p:txBody>
      </p:sp>
    </p:spTree>
    <p:extLst>
      <p:ext uri="{BB962C8B-B14F-4D97-AF65-F5344CB8AC3E}">
        <p14:creationId xmlns:p14="http://schemas.microsoft.com/office/powerpoint/2010/main" val="3785850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18</a:t>
            </a:fld>
            <a:endParaRPr lang="en-US" dirty="0"/>
          </a:p>
        </p:txBody>
      </p:sp>
    </p:spTree>
    <p:extLst>
      <p:ext uri="{BB962C8B-B14F-4D97-AF65-F5344CB8AC3E}">
        <p14:creationId xmlns:p14="http://schemas.microsoft.com/office/powerpoint/2010/main" val="1035744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19</a:t>
            </a:fld>
            <a:endParaRPr lang="en-US" dirty="0"/>
          </a:p>
        </p:txBody>
      </p:sp>
    </p:spTree>
    <p:extLst>
      <p:ext uri="{BB962C8B-B14F-4D97-AF65-F5344CB8AC3E}">
        <p14:creationId xmlns:p14="http://schemas.microsoft.com/office/powerpoint/2010/main" val="25208932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20</a:t>
            </a:fld>
            <a:endParaRPr lang="en-US" dirty="0"/>
          </a:p>
        </p:txBody>
      </p:sp>
    </p:spTree>
    <p:extLst>
      <p:ext uri="{BB962C8B-B14F-4D97-AF65-F5344CB8AC3E}">
        <p14:creationId xmlns:p14="http://schemas.microsoft.com/office/powerpoint/2010/main" val="3918443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21</a:t>
            </a:fld>
            <a:endParaRPr lang="en-US" dirty="0"/>
          </a:p>
        </p:txBody>
      </p:sp>
    </p:spTree>
    <p:extLst>
      <p:ext uri="{BB962C8B-B14F-4D97-AF65-F5344CB8AC3E}">
        <p14:creationId xmlns:p14="http://schemas.microsoft.com/office/powerpoint/2010/main" val="2708477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AEC9D40B-408A-4E93-8546-6D43A13AAE1A}"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010021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22</a:t>
            </a:fld>
            <a:endParaRPr lang="en-US" dirty="0"/>
          </a:p>
        </p:txBody>
      </p:sp>
    </p:spTree>
    <p:extLst>
      <p:ext uri="{BB962C8B-B14F-4D97-AF65-F5344CB8AC3E}">
        <p14:creationId xmlns:p14="http://schemas.microsoft.com/office/powerpoint/2010/main" val="4034446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23</a:t>
            </a:fld>
            <a:endParaRPr lang="en-US" dirty="0"/>
          </a:p>
        </p:txBody>
      </p:sp>
    </p:spTree>
    <p:extLst>
      <p:ext uri="{BB962C8B-B14F-4D97-AF65-F5344CB8AC3E}">
        <p14:creationId xmlns:p14="http://schemas.microsoft.com/office/powerpoint/2010/main" val="1003323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24</a:t>
            </a:fld>
            <a:endParaRPr lang="en-US" dirty="0"/>
          </a:p>
        </p:txBody>
      </p:sp>
    </p:spTree>
    <p:extLst>
      <p:ext uri="{BB962C8B-B14F-4D97-AF65-F5344CB8AC3E}">
        <p14:creationId xmlns:p14="http://schemas.microsoft.com/office/powerpoint/2010/main" val="767070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25</a:t>
            </a:fld>
            <a:endParaRPr lang="en-US" dirty="0"/>
          </a:p>
        </p:txBody>
      </p:sp>
    </p:spTree>
    <p:extLst>
      <p:ext uri="{BB962C8B-B14F-4D97-AF65-F5344CB8AC3E}">
        <p14:creationId xmlns:p14="http://schemas.microsoft.com/office/powerpoint/2010/main" val="1262463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26</a:t>
            </a:fld>
            <a:endParaRPr lang="en-US" dirty="0"/>
          </a:p>
        </p:txBody>
      </p:sp>
    </p:spTree>
    <p:extLst>
      <p:ext uri="{BB962C8B-B14F-4D97-AF65-F5344CB8AC3E}">
        <p14:creationId xmlns:p14="http://schemas.microsoft.com/office/powerpoint/2010/main" val="1589808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27</a:t>
            </a:fld>
            <a:endParaRPr lang="en-US" dirty="0"/>
          </a:p>
        </p:txBody>
      </p:sp>
    </p:spTree>
    <p:extLst>
      <p:ext uri="{BB962C8B-B14F-4D97-AF65-F5344CB8AC3E}">
        <p14:creationId xmlns:p14="http://schemas.microsoft.com/office/powerpoint/2010/main" val="41197769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28</a:t>
            </a:fld>
            <a:endParaRPr lang="en-US" dirty="0"/>
          </a:p>
        </p:txBody>
      </p:sp>
    </p:spTree>
    <p:extLst>
      <p:ext uri="{BB962C8B-B14F-4D97-AF65-F5344CB8AC3E}">
        <p14:creationId xmlns:p14="http://schemas.microsoft.com/office/powerpoint/2010/main" val="2367505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29</a:t>
            </a:fld>
            <a:endParaRPr lang="en-US" dirty="0"/>
          </a:p>
        </p:txBody>
      </p:sp>
    </p:spTree>
    <p:extLst>
      <p:ext uri="{BB962C8B-B14F-4D97-AF65-F5344CB8AC3E}">
        <p14:creationId xmlns:p14="http://schemas.microsoft.com/office/powerpoint/2010/main" val="25387358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30</a:t>
            </a:fld>
            <a:endParaRPr lang="en-US" dirty="0"/>
          </a:p>
        </p:txBody>
      </p:sp>
    </p:spTree>
    <p:extLst>
      <p:ext uri="{BB962C8B-B14F-4D97-AF65-F5344CB8AC3E}">
        <p14:creationId xmlns:p14="http://schemas.microsoft.com/office/powerpoint/2010/main" val="3258156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4</a:t>
            </a:fld>
            <a:endParaRPr lang="en-US" dirty="0"/>
          </a:p>
        </p:txBody>
      </p:sp>
    </p:spTree>
    <p:extLst>
      <p:ext uri="{BB962C8B-B14F-4D97-AF65-F5344CB8AC3E}">
        <p14:creationId xmlns:p14="http://schemas.microsoft.com/office/powerpoint/2010/main" val="235553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AEC9D40B-408A-4E93-8546-6D43A13AAE1A}"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130134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6</a:t>
            </a:fld>
            <a:endParaRPr lang="en-US" dirty="0"/>
          </a:p>
        </p:txBody>
      </p:sp>
    </p:spTree>
    <p:extLst>
      <p:ext uri="{BB962C8B-B14F-4D97-AF65-F5344CB8AC3E}">
        <p14:creationId xmlns:p14="http://schemas.microsoft.com/office/powerpoint/2010/main" val="245039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AEC9D40B-408A-4E93-8546-6D43A13AAE1A}"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293790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AEC9D40B-408A-4E93-8546-6D43A13AAE1A}"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029409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9</a:t>
            </a:fld>
            <a:endParaRPr lang="en-US" dirty="0"/>
          </a:p>
        </p:txBody>
      </p:sp>
    </p:spTree>
    <p:extLst>
      <p:ext uri="{BB962C8B-B14F-4D97-AF65-F5344CB8AC3E}">
        <p14:creationId xmlns:p14="http://schemas.microsoft.com/office/powerpoint/2010/main" val="2165074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11</a:t>
            </a:fld>
            <a:endParaRPr lang="en-US" dirty="0"/>
          </a:p>
        </p:txBody>
      </p:sp>
    </p:spTree>
    <p:extLst>
      <p:ext uri="{BB962C8B-B14F-4D97-AF65-F5344CB8AC3E}">
        <p14:creationId xmlns:p14="http://schemas.microsoft.com/office/powerpoint/2010/main" val="33462236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userDrawn="1"/>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6" name="Straight Connector 15"/>
              <p:cNvCxnSpPr/>
              <p:nvPr/>
            </p:nvCxnSpPr>
            <p:spPr>
              <a:xfrm>
                <a:off x="0" y="3379694"/>
                <a:ext cx="7543800" cy="2377"/>
              </a:xfrm>
              <a:prstGeom prst="line">
                <a:avLst/>
              </a:prstGeom>
              <a:ln/>
            </p:spPr>
            <p:style>
              <a:lnRef idx="1">
                <a:schemeClr val="dk1"/>
              </a:lnRef>
              <a:fillRef idx="0">
                <a:schemeClr val="dk1"/>
              </a:fillRef>
              <a:effectRef idx="0">
                <a:schemeClr val="dk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ctrTitle"/>
          </p:nvPr>
        </p:nvSpPr>
        <p:spPr>
          <a:xfrm>
            <a:off x="1371600" y="3913281"/>
            <a:ext cx="5867400" cy="1470025"/>
          </a:xfrm>
          <a:prstGeom prst="rect">
            <a:avLst/>
          </a:prstGeom>
          <a:ln>
            <a:noFill/>
          </a:ln>
        </p:spPr>
        <p:txBody>
          <a:bodyPr>
            <a:normAutofit/>
          </a:bodyPr>
          <a:lstStyle>
            <a:lvl1pPr algn="r">
              <a:defRPr sz="4600">
                <a:solidFill>
                  <a:srgbClr val="002060"/>
                </a:solidFill>
              </a:defRPr>
            </a:lvl1pPr>
          </a:lstStyle>
          <a:p>
            <a:r>
              <a:rPr lang="en-GB" noProof="0" dirty="0"/>
              <a:t>Click to edit Master title style</a:t>
            </a: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20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a:t>Click to edit Master subtitle style</a:t>
            </a: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latin typeface="Corbel"/>
              </a:rPr>
              <a:pPr/>
              <a:t>20/08/2019</a:t>
            </a:fld>
            <a:endParaRPr lang="en-GB" dirty="0">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dirty="0">
              <a:solidFill>
                <a:srgbClr val="FFFFFF">
                  <a:lumMod val="75000"/>
                </a:srgbClr>
              </a:solidFill>
              <a:latin typeface="Corbel"/>
            </a:endParaRPr>
          </a:p>
        </p:txBody>
      </p:sp>
      <p:pic>
        <p:nvPicPr>
          <p:cNvPr id="11" name="Picture 10" descr="UNICEF logo_White.png"/>
          <p:cNvPicPr>
            <a:picLocks noChangeAspect="1"/>
          </p:cNvPicPr>
          <p:nvPr userDrawn="1"/>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728730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title"/>
          </p:nvPr>
        </p:nvSpPr>
        <p:spPr>
          <a:xfrm>
            <a:off x="530352" y="2176272"/>
            <a:ext cx="3657600" cy="116128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noProof="0"/>
              <a:t>Click to edit Master title style</a:t>
            </a: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Click icon to add picture</a:t>
            </a: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6" name="Footer Placeholder 5"/>
          <p:cNvSpPr>
            <a:spLocks noGrp="1"/>
          </p:cNvSpPr>
          <p:nvPr>
            <p:ph type="ftr" sz="quarter" idx="11"/>
          </p:nvPr>
        </p:nvSpPr>
        <p:spPr>
          <a:xfrm>
            <a:off x="2057400" y="6300216"/>
            <a:ext cx="2340864" cy="365125"/>
          </a:xfrm>
        </p:spPr>
        <p:txBody>
          <a:bodyPr/>
          <a:lstStyle/>
          <a:p>
            <a:endParaRPr lang="en-GB" dirty="0">
              <a:solidFill>
                <a:srgbClr val="FFFFFF">
                  <a:lumMod val="65000"/>
                </a:srgbClr>
              </a:solidFill>
              <a:latin typeface="Corbe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250313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Title 1"/>
          <p:cNvSpPr>
            <a:spLocks noGrp="1"/>
          </p:cNvSpPr>
          <p:nvPr>
            <p:ph type="title"/>
          </p:nvPr>
        </p:nvSpPr>
        <p:spPr>
          <a:xfrm>
            <a:off x="457200" y="4648200"/>
            <a:ext cx="8153400" cy="609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noProof="0" dirty="0"/>
              <a:t>Click to edit Master title style</a:t>
            </a:r>
          </a:p>
        </p:txBody>
      </p:sp>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Click icon to add picture</a:t>
            </a:r>
          </a:p>
        </p:txBody>
      </p:sp>
    </p:spTree>
    <p:extLst>
      <p:ext uri="{BB962C8B-B14F-4D97-AF65-F5344CB8AC3E}">
        <p14:creationId xmlns:p14="http://schemas.microsoft.com/office/powerpoint/2010/main" val="1191018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625680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Vertical Text Placeholder 2"/>
          <p:cNvSpPr>
            <a:spLocks noGrp="1"/>
          </p:cNvSpPr>
          <p:nvPr>
            <p:ph type="body" orient="vert" idx="1"/>
          </p:nvPr>
        </p:nvSpPr>
        <p:spPr/>
        <p:txBody>
          <a:bodyPr vert="eaVert"/>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7" name="Snip Diagonal Corner Rectangle 6"/>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8" name="Title 1"/>
          <p:cNvSpPr>
            <a:spLocks noGrp="1"/>
          </p:cNvSpPr>
          <p:nvPr>
            <p:ph type="title"/>
          </p:nvPr>
        </p:nvSpPr>
        <p:spPr>
          <a:xfrm>
            <a:off x="0" y="295833"/>
            <a:ext cx="9144000" cy="1143000"/>
          </a:xfrm>
        </p:spPr>
        <p:txBody>
          <a:bodyPr/>
          <a:lstStyle/>
          <a:p>
            <a:r>
              <a:rPr lang="en-GB" noProof="0" dirty="0"/>
              <a:t>Click to edit Master title style</a:t>
            </a:r>
          </a:p>
        </p:txBody>
      </p:sp>
    </p:spTree>
    <p:extLst>
      <p:ext uri="{BB962C8B-B14F-4D97-AF65-F5344CB8AC3E}">
        <p14:creationId xmlns:p14="http://schemas.microsoft.com/office/powerpoint/2010/main" val="2934371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Vertical Title 1"/>
          <p:cNvSpPr>
            <a:spLocks noGrp="1"/>
          </p:cNvSpPr>
          <p:nvPr>
            <p:ph type="title" orient="vert"/>
          </p:nvPr>
        </p:nvSpPr>
        <p:spPr>
          <a:xfrm>
            <a:off x="7467600" y="838201"/>
            <a:ext cx="1219200" cy="5105400"/>
          </a:xfrm>
          <a:prstGeom prst="rect">
            <a:avLst/>
          </a:prstGeom>
        </p:spPr>
        <p:txBody>
          <a:bodyPr vert="eaVert"/>
          <a:lstStyle/>
          <a:p>
            <a:r>
              <a:rPr lang="en-GB" noProof="0"/>
              <a:t>Click to edit Master title style</a:t>
            </a:r>
          </a:p>
        </p:txBody>
      </p:sp>
      <p:sp>
        <p:nvSpPr>
          <p:cNvPr id="3" name="Vertical Text Placeholder 2"/>
          <p:cNvSpPr>
            <a:spLocks noGrp="1"/>
          </p:cNvSpPr>
          <p:nvPr>
            <p:ph type="body" orient="vert" idx="1"/>
          </p:nvPr>
        </p:nvSpPr>
        <p:spPr>
          <a:xfrm>
            <a:off x="228600" y="838201"/>
            <a:ext cx="6858000" cy="5105400"/>
          </a:xfrm>
        </p:spPr>
        <p:txBody>
          <a:bodyPr vert="eaVert"/>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4164165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4" name="Date Placeholder 3"/>
          <p:cNvSpPr>
            <a:spLocks noGrp="1"/>
          </p:cNvSpPr>
          <p:nvPr>
            <p:ph type="dt" sz="half" idx="10"/>
          </p:nvPr>
        </p:nvSpPr>
        <p:spPr/>
        <p:txBody>
          <a:bodyPr/>
          <a:lstStyle/>
          <a:p>
            <a:fld id="{156061D0-D8A8-2E40-9C8A-F98C260A1294}" type="datetime1">
              <a:rPr lang="en-US" smtClean="0">
                <a:solidFill>
                  <a:prstClr val="black">
                    <a:tint val="75000"/>
                  </a:prstClr>
                </a:solidFill>
              </a:rPr>
              <a:pPr/>
              <a:t>8/20/2019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57531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userDrawn="1"/>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cxnSp>
            <p:nvCxnSpPr>
              <p:cNvPr id="16" name="Straight Connector 15"/>
              <p:cNvCxnSpPr/>
              <p:nvPr/>
            </p:nvCxnSpPr>
            <p:spPr>
              <a:xfrm>
                <a:off x="0" y="3379694"/>
                <a:ext cx="7543800" cy="2377"/>
              </a:xfrm>
              <a:prstGeom prst="line">
                <a:avLst/>
              </a:prstGeom>
              <a:ln/>
            </p:spPr>
            <p:style>
              <a:lnRef idx="1">
                <a:schemeClr val="dk1"/>
              </a:lnRef>
              <a:fillRef idx="0">
                <a:schemeClr val="dk1"/>
              </a:fillRef>
              <a:effectRef idx="0">
                <a:schemeClr val="dk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ctrTitle"/>
          </p:nvPr>
        </p:nvSpPr>
        <p:spPr>
          <a:xfrm>
            <a:off x="1371600" y="3913281"/>
            <a:ext cx="5867400" cy="1470025"/>
          </a:xfrm>
          <a:prstGeom prst="rect">
            <a:avLst/>
          </a:prstGeom>
          <a:ln>
            <a:noFill/>
          </a:ln>
        </p:spPr>
        <p:txBody>
          <a:bodyPr>
            <a:normAutofit/>
          </a:bodyPr>
          <a:lstStyle>
            <a:lvl1pPr algn="r">
              <a:defRPr sz="4600">
                <a:solidFill>
                  <a:srgbClr val="002060"/>
                </a:solidFill>
              </a:defRPr>
            </a:lvl1pPr>
          </a:lstStyle>
          <a:p>
            <a:r>
              <a:rPr lang="en-GB" noProof="0" dirty="0"/>
              <a:t>Click to edit Master title style</a:t>
            </a: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20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a:t>Click to edit Master subtitle style</a:t>
            </a: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rPr>
              <a:pPr/>
              <a:t>20/08/2019</a:t>
            </a:fld>
            <a:endParaRPr lang="en-GB">
              <a:solidFill>
                <a:srgbClr val="FFFFFF">
                  <a:lumMod val="50000"/>
                </a:srgbClr>
              </a:solidFil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a:solidFill>
                <a:srgbClr val="FFFFFF">
                  <a:lumMod val="75000"/>
                </a:srgbClr>
              </a:solidFill>
            </a:endParaRPr>
          </a:p>
        </p:txBody>
      </p:sp>
      <p:pic>
        <p:nvPicPr>
          <p:cNvPr id="11" name="Picture 10" descr="UNICEF logo_White.png"/>
          <p:cNvPicPr>
            <a:picLocks noChangeAspect="1"/>
          </p:cNvPicPr>
          <p:nvPr userDrawn="1"/>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15680002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buClr>
                <a:srgbClr val="C00000"/>
              </a:buClr>
              <a:buSzPct val="75000"/>
              <a:buFont typeface="Wingdings" pitchFamily="2" charset="2"/>
              <a:buChar char="q"/>
              <a:defRPr sz="2800" b="1"/>
            </a:lvl1pPr>
            <a:lvl2pPr marL="538163" indent="-188913">
              <a:buSzPct val="100000"/>
              <a:buFont typeface="Wingdings" pitchFamily="2" charset="2"/>
              <a:buChar char="§"/>
              <a:defRPr sz="2400" b="1"/>
            </a:lvl2pPr>
            <a:lvl3pPr marL="898525" indent="-212725">
              <a:buSzPct val="100000"/>
              <a:buFont typeface="Wingdings" pitchFamily="2" charset="2"/>
              <a:buChar char="§"/>
              <a:defRPr sz="2000" b="0"/>
            </a:lvl3pPr>
            <a:lvl4pPr marL="1257300" indent="-222250">
              <a:buSzPct val="100000"/>
              <a:buFont typeface="Wingdings" pitchFamily="2" charset="2"/>
              <a:buChar char="§"/>
              <a:defRPr sz="1800" b="0"/>
            </a:lvl4pPr>
            <a:lvl5pPr marL="1519238" indent="-147638">
              <a:buSzPct val="100000"/>
              <a:buFont typeface="Wingdings" pitchFamily="2" charset="2"/>
              <a:buChar char="§"/>
              <a:defRPr sz="1600" b="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5" name="Footer Placeholder 4"/>
          <p:cNvSpPr>
            <a:spLocks noGrp="1"/>
          </p:cNvSpPr>
          <p:nvPr>
            <p:ph type="ftr" sz="quarter" idx="11"/>
          </p:nvPr>
        </p:nvSpPr>
        <p:spPr/>
        <p:txBody>
          <a:bodyPr/>
          <a:lstStyle/>
          <a:p>
            <a:endParaRPr lang="en-GB">
              <a:solidFill>
                <a:srgbClr val="FFFFFF">
                  <a:lumMod val="65000"/>
                </a:srgbClr>
              </a:solidFil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7" name="Title 1"/>
          <p:cNvSpPr>
            <a:spLocks noGrp="1"/>
          </p:cNvSpPr>
          <p:nvPr>
            <p:ph type="title"/>
          </p:nvPr>
        </p:nvSpPr>
        <p:spPr>
          <a:xfrm>
            <a:off x="0" y="0"/>
            <a:ext cx="9144000" cy="1143000"/>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0" scaled="1"/>
            <a:tileRect/>
          </a:gradFill>
        </p:spPr>
        <p:txBody>
          <a:bodyPr anchor="ctr"/>
          <a:lstStyle>
            <a:lvl1pPr>
              <a:defRPr b="1">
                <a:solidFill>
                  <a:srgbClr val="FFFFFF"/>
                </a:solidFill>
              </a:defRPr>
            </a:lvl1pPr>
          </a:lstStyle>
          <a:p>
            <a:r>
              <a:rPr lang="en-GB" noProof="0" dirty="0"/>
              <a:t>Click to edit Master title style</a:t>
            </a:r>
          </a:p>
        </p:txBody>
      </p:sp>
    </p:spTree>
    <p:extLst>
      <p:ext uri="{BB962C8B-B14F-4D97-AF65-F5344CB8AC3E}">
        <p14:creationId xmlns:p14="http://schemas.microsoft.com/office/powerpoint/2010/main" val="1227131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userDrawn="1"/>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ctrTitle"/>
          </p:nvPr>
        </p:nvSpPr>
        <p:spPr>
          <a:xfrm>
            <a:off x="1371600" y="3913281"/>
            <a:ext cx="5867400" cy="1470025"/>
          </a:xfrm>
          <a:prstGeom prst="rect">
            <a:avLst/>
          </a:prstGeom>
        </p:spPr>
        <p:txBody>
          <a:bodyPr>
            <a:normAutofit/>
          </a:bodyPr>
          <a:lstStyle>
            <a:lvl1pPr algn="r">
              <a:defRPr sz="4600"/>
            </a:lvl1pPr>
          </a:lstStyle>
          <a:p>
            <a:r>
              <a:rPr lang="en-GB" noProof="0"/>
              <a:t>Click to edit Master title style</a:t>
            </a: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a:t>Click to edit Master subtitle style</a:t>
            </a: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rPr>
              <a:pPr/>
              <a:t>20/08/2019</a:t>
            </a:fld>
            <a:endParaRPr lang="en-GB">
              <a:solidFill>
                <a:srgbClr val="FFFFFF">
                  <a:lumMod val="50000"/>
                </a:srgbClr>
              </a:solidFil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a:solidFill>
                <a:srgbClr val="FFFFFF">
                  <a:lumMod val="75000"/>
                </a:srgbClr>
              </a:solidFill>
            </a:endParaRPr>
          </a:p>
        </p:txBody>
      </p:sp>
      <p:sp>
        <p:nvSpPr>
          <p:cNvPr id="12" name="Picture Placeholder 11"/>
          <p:cNvSpPr>
            <a:spLocks noGrp="1"/>
          </p:cNvSpPr>
          <p:nvPr>
            <p:ph type="pic" sz="quarter" idx="12"/>
          </p:nvPr>
        </p:nvSpPr>
        <p:spPr>
          <a:xfrm>
            <a:off x="0" y="676835"/>
            <a:ext cx="7543800" cy="2587752"/>
          </a:xfrm>
          <a:noFill/>
          <a:effectLst>
            <a:outerShdw blurRad="50800" dist="63500" dir="2700000" algn="tl" rotWithShape="0">
              <a:prstClr val="black">
                <a:alpha val="50000"/>
              </a:prstClr>
            </a:outerShdw>
          </a:effectLst>
        </p:spPr>
        <p:txBody>
          <a:bodyPr>
            <a:normAutofit/>
          </a:bodyPr>
          <a:lstStyle>
            <a:lvl1pPr marL="0" indent="0">
              <a:buNone/>
              <a:defRPr sz="1800"/>
            </a:lvl1pPr>
          </a:lstStyle>
          <a:p>
            <a:r>
              <a:rPr lang="en-GB" noProof="0"/>
              <a:t>Click icon to add picture</a:t>
            </a:r>
          </a:p>
        </p:txBody>
      </p:sp>
    </p:spTree>
    <p:extLst>
      <p:ext uri="{BB962C8B-B14F-4D97-AF65-F5344CB8AC3E}">
        <p14:creationId xmlns:p14="http://schemas.microsoft.com/office/powerpoint/2010/main" val="34161216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title"/>
          </p:nvPr>
        </p:nvSpPr>
        <p:spPr>
          <a:xfrm>
            <a:off x="1736105" y="2653553"/>
            <a:ext cx="5870448" cy="1472184"/>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GB" noProof="0"/>
              <a:t>Click to edit Master title style</a:t>
            </a: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GB">
              <a:solidFill>
                <a:srgbClr val="FFFFFF">
                  <a:lumMod val="75000"/>
                </a:srgbClr>
              </a:solidFil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F95D1C37-14CF-2142-B5F9-B714D4045E3C}" type="datetimeFigureOut">
              <a:rPr lang="en-GB" smtClean="0">
                <a:solidFill>
                  <a:srgbClr val="FFFFFF">
                    <a:lumMod val="50000"/>
                  </a:srgbClr>
                </a:solidFill>
              </a:rPr>
              <a:pPr/>
              <a:t>20/08/2019</a:t>
            </a:fld>
            <a:endParaRPr lang="en-GB">
              <a:solidFill>
                <a:srgbClr val="FFFFFF">
                  <a:lumMod val="50000"/>
                </a:srgbClr>
              </a:solidFill>
            </a:endParaRPr>
          </a:p>
        </p:txBody>
      </p:sp>
    </p:spTree>
    <p:extLst>
      <p:ext uri="{BB962C8B-B14F-4D97-AF65-F5344CB8AC3E}">
        <p14:creationId xmlns:p14="http://schemas.microsoft.com/office/powerpoint/2010/main" val="92321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buClr>
                <a:srgbClr val="C00000"/>
              </a:buClr>
              <a:buSzPct val="75000"/>
              <a:buFont typeface="Wingdings" pitchFamily="2" charset="2"/>
              <a:buChar char="q"/>
              <a:defRPr sz="2600" b="0">
                <a:solidFill>
                  <a:srgbClr val="000090"/>
                </a:solidFill>
              </a:defRPr>
            </a:lvl1pPr>
            <a:lvl2pPr marL="538163" indent="-188913">
              <a:buSzPct val="100000"/>
              <a:buFont typeface="Wingdings" pitchFamily="2" charset="2"/>
              <a:buChar char="§"/>
              <a:defRPr sz="2200" b="0">
                <a:solidFill>
                  <a:srgbClr val="000090"/>
                </a:solidFill>
              </a:defRPr>
            </a:lvl2pPr>
            <a:lvl3pPr marL="898525" indent="-212725">
              <a:buSzPct val="100000"/>
              <a:buFont typeface="Wingdings" pitchFamily="2" charset="2"/>
              <a:buChar char="§"/>
              <a:defRPr sz="2000" b="0">
                <a:solidFill>
                  <a:srgbClr val="000090"/>
                </a:solidFill>
              </a:defRPr>
            </a:lvl3pPr>
            <a:lvl4pPr marL="1257300" indent="-222250">
              <a:buSzPct val="100000"/>
              <a:buFont typeface="Wingdings" pitchFamily="2" charset="2"/>
              <a:buChar char="§"/>
              <a:defRPr sz="1800" b="0">
                <a:solidFill>
                  <a:srgbClr val="000090"/>
                </a:solidFill>
              </a:defRPr>
            </a:lvl4pPr>
            <a:lvl5pPr marL="1519238" indent="-147638">
              <a:buSzPct val="100000"/>
              <a:buFont typeface="Wingdings" pitchFamily="2" charset="2"/>
              <a:buChar char="§"/>
              <a:defRPr sz="1600" b="0">
                <a:solidFill>
                  <a:srgbClr val="000090"/>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7" name="Title 1"/>
          <p:cNvSpPr>
            <a:spLocks noGrp="1"/>
          </p:cNvSpPr>
          <p:nvPr>
            <p:ph type="title"/>
          </p:nvPr>
        </p:nvSpPr>
        <p:spPr>
          <a:xfrm>
            <a:off x="0" y="0"/>
            <a:ext cx="9144000" cy="1143000"/>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0" scaled="1"/>
            <a:tileRect/>
          </a:gradFill>
        </p:spPr>
        <p:txBody>
          <a:bodyPr anchor="ctr"/>
          <a:lstStyle>
            <a:lvl1pPr>
              <a:defRPr b="1">
                <a:solidFill>
                  <a:srgbClr val="FFFFFF"/>
                </a:solidFill>
                <a:latin typeface="Calibri" panose="020F0502020204030204" pitchFamily="34" charset="0"/>
              </a:defRPr>
            </a:lvl1pPr>
          </a:lstStyle>
          <a:p>
            <a:r>
              <a:rPr lang="en-GB" noProof="0" dirty="0"/>
              <a:t>Click to edit Master title style</a:t>
            </a:r>
          </a:p>
        </p:txBody>
      </p:sp>
    </p:spTree>
    <p:extLst>
      <p:ext uri="{BB962C8B-B14F-4D97-AF65-F5344CB8AC3E}">
        <p14:creationId xmlns:p14="http://schemas.microsoft.com/office/powerpoint/2010/main" val="35341634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3" name="Content Placeholder 2"/>
          <p:cNvSpPr>
            <a:spLocks noGrp="1"/>
          </p:cNvSpPr>
          <p:nvPr>
            <p:ph sz="half" idx="1"/>
          </p:nvPr>
        </p:nvSpPr>
        <p:spPr>
          <a:xfrm>
            <a:off x="228600" y="1707776"/>
            <a:ext cx="4208461"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705350" y="1707776"/>
            <a:ext cx="4057649"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e Placeholder 4"/>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6" name="Footer Placeholder 5"/>
          <p:cNvSpPr>
            <a:spLocks noGrp="1"/>
          </p:cNvSpPr>
          <p:nvPr>
            <p:ph type="ftr" sz="quarter" idx="11"/>
          </p:nvPr>
        </p:nvSpPr>
        <p:spPr/>
        <p:txBody>
          <a:bodyPr/>
          <a:lstStyle/>
          <a:p>
            <a:endParaRPr lang="en-GB">
              <a:solidFill>
                <a:srgbClr val="FFFFFF">
                  <a:lumMod val="65000"/>
                </a:srgbClr>
              </a:solidFill>
            </a:endParaRPr>
          </a:p>
        </p:txBody>
      </p:sp>
      <p:sp>
        <p:nvSpPr>
          <p:cNvPr id="7" name="Slide Number Placeholder 6"/>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8" name="Snip Diagonal Corner Rectangle 7"/>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0" name="Title 1"/>
          <p:cNvSpPr>
            <a:spLocks noGrp="1"/>
          </p:cNvSpPr>
          <p:nvPr>
            <p:ph type="title"/>
          </p:nvPr>
        </p:nvSpPr>
        <p:spPr>
          <a:xfrm>
            <a:off x="0" y="295833"/>
            <a:ext cx="9144000" cy="1143000"/>
          </a:xfrm>
        </p:spPr>
        <p:txBody>
          <a:bodyPr anchor="t"/>
          <a:lstStyle>
            <a:lvl1pPr>
              <a:defRPr b="1"/>
            </a:lvl1pPr>
          </a:lstStyle>
          <a:p>
            <a:r>
              <a:rPr lang="en-GB" noProof="0" dirty="0"/>
              <a:t>Click to edit Master title style</a:t>
            </a:r>
          </a:p>
        </p:txBody>
      </p:sp>
    </p:spTree>
    <p:extLst>
      <p:ext uri="{BB962C8B-B14F-4D97-AF65-F5344CB8AC3E}">
        <p14:creationId xmlns:p14="http://schemas.microsoft.com/office/powerpoint/2010/main" val="3569840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3" name="Text Placeholder 2"/>
          <p:cNvSpPr>
            <a:spLocks noGrp="1"/>
          </p:cNvSpPr>
          <p:nvPr>
            <p:ph type="body" idx="1"/>
          </p:nvPr>
        </p:nvSpPr>
        <p:spPr>
          <a:xfrm>
            <a:off x="228600" y="1600200"/>
            <a:ext cx="4208463"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4" name="Content Placeholder 3"/>
          <p:cNvSpPr>
            <a:spLocks noGrp="1"/>
          </p:cNvSpPr>
          <p:nvPr>
            <p:ph sz="half" idx="2"/>
          </p:nvPr>
        </p:nvSpPr>
        <p:spPr>
          <a:xfrm>
            <a:off x="228600" y="2514600"/>
            <a:ext cx="4208463"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Text Placeholder 4"/>
          <p:cNvSpPr>
            <a:spLocks noGrp="1"/>
          </p:cNvSpPr>
          <p:nvPr>
            <p:ph type="body" sz="quarter" idx="3"/>
          </p:nvPr>
        </p:nvSpPr>
        <p:spPr>
          <a:xfrm>
            <a:off x="4705350" y="1600200"/>
            <a:ext cx="4057649"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6" name="Content Placeholder 5"/>
          <p:cNvSpPr>
            <a:spLocks noGrp="1"/>
          </p:cNvSpPr>
          <p:nvPr>
            <p:ph sz="quarter" idx="4"/>
          </p:nvPr>
        </p:nvSpPr>
        <p:spPr>
          <a:xfrm>
            <a:off x="4705350" y="2514600"/>
            <a:ext cx="4057649"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Date Placeholder 6"/>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8" name="Footer Placeholder 7"/>
          <p:cNvSpPr>
            <a:spLocks noGrp="1"/>
          </p:cNvSpPr>
          <p:nvPr>
            <p:ph type="ftr" sz="quarter" idx="11"/>
          </p:nvPr>
        </p:nvSpPr>
        <p:spPr/>
        <p:txBody>
          <a:bodyPr/>
          <a:lstStyle/>
          <a:p>
            <a:endParaRPr lang="en-GB">
              <a:solidFill>
                <a:srgbClr val="FFFFFF">
                  <a:lumMod val="65000"/>
                </a:srgbClr>
              </a:solidFill>
            </a:endParaRPr>
          </a:p>
        </p:txBody>
      </p:sp>
      <p:sp>
        <p:nvSpPr>
          <p:cNvPr id="9" name="Slide Number Placeholder 8"/>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10" name="Snip Diagonal Corner Rectangle 9"/>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1" name="Title 1"/>
          <p:cNvSpPr>
            <a:spLocks noGrp="1"/>
          </p:cNvSpPr>
          <p:nvPr>
            <p:ph type="title"/>
          </p:nvPr>
        </p:nvSpPr>
        <p:spPr>
          <a:xfrm>
            <a:off x="779463" y="295833"/>
            <a:ext cx="7583488" cy="1143000"/>
          </a:xfrm>
        </p:spPr>
        <p:txBody>
          <a:bodyPr/>
          <a:lstStyle>
            <a:lvl1pPr>
              <a:defRPr/>
            </a:lvl1pPr>
          </a:lstStyle>
          <a:p>
            <a:r>
              <a:rPr lang="en-GB" noProof="0"/>
              <a:t>Click to edit Master title style</a:t>
            </a:r>
          </a:p>
        </p:txBody>
      </p:sp>
    </p:spTree>
    <p:extLst>
      <p:ext uri="{BB962C8B-B14F-4D97-AF65-F5344CB8AC3E}">
        <p14:creationId xmlns:p14="http://schemas.microsoft.com/office/powerpoint/2010/main" val="40879069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endParaRPr>
          </a:p>
        </p:txBody>
      </p:sp>
      <p:sp>
        <p:nvSpPr>
          <p:cNvPr id="3" name="Date Placeholder 2"/>
          <p:cNvSpPr>
            <a:spLocks noGrp="1"/>
          </p:cNvSpPr>
          <p:nvPr>
            <p:ph type="dt" sz="half" idx="10"/>
          </p:nvPr>
        </p:nvSpPr>
        <p:spPr/>
        <p:txBody>
          <a:bodyPr/>
          <a:lstStyle/>
          <a:p>
            <a:fld id="{F95D1C37-14CF-2142-B5F9-B714D4045E3C}" type="datetimeFigureOut">
              <a:rPr lang="en-US" smtClean="0">
                <a:solidFill>
                  <a:srgbClr val="FFFFFF">
                    <a:lumMod val="65000"/>
                  </a:srgbClr>
                </a:solidFill>
              </a:rPr>
              <a:pPr/>
              <a:t>8/20/2019</a:t>
            </a:fld>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A26D4D12-3C2B-034E-9910-C5192AFB94C4}" type="slidenum">
              <a:rPr lang="en-US" smtClean="0">
                <a:solidFill>
                  <a:srgbClr val="FFFFFF">
                    <a:lumMod val="65000"/>
                  </a:srgbClr>
                </a:solidFill>
              </a:rPr>
              <a:pPr/>
              <a:t>‹#›</a:t>
            </a:fld>
            <a:endParaRPr lang="en-US">
              <a:solidFill>
                <a:srgbClr val="FFFFFF">
                  <a:lumMod val="65000"/>
                </a:srgbClr>
              </a:solidFill>
            </a:endParaRPr>
          </a:p>
        </p:txBody>
      </p:sp>
      <p:sp>
        <p:nvSpPr>
          <p:cNvPr id="6" name="Snip Diagonal Corner Rectangle 5"/>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a:solidFill>
                <a:srgbClr val="103154"/>
              </a:solidFill>
            </a:endParaRPr>
          </a:p>
        </p:txBody>
      </p:sp>
      <p:sp>
        <p:nvSpPr>
          <p:cNvPr id="7" name="Title 1"/>
          <p:cNvSpPr>
            <a:spLocks noGrp="1"/>
          </p:cNvSpPr>
          <p:nvPr>
            <p:ph type="title"/>
          </p:nvPr>
        </p:nvSpPr>
        <p:spPr>
          <a:xfrm>
            <a:off x="0" y="295833"/>
            <a:ext cx="9144000" cy="1143000"/>
          </a:xfrm>
        </p:spPr>
        <p:txBody>
          <a:bodyPr/>
          <a:lstStyle/>
          <a:p>
            <a:r>
              <a:rPr lang="en-GB" noProof="0" dirty="0"/>
              <a:t>Click to edit Master title style</a:t>
            </a:r>
          </a:p>
        </p:txBody>
      </p:sp>
      <p:pic>
        <p:nvPicPr>
          <p:cNvPr id="8" name="Picture 7" descr="UNICEF logo_White.png"/>
          <p:cNvPicPr>
            <a:picLocks noChangeAspect="1"/>
          </p:cNvPicPr>
          <p:nvPr userDrawn="1"/>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2908809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endParaRPr>
          </a:p>
        </p:txBody>
      </p:sp>
      <p:sp>
        <p:nvSpPr>
          <p:cNvPr id="2" name="Date Placeholder 1"/>
          <p:cNvSpPr>
            <a:spLocks noGrp="1"/>
          </p:cNvSpPr>
          <p:nvPr>
            <p:ph type="dt" sz="half" idx="10"/>
          </p:nvPr>
        </p:nvSpPr>
        <p:spPr/>
        <p:txBody>
          <a:bodyPr/>
          <a:lstStyle/>
          <a:p>
            <a:fld id="{F95D1C37-14CF-2142-B5F9-B714D4045E3C}" type="datetimeFigureOut">
              <a:rPr lang="en-US" smtClean="0">
                <a:solidFill>
                  <a:srgbClr val="FFFFFF">
                    <a:lumMod val="65000"/>
                  </a:srgbClr>
                </a:solidFill>
              </a:rPr>
              <a:pPr/>
              <a:t>8/20/2019</a:t>
            </a:fld>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A26D4D12-3C2B-034E-9910-C5192AFB94C4}"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7858678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2" name="Title 1"/>
          <p:cNvSpPr>
            <a:spLocks noGrp="1"/>
          </p:cNvSpPr>
          <p:nvPr>
            <p:ph type="title"/>
          </p:nvPr>
        </p:nvSpPr>
        <p:spPr>
          <a:xfrm>
            <a:off x="525780" y="2177303"/>
            <a:ext cx="3657600" cy="1162050"/>
          </a:xfrm>
          <a:prstGeom prst="rect">
            <a:avLst/>
          </a:prstGeom>
        </p:spPr>
        <p:txBody>
          <a:bodyPr anchor="b">
            <a:normAutofit/>
          </a:bodyPr>
          <a:lstStyle>
            <a:lvl1pPr algn="l">
              <a:defRPr sz="3000" b="0">
                <a:solidFill>
                  <a:schemeClr val="accent1"/>
                </a:solidFill>
              </a:defRPr>
            </a:lvl1pPr>
          </a:lstStyle>
          <a:p>
            <a:r>
              <a:rPr lang="en-GB" noProof="0"/>
              <a:t>Click to edit Master title style</a:t>
            </a:r>
          </a:p>
        </p:txBody>
      </p:sp>
      <p:sp>
        <p:nvSpPr>
          <p:cNvPr id="3" name="Content Placeholder 2"/>
          <p:cNvSpPr>
            <a:spLocks noGrp="1"/>
          </p:cNvSpPr>
          <p:nvPr>
            <p:ph idx="1"/>
          </p:nvPr>
        </p:nvSpPr>
        <p:spPr>
          <a:xfrm>
            <a:off x="4945380" y="609600"/>
            <a:ext cx="3954780" cy="55626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6" name="Footer Placeholder 5"/>
          <p:cNvSpPr>
            <a:spLocks noGrp="1"/>
          </p:cNvSpPr>
          <p:nvPr>
            <p:ph type="ftr" sz="quarter" idx="11"/>
          </p:nvPr>
        </p:nvSpPr>
        <p:spPr>
          <a:xfrm>
            <a:off x="2057400" y="6297706"/>
            <a:ext cx="2339788" cy="365125"/>
          </a:xfrm>
        </p:spPr>
        <p:txBody>
          <a:bodyPr/>
          <a:lstStyle/>
          <a:p>
            <a:endParaRPr lang="en-GB">
              <a:solidFill>
                <a:srgbClr val="FFFFFF">
                  <a:lumMod val="65000"/>
                </a:srgbClr>
              </a:solidFil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229668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grpSp>
      <p:sp>
        <p:nvSpPr>
          <p:cNvPr id="2" name="Title 1"/>
          <p:cNvSpPr>
            <a:spLocks noGrp="1"/>
          </p:cNvSpPr>
          <p:nvPr>
            <p:ph type="title"/>
          </p:nvPr>
        </p:nvSpPr>
        <p:spPr>
          <a:xfrm>
            <a:off x="530352" y="2176272"/>
            <a:ext cx="3657600" cy="116128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noProof="0"/>
              <a:t>Click to edit Master title style</a:t>
            </a: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a:t>Click icon to add picture</a:t>
            </a: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6" name="Footer Placeholder 5"/>
          <p:cNvSpPr>
            <a:spLocks noGrp="1"/>
          </p:cNvSpPr>
          <p:nvPr>
            <p:ph type="ftr" sz="quarter" idx="11"/>
          </p:nvPr>
        </p:nvSpPr>
        <p:spPr>
          <a:xfrm>
            <a:off x="2057400" y="6300216"/>
            <a:ext cx="2340864" cy="365125"/>
          </a:xfrm>
        </p:spPr>
        <p:txBody>
          <a:bodyPr/>
          <a:lstStyle/>
          <a:p>
            <a:endParaRPr lang="en-GB">
              <a:solidFill>
                <a:srgbClr val="FFFFFF">
                  <a:lumMod val="65000"/>
                </a:srgbClr>
              </a:solidFil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932367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2" name="Title 1"/>
          <p:cNvSpPr>
            <a:spLocks noGrp="1"/>
          </p:cNvSpPr>
          <p:nvPr>
            <p:ph type="title"/>
          </p:nvPr>
        </p:nvSpPr>
        <p:spPr>
          <a:xfrm>
            <a:off x="457200" y="4648200"/>
            <a:ext cx="8153400" cy="609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noProof="0" dirty="0"/>
              <a:t>Click to edit Master title style</a:t>
            </a:r>
          </a:p>
        </p:txBody>
      </p:sp>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4" name="Footer Placeholder 3"/>
          <p:cNvSpPr>
            <a:spLocks noGrp="1"/>
          </p:cNvSpPr>
          <p:nvPr>
            <p:ph type="ftr" sz="quarter" idx="11"/>
          </p:nvPr>
        </p:nvSpPr>
        <p:spPr/>
        <p:txBody>
          <a:bodyPr/>
          <a:lstStyle/>
          <a:p>
            <a:endParaRPr lang="en-GB">
              <a:solidFill>
                <a:srgbClr val="FFFFFF">
                  <a:lumMod val="65000"/>
                </a:srgbClr>
              </a:solidFil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noFill/>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a:t>Click icon to add picture</a:t>
            </a:r>
          </a:p>
        </p:txBody>
      </p:sp>
    </p:spTree>
    <p:extLst>
      <p:ext uri="{BB962C8B-B14F-4D97-AF65-F5344CB8AC3E}">
        <p14:creationId xmlns:p14="http://schemas.microsoft.com/office/powerpoint/2010/main" val="30854310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4" name="Footer Placeholder 3"/>
          <p:cNvSpPr>
            <a:spLocks noGrp="1"/>
          </p:cNvSpPr>
          <p:nvPr>
            <p:ph type="ftr" sz="quarter" idx="11"/>
          </p:nvPr>
        </p:nvSpPr>
        <p:spPr/>
        <p:txBody>
          <a:bodyPr/>
          <a:lstStyle/>
          <a:p>
            <a:endParaRPr lang="en-GB">
              <a:solidFill>
                <a:srgbClr val="FFFFFF">
                  <a:lumMod val="65000"/>
                </a:srgbClr>
              </a:solidFill>
            </a:endParaRPr>
          </a:p>
        </p:txBody>
      </p:sp>
      <p:sp>
        <p:nvSpPr>
          <p:cNvPr id="5" name="Slide Number Placeholder 4"/>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4941404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3" name="Vertical Text Placeholder 2"/>
          <p:cNvSpPr>
            <a:spLocks noGrp="1"/>
          </p:cNvSpPr>
          <p:nvPr>
            <p:ph type="body" orient="vert" idx="1"/>
          </p:nvPr>
        </p:nvSpPr>
        <p:spPr/>
        <p:txBody>
          <a:bodyPr vert="eaVert"/>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5" name="Footer Placeholder 4"/>
          <p:cNvSpPr>
            <a:spLocks noGrp="1"/>
          </p:cNvSpPr>
          <p:nvPr>
            <p:ph type="ftr" sz="quarter" idx="11"/>
          </p:nvPr>
        </p:nvSpPr>
        <p:spPr/>
        <p:txBody>
          <a:bodyPr/>
          <a:lstStyle/>
          <a:p>
            <a:endParaRPr lang="en-GB">
              <a:solidFill>
                <a:srgbClr val="FFFFFF">
                  <a:lumMod val="65000"/>
                </a:srgbClr>
              </a:solidFil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
        <p:nvSpPr>
          <p:cNvPr id="7" name="Snip Diagonal Corner Rectangle 6"/>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8" name="Title 1"/>
          <p:cNvSpPr>
            <a:spLocks noGrp="1"/>
          </p:cNvSpPr>
          <p:nvPr>
            <p:ph type="title"/>
          </p:nvPr>
        </p:nvSpPr>
        <p:spPr>
          <a:xfrm>
            <a:off x="0" y="295833"/>
            <a:ext cx="9144000" cy="1143000"/>
          </a:xfrm>
        </p:spPr>
        <p:txBody>
          <a:bodyPr/>
          <a:lstStyle/>
          <a:p>
            <a:r>
              <a:rPr lang="en-GB" noProof="0" dirty="0"/>
              <a:t>Click to edit Master title style</a:t>
            </a:r>
          </a:p>
        </p:txBody>
      </p:sp>
    </p:spTree>
    <p:extLst>
      <p:ext uri="{BB962C8B-B14F-4D97-AF65-F5344CB8AC3E}">
        <p14:creationId xmlns:p14="http://schemas.microsoft.com/office/powerpoint/2010/main" val="35237629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srgbClr val="103154"/>
              </a:solidFill>
            </a:endParaRPr>
          </a:p>
        </p:txBody>
      </p:sp>
      <p:sp>
        <p:nvSpPr>
          <p:cNvPr id="2" name="Vertical Title 1"/>
          <p:cNvSpPr>
            <a:spLocks noGrp="1"/>
          </p:cNvSpPr>
          <p:nvPr>
            <p:ph type="title" orient="vert"/>
          </p:nvPr>
        </p:nvSpPr>
        <p:spPr>
          <a:xfrm>
            <a:off x="7467600" y="838201"/>
            <a:ext cx="1219200" cy="5105400"/>
          </a:xfrm>
          <a:prstGeom prst="rect">
            <a:avLst/>
          </a:prstGeom>
        </p:spPr>
        <p:txBody>
          <a:bodyPr vert="eaVert"/>
          <a:lstStyle/>
          <a:p>
            <a:r>
              <a:rPr lang="en-GB" noProof="0"/>
              <a:t>Click to edit Master title style</a:t>
            </a:r>
          </a:p>
        </p:txBody>
      </p:sp>
      <p:sp>
        <p:nvSpPr>
          <p:cNvPr id="3" name="Vertical Text Placeholder 2"/>
          <p:cNvSpPr>
            <a:spLocks noGrp="1"/>
          </p:cNvSpPr>
          <p:nvPr>
            <p:ph type="body" orient="vert" idx="1"/>
          </p:nvPr>
        </p:nvSpPr>
        <p:spPr>
          <a:xfrm>
            <a:off x="228600" y="838201"/>
            <a:ext cx="6858000" cy="5105400"/>
          </a:xfrm>
        </p:spPr>
        <p:txBody>
          <a:bodyPr vert="eaVert"/>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Date Placeholder 3"/>
          <p:cNvSpPr>
            <a:spLocks noGrp="1"/>
          </p:cNvSpPr>
          <p:nvPr>
            <p:ph type="dt" sz="half" idx="10"/>
          </p:nvPr>
        </p:nvSpPr>
        <p:spPr/>
        <p:txBody>
          <a:bodyPr/>
          <a:lstStyle/>
          <a:p>
            <a:fld id="{F95D1C37-14CF-2142-B5F9-B714D4045E3C}" type="datetimeFigureOut">
              <a:rPr lang="en-GB" smtClean="0">
                <a:solidFill>
                  <a:srgbClr val="FFFFFF">
                    <a:lumMod val="65000"/>
                  </a:srgbClr>
                </a:solidFill>
              </a:rPr>
              <a:pPr/>
              <a:t>20/08/2019</a:t>
            </a:fld>
            <a:endParaRPr lang="en-GB">
              <a:solidFill>
                <a:srgbClr val="FFFFFF">
                  <a:lumMod val="65000"/>
                </a:srgbClr>
              </a:solidFill>
            </a:endParaRPr>
          </a:p>
        </p:txBody>
      </p:sp>
      <p:sp>
        <p:nvSpPr>
          <p:cNvPr id="5" name="Footer Placeholder 4"/>
          <p:cNvSpPr>
            <a:spLocks noGrp="1"/>
          </p:cNvSpPr>
          <p:nvPr>
            <p:ph type="ftr" sz="quarter" idx="11"/>
          </p:nvPr>
        </p:nvSpPr>
        <p:spPr/>
        <p:txBody>
          <a:bodyPr/>
          <a:lstStyle/>
          <a:p>
            <a:endParaRPr lang="en-GB">
              <a:solidFill>
                <a:srgbClr val="FFFFFF">
                  <a:lumMod val="65000"/>
                </a:srgbClr>
              </a:solidFill>
            </a:endParaRPr>
          </a:p>
        </p:txBody>
      </p:sp>
      <p:sp>
        <p:nvSpPr>
          <p:cNvPr id="6" name="Slide Number Placeholder 5"/>
          <p:cNvSpPr>
            <a:spLocks noGrp="1"/>
          </p:cNvSpPr>
          <p:nvPr>
            <p:ph type="sldNum" sz="quarter" idx="12"/>
          </p:nvPr>
        </p:nvSpPr>
        <p:spPr/>
        <p:txBody>
          <a:bodyPr/>
          <a:lstStyle/>
          <a:p>
            <a:fld id="{A26D4D12-3C2B-034E-9910-C5192AFB94C4}" type="slidenum">
              <a:rPr lang="en-GB" smtClean="0">
                <a:solidFill>
                  <a:srgbClr val="FFFFFF">
                    <a:lumMod val="65000"/>
                  </a:srgbClr>
                </a:solidFill>
              </a:rPr>
              <a:pPr/>
              <a:t>‹#›</a:t>
            </a:fld>
            <a:endParaRPr lang="en-GB">
              <a:solidFill>
                <a:srgbClr val="FFFFFF">
                  <a:lumMod val="65000"/>
                </a:srgbClr>
              </a:solidFill>
            </a:endParaRPr>
          </a:p>
        </p:txBody>
      </p:sp>
    </p:spTree>
    <p:extLst>
      <p:ext uri="{BB962C8B-B14F-4D97-AF65-F5344CB8AC3E}">
        <p14:creationId xmlns:p14="http://schemas.microsoft.com/office/powerpoint/2010/main" val="2596695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userDrawn="1"/>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ctrTitle"/>
          </p:nvPr>
        </p:nvSpPr>
        <p:spPr>
          <a:xfrm>
            <a:off x="1371600" y="3913281"/>
            <a:ext cx="5867400" cy="1470025"/>
          </a:xfrm>
          <a:prstGeom prst="rect">
            <a:avLst/>
          </a:prstGeom>
        </p:spPr>
        <p:txBody>
          <a:bodyPr>
            <a:normAutofit/>
          </a:bodyPr>
          <a:lstStyle>
            <a:lvl1pPr algn="r">
              <a:defRPr sz="4600"/>
            </a:lvl1pPr>
          </a:lstStyle>
          <a:p>
            <a:r>
              <a:rPr lang="en-GB" noProof="0"/>
              <a:t>Click to edit Master title style</a:t>
            </a: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a:t>Click to edit Master subtitle style</a:t>
            </a: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F95D1C37-14CF-2142-B5F9-B714D4045E3C}" type="datetimeFigureOut">
              <a:rPr lang="en-GB" smtClean="0">
                <a:solidFill>
                  <a:srgbClr val="FFFFFF">
                    <a:lumMod val="50000"/>
                  </a:srgbClr>
                </a:solidFill>
                <a:latin typeface="Corbel"/>
              </a:rPr>
              <a:pPr/>
              <a:t>20/08/2019</a:t>
            </a:fld>
            <a:endParaRPr lang="en-GB" dirty="0">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GB" dirty="0">
              <a:solidFill>
                <a:srgbClr val="FFFFFF">
                  <a:lumMod val="75000"/>
                </a:srgbClr>
              </a:solidFill>
              <a:latin typeface="Corbel"/>
            </a:endParaRPr>
          </a:p>
        </p:txBody>
      </p:sp>
      <p:sp>
        <p:nvSpPr>
          <p:cNvPr id="12" name="Picture Placeholder 11"/>
          <p:cNvSpPr>
            <a:spLocks noGrp="1"/>
          </p:cNvSpPr>
          <p:nvPr>
            <p:ph type="pic" sz="quarter" idx="12"/>
          </p:nvPr>
        </p:nvSpPr>
        <p:spPr>
          <a:xfrm>
            <a:off x="0" y="676835"/>
            <a:ext cx="7543800" cy="2587752"/>
          </a:xfrm>
          <a:noFill/>
          <a:effectLst>
            <a:outerShdw blurRad="50800" dist="63500" dir="2700000" algn="tl" rotWithShape="0">
              <a:prstClr val="black">
                <a:alpha val="50000"/>
              </a:prstClr>
            </a:outerShdw>
          </a:effectLst>
        </p:spPr>
        <p:txBody>
          <a:bodyPr>
            <a:normAutofit/>
          </a:bodyPr>
          <a:lstStyle>
            <a:lvl1pPr marL="0" indent="0">
              <a:buNone/>
              <a:defRPr sz="1800"/>
            </a:lvl1pPr>
          </a:lstStyle>
          <a:p>
            <a:r>
              <a:rPr lang="en-GB" noProof="0" dirty="0"/>
              <a:t>Click icon to add picture</a:t>
            </a:r>
          </a:p>
        </p:txBody>
      </p:sp>
    </p:spTree>
    <p:extLst>
      <p:ext uri="{BB962C8B-B14F-4D97-AF65-F5344CB8AC3E}">
        <p14:creationId xmlns:p14="http://schemas.microsoft.com/office/powerpoint/2010/main" val="4040898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75DA0A7-E96A-B34A-9F40-5299E03330B9}" type="datetime1">
              <a:rPr lang="en-US" smtClean="0">
                <a:solidFill>
                  <a:prstClr val="black">
                    <a:tint val="75000"/>
                  </a:prstClr>
                </a:solidFill>
              </a:rPr>
              <a:pPr/>
              <a:t>8/20/2019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18" name="Title 1"/>
          <p:cNvSpPr>
            <a:spLocks noGrp="1"/>
          </p:cNvSpPr>
          <p:nvPr>
            <p:ph type="ctrTitle"/>
          </p:nvPr>
        </p:nvSpPr>
        <p:spPr>
          <a:xfrm>
            <a:off x="869418" y="306389"/>
            <a:ext cx="75528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p:txBody>
          <a:bodyPr/>
          <a:lstStyle/>
          <a:p>
            <a:endParaRPr lang="en-US" dirty="0">
              <a:solidFill>
                <a:prstClr val="black"/>
              </a:solidFill>
            </a:endParaRPr>
          </a:p>
          <a:p>
            <a:fld id="{20E72F2D-B2AC-6244-8A61-4DB2981BEBB5}" type="slidenum">
              <a:rPr lang="en-US" smtClean="0">
                <a:solidFill>
                  <a:prstClr val="black"/>
                </a:solidFill>
              </a:rPr>
              <a:pPr/>
              <a:t>‹#›</a:t>
            </a:fld>
            <a:endParaRPr lang="en-US" dirty="0">
              <a:solidFill>
                <a:prstClr val="black"/>
              </a:solidFill>
            </a:endParaRPr>
          </a:p>
          <a:p>
            <a:endParaRPr lang="en-US" dirty="0">
              <a:solidFill>
                <a:prstClr val="black"/>
              </a:solidFill>
            </a:endParaRPr>
          </a:p>
        </p:txBody>
      </p:sp>
      <p:sp>
        <p:nvSpPr>
          <p:cNvPr id="11" name="Text Placeholder 10"/>
          <p:cNvSpPr>
            <a:spLocks noGrp="1"/>
          </p:cNvSpPr>
          <p:nvPr>
            <p:ph type="body" sz="quarter" idx="14"/>
          </p:nvPr>
        </p:nvSpPr>
        <p:spPr>
          <a:xfrm>
            <a:off x="871534" y="16637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22" name="Straight Connector 21"/>
          <p:cNvCxnSpPr/>
          <p:nvPr userDrawn="1"/>
        </p:nvCxnSpPr>
        <p:spPr>
          <a:xfrm>
            <a:off x="984249" y="924456"/>
            <a:ext cx="7437969"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81965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2C1E78-001D-7648-939F-C76F8282EE38}" type="datetime1">
              <a:rPr lang="en-US" smtClean="0">
                <a:solidFill>
                  <a:prstClr val="black">
                    <a:tint val="75000"/>
                  </a:prstClr>
                </a:solidFill>
              </a:rPr>
              <a:pPr/>
              <a:t>8/20/2019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6" name="Title 1"/>
          <p:cNvSpPr>
            <a:spLocks noGrp="1"/>
          </p:cNvSpPr>
          <p:nvPr>
            <p:ph type="ctrTitle"/>
          </p:nvPr>
        </p:nvSpPr>
        <p:spPr>
          <a:xfrm>
            <a:off x="869418" y="306389"/>
            <a:ext cx="75528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7" name="Text Placeholder 10"/>
          <p:cNvSpPr>
            <a:spLocks noGrp="1"/>
          </p:cNvSpPr>
          <p:nvPr>
            <p:ph type="body" sz="quarter" idx="14"/>
          </p:nvPr>
        </p:nvSpPr>
        <p:spPr>
          <a:xfrm>
            <a:off x="871534" y="23749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8" name="Rectangle 2"/>
          <p:cNvSpPr>
            <a:spLocks noChangeArrowheads="1"/>
          </p:cNvSpPr>
          <p:nvPr userDrawn="1"/>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9" name="Straight Connector 8"/>
          <p:cNvCxnSpPr/>
          <p:nvPr userDrawn="1"/>
        </p:nvCxnSpPr>
        <p:spPr>
          <a:xfrm>
            <a:off x="984249" y="924456"/>
            <a:ext cx="7437969"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5" hasCustomPrompt="1"/>
          </p:nvPr>
        </p:nvSpPr>
        <p:spPr>
          <a:xfrm>
            <a:off x="876300" y="1660533"/>
            <a:ext cx="7954962" cy="696912"/>
          </a:xfrm>
          <a:prstGeom prst="rect">
            <a:avLst/>
          </a:prstGeom>
        </p:spPr>
        <p:txBody>
          <a:bodyPr vert="horz"/>
          <a:lstStyle>
            <a:lvl1pPr marL="0">
              <a:spcBef>
                <a:spcPts val="0"/>
              </a:spcBef>
              <a:buFontTx/>
              <a:buNone/>
              <a:defRPr sz="2800" b="1">
                <a:latin typeface="Arial"/>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a:t>Click to add subtitle</a:t>
            </a:r>
          </a:p>
        </p:txBody>
      </p:sp>
    </p:spTree>
    <p:extLst>
      <p:ext uri="{BB962C8B-B14F-4D97-AF65-F5344CB8AC3E}">
        <p14:creationId xmlns:p14="http://schemas.microsoft.com/office/powerpoint/2010/main" val="28744902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336954A-E2AF-F34A-B75A-7C6653562536}" type="datetime1">
              <a:rPr lang="en-US" smtClean="0">
                <a:solidFill>
                  <a:prstClr val="black">
                    <a:tint val="75000"/>
                  </a:prstClr>
                </a:solidFill>
              </a:rPr>
              <a:pPr/>
              <a:t>8/20/2019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7" name="Title 1"/>
          <p:cNvSpPr>
            <a:spLocks noGrp="1"/>
          </p:cNvSpPr>
          <p:nvPr>
            <p:ph type="ctrTitle"/>
          </p:nvPr>
        </p:nvSpPr>
        <p:spPr>
          <a:xfrm>
            <a:off x="888987" y="312737"/>
            <a:ext cx="77724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9" name="Chart Placeholder 8"/>
          <p:cNvSpPr>
            <a:spLocks noGrp="1"/>
          </p:cNvSpPr>
          <p:nvPr>
            <p:ph type="chart" sz="quarter" idx="13"/>
          </p:nvPr>
        </p:nvSpPr>
        <p:spPr>
          <a:xfrm>
            <a:off x="888457" y="2497670"/>
            <a:ext cx="7772400" cy="3162300"/>
          </a:xfrm>
          <a:prstGeom prst="rect">
            <a:avLst/>
          </a:prstGeom>
        </p:spPr>
        <p:txBody>
          <a:bodyPr vert="horz"/>
          <a:lstStyle>
            <a:lvl1pPr>
              <a:defRPr>
                <a:latin typeface="Arial"/>
                <a:cs typeface="Arial"/>
              </a:defRPr>
            </a:lvl1pPr>
          </a:lstStyle>
          <a:p>
            <a:endParaRPr lang="en-US" dirty="0"/>
          </a:p>
        </p:txBody>
      </p:sp>
      <p:sp>
        <p:nvSpPr>
          <p:cNvPr id="10" name="Text Placeholder 9"/>
          <p:cNvSpPr>
            <a:spLocks noGrp="1"/>
          </p:cNvSpPr>
          <p:nvPr>
            <p:ph type="body" sz="quarter" idx="14"/>
          </p:nvPr>
        </p:nvSpPr>
        <p:spPr>
          <a:xfrm>
            <a:off x="888457" y="1646770"/>
            <a:ext cx="7772400" cy="800100"/>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dirty="0"/>
              <a:t>Click to edit Master text styles</a:t>
            </a:r>
          </a:p>
        </p:txBody>
      </p:sp>
      <p:sp>
        <p:nvSpPr>
          <p:cNvPr id="11" name="Rectangle 2"/>
          <p:cNvSpPr>
            <a:spLocks noChangeArrowheads="1"/>
          </p:cNvSpPr>
          <p:nvPr userDrawn="1"/>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14" name="Straight Connector 13"/>
          <p:cNvCxnSpPr/>
          <p:nvPr userDrawn="1"/>
        </p:nvCxnSpPr>
        <p:spPr>
          <a:xfrm>
            <a:off x="1001185" y="924456"/>
            <a:ext cx="7659672"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72436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73144ED-927B-5B45-A4E7-8652B75E597C}" type="datetime1">
              <a:rPr lang="en-US" smtClean="0">
                <a:solidFill>
                  <a:prstClr val="black">
                    <a:tint val="75000"/>
                  </a:prstClr>
                </a:solidFill>
              </a:rPr>
              <a:pPr/>
              <a:t>8/20/2019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6" name="Rectangle 5"/>
          <p:cNvSpPr/>
          <p:nvPr userDrawn="1"/>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pic>
        <p:nvPicPr>
          <p:cNvPr id="8" name="Picture 7" descr="UNICEF logo_White.png"/>
          <p:cNvPicPr>
            <a:picLocks noChangeAspect="1"/>
          </p:cNvPicPr>
          <p:nvPr userDrawn="1"/>
        </p:nvPicPr>
        <p:blipFill>
          <a:blip r:embed="rId2"/>
          <a:stretch>
            <a:fillRect/>
          </a:stretch>
        </p:blipFill>
        <p:spPr>
          <a:xfrm>
            <a:off x="6541467" y="5917067"/>
            <a:ext cx="2012966" cy="483429"/>
          </a:xfrm>
          <a:prstGeom prst="rect">
            <a:avLst/>
          </a:prstGeom>
        </p:spPr>
      </p:pic>
      <p:sp>
        <p:nvSpPr>
          <p:cNvPr id="10" name="Text Placeholder 9"/>
          <p:cNvSpPr>
            <a:spLocks noGrp="1"/>
          </p:cNvSpPr>
          <p:nvPr>
            <p:ph type="body" sz="quarter" idx="13" hasCustomPrompt="1"/>
          </p:nvPr>
        </p:nvSpPr>
        <p:spPr>
          <a:xfrm>
            <a:off x="584200" y="393699"/>
            <a:ext cx="4572000" cy="2185727"/>
          </a:xfrm>
          <a:prstGeom prst="rect">
            <a:avLst/>
          </a:prstGeom>
        </p:spPr>
        <p:txBody>
          <a:bodyPr vert="horz"/>
          <a:lstStyle>
            <a:lvl1pPr marL="0">
              <a:lnSpc>
                <a:spcPts val="19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a:t>For more information please contact</a:t>
            </a:r>
          </a:p>
          <a:p>
            <a:pPr lvl="0"/>
            <a:r>
              <a:rPr lang="en-US" dirty="0"/>
              <a:t>Click to edit name</a:t>
            </a:r>
          </a:p>
          <a:p>
            <a:pPr lvl="0"/>
            <a:r>
              <a:rPr lang="en-US" dirty="0"/>
              <a:t>Title</a:t>
            </a:r>
          </a:p>
          <a:p>
            <a:pPr lvl="0"/>
            <a:r>
              <a:rPr lang="en-US" dirty="0"/>
              <a:t>Telephone and email address</a:t>
            </a:r>
          </a:p>
          <a:p>
            <a:pPr lvl="0"/>
            <a:endParaRPr lang="en-US" dirty="0"/>
          </a:p>
        </p:txBody>
      </p:sp>
      <p:sp>
        <p:nvSpPr>
          <p:cNvPr id="13" name="Text Placeholder 14"/>
          <p:cNvSpPr>
            <a:spLocks noGrp="1"/>
          </p:cNvSpPr>
          <p:nvPr>
            <p:ph type="body" sz="quarter" idx="14" hasCustomPrompt="1"/>
          </p:nvPr>
        </p:nvSpPr>
        <p:spPr>
          <a:xfrm>
            <a:off x="584200" y="3605018"/>
            <a:ext cx="4572000" cy="2796843"/>
          </a:xfrm>
          <a:prstGeom prst="rect">
            <a:avLst/>
          </a:prstGeom>
        </p:spPr>
        <p:txBody>
          <a:bodyPr vert="horz"/>
          <a:lstStyle>
            <a:lvl1pPr marL="0" marR="0" indent="-34290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lvl="0"/>
            <a:endParaRPr lang="en-US" dirty="0"/>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marL="0" marR="0" lvl="0" indent="-342900" algn="l" defTabSz="457200" rtl="0" eaLnBrk="1" fontAlgn="auto" latinLnBrk="0" hangingPunct="1">
              <a:lnSpc>
                <a:spcPts val="1920"/>
              </a:lnSpc>
              <a:spcBef>
                <a:spcPts val="0"/>
              </a:spcBef>
              <a:spcAft>
                <a:spcPts val="300"/>
              </a:spcAft>
              <a:buClrTx/>
              <a:buSzTx/>
              <a:buFontTx/>
              <a:buNone/>
              <a:tabLst/>
              <a:defRPr/>
            </a:pPr>
            <a:r>
              <a:rPr lang="en-US" dirty="0"/>
              <a:t>Click to edit back cover information</a:t>
            </a:r>
          </a:p>
          <a:p>
            <a:pPr lvl="0"/>
            <a:endParaRPr lang="en-US" dirty="0"/>
          </a:p>
          <a:p>
            <a:pPr lvl="0"/>
            <a:r>
              <a:rPr lang="en-US" dirty="0"/>
              <a:t>Cover photo © goes here</a:t>
            </a:r>
          </a:p>
          <a:p>
            <a:pPr lvl="0"/>
            <a:r>
              <a:rPr lang="en-US" dirty="0"/>
              <a:t>Inside photo © goes here</a:t>
            </a:r>
          </a:p>
        </p:txBody>
      </p:sp>
    </p:spTree>
    <p:extLst>
      <p:ext uri="{BB962C8B-B14F-4D97-AF65-F5344CB8AC3E}">
        <p14:creationId xmlns:p14="http://schemas.microsoft.com/office/powerpoint/2010/main" val="855048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54EA560-958C-454E-BD2D-9BA5DCC8648C}" type="datetime1">
              <a:rPr lang="en-US" smtClean="0">
                <a:solidFill>
                  <a:prstClr val="black">
                    <a:tint val="75000"/>
                  </a:prstClr>
                </a:solidFill>
              </a:rPr>
              <a:pPr/>
              <a:t>8/20/2019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761112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0BBD0B2-1531-6342-8B76-F1818B7EEAF4}" type="datetime1">
              <a:rPr lang="en-US" smtClean="0">
                <a:solidFill>
                  <a:prstClr val="black">
                    <a:tint val="75000"/>
                  </a:prstClr>
                </a:solidFill>
              </a:rPr>
              <a:pPr/>
              <a:t>8/20/2019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961028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C20C0FB-EE4A-DC4E-A839-A0181D59BCF2}" type="datetime1">
              <a:rPr lang="en-US" smtClean="0">
                <a:solidFill>
                  <a:prstClr val="black">
                    <a:tint val="75000"/>
                  </a:prstClr>
                </a:solidFill>
              </a:rPr>
              <a:pPr/>
              <a:t>8/20/2019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134587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4" name="Date Placeholder 3"/>
          <p:cNvSpPr>
            <a:spLocks noGrp="1"/>
          </p:cNvSpPr>
          <p:nvPr>
            <p:ph type="dt" sz="half" idx="10"/>
          </p:nvPr>
        </p:nvSpPr>
        <p:spPr/>
        <p:txBody>
          <a:bodyPr/>
          <a:lstStyle/>
          <a:p>
            <a:fld id="{156061D0-D8A8-2E40-9C8A-F98C260A1294}" type="datetime1">
              <a:rPr lang="en-US" smtClean="0">
                <a:solidFill>
                  <a:prstClr val="black">
                    <a:tint val="75000"/>
                  </a:prstClr>
                </a:solidFill>
              </a:rPr>
              <a:pPr/>
              <a:t>8/20/2019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062552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E45F65-06AE-BA47-9435-A55E9224BB08}" type="datetime1">
              <a:rPr lang="en-US" smtClean="0">
                <a:solidFill>
                  <a:prstClr val="black">
                    <a:tint val="75000"/>
                  </a:prstClr>
                </a:solidFill>
              </a:rPr>
              <a:pPr/>
              <a:t>8/20/2019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916302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71A5EF8-AB3A-6B40-8B75-EB6048B1C4E8}" type="datetime1">
              <a:rPr lang="en-US" smtClean="0">
                <a:solidFill>
                  <a:prstClr val="black">
                    <a:tint val="75000"/>
                  </a:prstClr>
                </a:solidFill>
              </a:rPr>
              <a:pPr/>
              <a:t>8/20/2019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52359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2" name="Title 1"/>
          <p:cNvSpPr>
            <a:spLocks noGrp="1"/>
          </p:cNvSpPr>
          <p:nvPr>
            <p:ph type="title"/>
          </p:nvPr>
        </p:nvSpPr>
        <p:spPr>
          <a:xfrm>
            <a:off x="1736105" y="2653553"/>
            <a:ext cx="5870448" cy="1472184"/>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GB" noProof="0"/>
              <a:t>Click to edit Master title style</a:t>
            </a: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GB" dirty="0">
              <a:solidFill>
                <a:srgbClr val="FFFFFF">
                  <a:lumMod val="75000"/>
                </a:srgbClr>
              </a:solidFill>
              <a:latin typeface="Corbe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F95D1C37-14CF-2142-B5F9-B714D4045E3C}" type="datetimeFigureOut">
              <a:rPr lang="en-GB" smtClean="0">
                <a:solidFill>
                  <a:srgbClr val="FFFFFF">
                    <a:lumMod val="50000"/>
                  </a:srgbClr>
                </a:solidFill>
                <a:latin typeface="Corbel"/>
              </a:rPr>
              <a:pPr/>
              <a:t>20/08/2019</a:t>
            </a:fld>
            <a:endParaRPr lang="en-GB" dirty="0">
              <a:solidFill>
                <a:srgbClr val="FFFFFF">
                  <a:lumMod val="50000"/>
                </a:srgbClr>
              </a:solidFill>
              <a:latin typeface="Corbel"/>
            </a:endParaRPr>
          </a:p>
        </p:txBody>
      </p:sp>
    </p:spTree>
    <p:extLst>
      <p:ext uri="{BB962C8B-B14F-4D97-AF65-F5344CB8AC3E}">
        <p14:creationId xmlns:p14="http://schemas.microsoft.com/office/powerpoint/2010/main" val="31330018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p:txBody>
          <a:bodyPr/>
          <a:lstStyle/>
          <a:p>
            <a:fld id="{95F34D4F-07CD-3A4F-B2CA-5D849429CBFE}" type="datetime1">
              <a:rPr lang="en-US" smtClean="0">
                <a:solidFill>
                  <a:prstClr val="black">
                    <a:tint val="75000"/>
                  </a:prstClr>
                </a:solidFill>
              </a:rPr>
              <a:pPr/>
              <a:t>8/20/2019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798670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D1BC52-E6EA-4C44-8DE3-38F875E9ADBA}" type="datetime1">
              <a:rPr lang="en-US" smtClean="0">
                <a:solidFill>
                  <a:prstClr val="black">
                    <a:tint val="75000"/>
                  </a:prstClr>
                </a:solidFill>
              </a:rPr>
              <a:pPr/>
              <a:t>8/20/2019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870188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C45C37-0D48-0A43-9875-508979E04238}" type="datetime1">
              <a:rPr lang="en-US" smtClean="0">
                <a:solidFill>
                  <a:prstClr val="black">
                    <a:tint val="75000"/>
                  </a:prstClr>
                </a:solidFill>
              </a:rPr>
              <a:pPr/>
              <a:t>8/20/2019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415359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3988B9-4323-D142-B419-9C8D0CE9AC4B}" type="datetime1">
              <a:rPr lang="en-US" smtClean="0">
                <a:solidFill>
                  <a:prstClr val="black">
                    <a:tint val="75000"/>
                  </a:prstClr>
                </a:solidFill>
              </a:rPr>
              <a:pPr/>
              <a:t>8/20/2019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180853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2F20E0B-8A1F-AC48-97AD-89D3EA32C27D}" type="datetime1">
              <a:rPr lang="en-US" smtClean="0">
                <a:solidFill>
                  <a:prstClr val="black">
                    <a:tint val="75000"/>
                  </a:prstClr>
                </a:solidFill>
              </a:rPr>
              <a:pPr/>
              <a:t>8/20/2019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486331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D10894-10A2-8048-9CDF-C816DD1EE67E}" type="datetime1">
              <a:rPr lang="en-US" smtClean="0">
                <a:solidFill>
                  <a:prstClr val="black">
                    <a:tint val="75000"/>
                  </a:prstClr>
                </a:solidFill>
              </a:rPr>
              <a:pPr/>
              <a:t>8/20/2019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E72F2D-B2AC-6244-8A61-4DB2981BEBB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002824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99FF"/>
        </a:solidFill>
        <a:effectLst/>
      </p:bgPr>
    </p:bg>
    <p:spTree>
      <p:nvGrpSpPr>
        <p:cNvPr id="1" name=""/>
        <p:cNvGrpSpPr/>
        <p:nvPr/>
      </p:nvGrpSpPr>
      <p:grpSpPr>
        <a:xfrm>
          <a:off x="0" y="0"/>
          <a:ext cx="0" cy="0"/>
          <a:chOff x="0" y="0"/>
          <a:chExt cx="0" cy="0"/>
        </a:xfrm>
      </p:grpSpPr>
      <p:sp>
        <p:nvSpPr>
          <p:cNvPr id="4" name="Rectangle 26"/>
          <p:cNvSpPr>
            <a:spLocks noChangeArrowheads="1"/>
          </p:cNvSpPr>
          <p:nvPr/>
        </p:nvSpPr>
        <p:spPr bwMode="auto">
          <a:xfrm>
            <a:off x="0" y="0"/>
            <a:ext cx="9144000" cy="6858000"/>
          </a:xfrm>
          <a:prstGeom prst="rect">
            <a:avLst/>
          </a:prstGeom>
          <a:solidFill>
            <a:srgbClr val="23A6FF"/>
          </a:solidFill>
          <a:ln w="9525">
            <a:noFill/>
            <a:miter lim="800000"/>
            <a:headEnd/>
            <a:tailEnd/>
          </a:ln>
          <a:effectLst/>
        </p:spPr>
        <p:txBody>
          <a:bodyPr wrap="none" anchor="ctr"/>
          <a:lstStyle/>
          <a:p>
            <a:pPr eaLnBrk="0" fontAlgn="base" hangingPunct="0">
              <a:spcBef>
                <a:spcPct val="20000"/>
              </a:spcBef>
              <a:spcAft>
                <a:spcPct val="0"/>
              </a:spcAft>
              <a:buClr>
                <a:srgbClr val="000000"/>
              </a:buClr>
              <a:buFontTx/>
              <a:buChar char="•"/>
              <a:defRPr/>
            </a:pPr>
            <a:endParaRPr lang="en-US" sz="2400" dirty="0">
              <a:solidFill>
                <a:srgbClr val="000000"/>
              </a:solidFill>
            </a:endParaRPr>
          </a:p>
        </p:txBody>
      </p:sp>
      <p:pic>
        <p:nvPicPr>
          <p:cNvPr id="5" name="Picture 30"/>
          <p:cNvPicPr>
            <a:picLocks noChangeAspect="1" noChangeArrowheads="1"/>
          </p:cNvPicPr>
          <p:nvPr userDrawn="1"/>
        </p:nvPicPr>
        <p:blipFill>
          <a:blip r:embed="rId2"/>
          <a:srcRect/>
          <a:stretch>
            <a:fillRect/>
          </a:stretch>
        </p:blipFill>
        <p:spPr bwMode="auto">
          <a:xfrm>
            <a:off x="6748463" y="6172200"/>
            <a:ext cx="2038350" cy="488950"/>
          </a:xfrm>
          <a:prstGeom prst="rect">
            <a:avLst/>
          </a:prstGeom>
          <a:noFill/>
          <a:ln w="9525">
            <a:noFill/>
            <a:miter lim="800000"/>
            <a:headEnd/>
            <a:tailEnd/>
          </a:ln>
        </p:spPr>
      </p:pic>
      <p:sp>
        <p:nvSpPr>
          <p:cNvPr id="6" name="Text Box 33"/>
          <p:cNvSpPr txBox="1">
            <a:spLocks noChangeArrowheads="1"/>
          </p:cNvSpPr>
          <p:nvPr userDrawn="1"/>
        </p:nvSpPr>
        <p:spPr bwMode="auto">
          <a:xfrm>
            <a:off x="276225" y="6248400"/>
            <a:ext cx="2568575" cy="457200"/>
          </a:xfrm>
          <a:prstGeom prst="rect">
            <a:avLst/>
          </a:prstGeom>
          <a:noFill/>
          <a:ln w="9525">
            <a:noFill/>
            <a:miter lim="800000"/>
            <a:headEnd/>
            <a:tailEnd/>
          </a:ln>
          <a:effectLst/>
        </p:spPr>
        <p:txBody>
          <a:bodyPr>
            <a:spAutoFit/>
          </a:bodyPr>
          <a:lstStyle/>
          <a:p>
            <a:pPr eaLnBrk="0" fontAlgn="base" hangingPunct="0">
              <a:spcBef>
                <a:spcPct val="50000"/>
              </a:spcBef>
              <a:spcAft>
                <a:spcPct val="0"/>
              </a:spcAft>
              <a:defRPr/>
            </a:pPr>
            <a:r>
              <a:rPr lang="en-US" sz="2400" dirty="0">
                <a:solidFill>
                  <a:srgbClr val="FFFFFF"/>
                </a:solidFill>
                <a:latin typeface="Times New Roman" pitchFamily="18" charset="0"/>
              </a:rPr>
              <a:t>Unite for Children</a:t>
            </a:r>
          </a:p>
        </p:txBody>
      </p:sp>
      <p:sp>
        <p:nvSpPr>
          <p:cNvPr id="4098" name="Rectangle 2"/>
          <p:cNvSpPr>
            <a:spLocks noGrp="1" noChangeArrowheads="1"/>
          </p:cNvSpPr>
          <p:nvPr>
            <p:ph type="ctrTitle"/>
          </p:nvPr>
        </p:nvSpPr>
        <p:spPr>
          <a:xfrm>
            <a:off x="279400" y="1146175"/>
            <a:ext cx="8864600" cy="1143000"/>
          </a:xfrm>
          <a:noFill/>
        </p:spPr>
        <p:txBody>
          <a:bodyPr/>
          <a:lstStyle>
            <a:lvl1pPr>
              <a:defRPr sz="4000">
                <a:solidFill>
                  <a:schemeClr val="bg1"/>
                </a:solidFill>
              </a:defRPr>
            </a:lvl1pPr>
          </a:lstStyle>
          <a:p>
            <a:r>
              <a:rPr lang="en-GB"/>
              <a:t>URGENT ACTION FOR CHILDREN ON THE BRINK</a:t>
            </a:r>
          </a:p>
        </p:txBody>
      </p:sp>
      <p:sp>
        <p:nvSpPr>
          <p:cNvPr id="4111" name="Rectangle 15"/>
          <p:cNvSpPr>
            <a:spLocks noGrp="1" noChangeArrowheads="1"/>
          </p:cNvSpPr>
          <p:nvPr>
            <p:ph type="subTitle" sz="quarter" idx="1"/>
          </p:nvPr>
        </p:nvSpPr>
        <p:spPr>
          <a:xfrm>
            <a:off x="288925" y="2900363"/>
            <a:ext cx="6111875" cy="2209800"/>
          </a:xfrm>
        </p:spPr>
        <p:txBody>
          <a:bodyPr/>
          <a:lstStyle>
            <a:lvl1pPr marL="0" indent="0">
              <a:buFontTx/>
              <a:buNone/>
              <a:defRPr sz="2800" b="1">
                <a:solidFill>
                  <a:schemeClr val="bg1"/>
                </a:solidFill>
              </a:defRPr>
            </a:lvl1pPr>
          </a:lstStyle>
          <a:p>
            <a:r>
              <a:rPr lang="en-GB"/>
              <a:t>The Challenges and responses for orphans and other children made vulnerable by HIV/AIDS</a:t>
            </a:r>
          </a:p>
        </p:txBody>
      </p:sp>
    </p:spTree>
    <p:extLst>
      <p:ext uri="{BB962C8B-B14F-4D97-AF65-F5344CB8AC3E}">
        <p14:creationId xmlns:p14="http://schemas.microsoft.com/office/powerpoint/2010/main" val="1362916143"/>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baseline="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3322562"/>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548506370"/>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600200"/>
            <a:ext cx="3657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600200"/>
            <a:ext cx="3657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081735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Content Placeholder 2"/>
          <p:cNvSpPr>
            <a:spLocks noGrp="1"/>
          </p:cNvSpPr>
          <p:nvPr>
            <p:ph sz="half" idx="1"/>
          </p:nvPr>
        </p:nvSpPr>
        <p:spPr>
          <a:xfrm>
            <a:off x="228600" y="1707776"/>
            <a:ext cx="4208461"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705350" y="1707776"/>
            <a:ext cx="4057649" cy="438822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e Placeholder 4"/>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6" name="Footer Placeholder 5"/>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7" name="Slide Number Placeholder 6"/>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8" name="Snip Diagonal Corner Rectangle 7"/>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0" name="Title 1"/>
          <p:cNvSpPr>
            <a:spLocks noGrp="1"/>
          </p:cNvSpPr>
          <p:nvPr>
            <p:ph type="title"/>
          </p:nvPr>
        </p:nvSpPr>
        <p:spPr>
          <a:xfrm>
            <a:off x="0" y="295833"/>
            <a:ext cx="9144000" cy="1143000"/>
          </a:xfrm>
        </p:spPr>
        <p:txBody>
          <a:bodyPr anchor="t"/>
          <a:lstStyle>
            <a:lvl1pPr>
              <a:defRPr b="1"/>
            </a:lvl1pPr>
          </a:lstStyle>
          <a:p>
            <a:r>
              <a:rPr lang="en-GB" noProof="0" dirty="0"/>
              <a:t>Click to edit Master title style</a:t>
            </a:r>
          </a:p>
        </p:txBody>
      </p:sp>
    </p:spTree>
    <p:extLst>
      <p:ext uri="{BB962C8B-B14F-4D97-AF65-F5344CB8AC3E}">
        <p14:creationId xmlns:p14="http://schemas.microsoft.com/office/powerpoint/2010/main" val="16224408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1239781"/>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59894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31268101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34049965"/>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8193994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2361132"/>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152400"/>
            <a:ext cx="20764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152400"/>
            <a:ext cx="60769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358792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Text Placeholder 2"/>
          <p:cNvSpPr>
            <a:spLocks noGrp="1"/>
          </p:cNvSpPr>
          <p:nvPr>
            <p:ph type="body" idx="1"/>
          </p:nvPr>
        </p:nvSpPr>
        <p:spPr>
          <a:xfrm>
            <a:off x="228600" y="1600200"/>
            <a:ext cx="4208463"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4" name="Content Placeholder 3"/>
          <p:cNvSpPr>
            <a:spLocks noGrp="1"/>
          </p:cNvSpPr>
          <p:nvPr>
            <p:ph sz="half" idx="2"/>
          </p:nvPr>
        </p:nvSpPr>
        <p:spPr>
          <a:xfrm>
            <a:off x="228600" y="2514600"/>
            <a:ext cx="4208463"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Text Placeholder 4"/>
          <p:cNvSpPr>
            <a:spLocks noGrp="1"/>
          </p:cNvSpPr>
          <p:nvPr>
            <p:ph type="body" sz="quarter" idx="3"/>
          </p:nvPr>
        </p:nvSpPr>
        <p:spPr>
          <a:xfrm>
            <a:off x="4705350" y="1600200"/>
            <a:ext cx="4057649"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6" name="Content Placeholder 5"/>
          <p:cNvSpPr>
            <a:spLocks noGrp="1"/>
          </p:cNvSpPr>
          <p:nvPr>
            <p:ph sz="quarter" idx="4"/>
          </p:nvPr>
        </p:nvSpPr>
        <p:spPr>
          <a:xfrm>
            <a:off x="4705350" y="2514600"/>
            <a:ext cx="4057649" cy="35814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Date Placeholder 6"/>
          <p:cNvSpPr>
            <a:spLocks noGrp="1"/>
          </p:cNvSpPr>
          <p:nvPr>
            <p:ph type="dt" sz="half" idx="10"/>
          </p:nvPr>
        </p:nvSpPr>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8" name="Footer Placeholder 7"/>
          <p:cNvSpPr>
            <a:spLocks noGrp="1"/>
          </p:cNvSpPr>
          <p:nvPr>
            <p:ph type="ftr" sz="quarter" idx="11"/>
          </p:nvPr>
        </p:nvSpPr>
        <p:spPr/>
        <p:txBody>
          <a:bodyPr/>
          <a:lstStyle/>
          <a:p>
            <a:endParaRPr lang="en-GB" dirty="0">
              <a:solidFill>
                <a:srgbClr val="FFFFFF">
                  <a:lumMod val="65000"/>
                </a:srgbClr>
              </a:solidFill>
              <a:latin typeface="Corbel"/>
            </a:endParaRPr>
          </a:p>
        </p:txBody>
      </p:sp>
      <p:sp>
        <p:nvSpPr>
          <p:cNvPr id="9" name="Slide Number Placeholder 8"/>
          <p:cNvSpPr>
            <a:spLocks noGrp="1"/>
          </p:cNvSpPr>
          <p:nvPr>
            <p:ph type="sldNum" sz="quarter" idx="12"/>
          </p:nvPr>
        </p:nvSpPr>
        <p:spPr/>
        <p:txBody>
          <a:body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
        <p:nvSpPr>
          <p:cNvPr id="10" name="Snip Diagonal Corner Rectangle 9"/>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1" name="Title 1"/>
          <p:cNvSpPr>
            <a:spLocks noGrp="1"/>
          </p:cNvSpPr>
          <p:nvPr>
            <p:ph type="title"/>
          </p:nvPr>
        </p:nvSpPr>
        <p:spPr>
          <a:xfrm>
            <a:off x="779463" y="295833"/>
            <a:ext cx="7583488" cy="1143000"/>
          </a:xfrm>
        </p:spPr>
        <p:txBody>
          <a:bodyPr/>
          <a:lstStyle>
            <a:lvl1pPr>
              <a:defRPr/>
            </a:lvl1pPr>
          </a:lstStyle>
          <a:p>
            <a:r>
              <a:rPr lang="en-GB" noProof="0"/>
              <a:t>Click to edit Master title style</a:t>
            </a:r>
          </a:p>
        </p:txBody>
      </p:sp>
    </p:spTree>
    <p:extLst>
      <p:ext uri="{BB962C8B-B14F-4D97-AF65-F5344CB8AC3E}">
        <p14:creationId xmlns:p14="http://schemas.microsoft.com/office/powerpoint/2010/main" val="2806584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3" name="Date Placeholder 2"/>
          <p:cNvSpPr>
            <a:spLocks noGrp="1"/>
          </p:cNvSpPr>
          <p:nvPr>
            <p:ph type="dt" sz="half" idx="10"/>
          </p:nvPr>
        </p:nvSpPr>
        <p:spPr/>
        <p:txBody>
          <a:bodyPr/>
          <a:lstStyle/>
          <a:p>
            <a:fld id="{F95D1C37-14CF-2142-B5F9-B714D4045E3C}" type="datetimeFigureOut">
              <a:rPr lang="en-US" smtClean="0">
                <a:solidFill>
                  <a:srgbClr val="FFFFFF">
                    <a:lumMod val="65000"/>
                  </a:srgbClr>
                </a:solidFill>
                <a:latin typeface="Corbel"/>
              </a:rPr>
              <a:pPr/>
              <a:t>8/20/2019</a:t>
            </a:fld>
            <a:endParaRPr lang="en-US" dirty="0">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dirty="0">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A26D4D12-3C2B-034E-9910-C5192AFB94C4}" type="slidenum">
              <a:rPr lang="en-US" smtClean="0">
                <a:solidFill>
                  <a:srgbClr val="FFFFFF">
                    <a:lumMod val="65000"/>
                  </a:srgbClr>
                </a:solidFill>
                <a:latin typeface="Corbel"/>
              </a:rPr>
              <a:pPr/>
              <a:t>‹#›</a:t>
            </a:fld>
            <a:endParaRPr lang="en-US" dirty="0">
              <a:solidFill>
                <a:srgbClr val="FFFFFF">
                  <a:lumMod val="65000"/>
                </a:srgbClr>
              </a:solidFill>
              <a:latin typeface="Corbel"/>
            </a:endParaRPr>
          </a:p>
        </p:txBody>
      </p:sp>
      <p:sp>
        <p:nvSpPr>
          <p:cNvPr id="6" name="Snip Diagonal Corner Rectangle 5"/>
          <p:cNvSpPr/>
          <p:nvPr userDrawn="1"/>
        </p:nvSpPr>
        <p:spPr>
          <a:xfrm flipV="1">
            <a:off x="228600" y="228597"/>
            <a:ext cx="8686800" cy="1277473"/>
          </a:xfrm>
          <a:prstGeom prst="snip2DiagRect">
            <a:avLst>
              <a:gd name="adj1" fmla="val 0"/>
              <a:gd name="adj2" fmla="val 1167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a:solidFill>
                <a:srgbClr val="103154"/>
              </a:solidFill>
              <a:latin typeface="Corbel"/>
            </a:endParaRPr>
          </a:p>
        </p:txBody>
      </p:sp>
      <p:sp>
        <p:nvSpPr>
          <p:cNvPr id="7" name="Title 1"/>
          <p:cNvSpPr>
            <a:spLocks noGrp="1"/>
          </p:cNvSpPr>
          <p:nvPr>
            <p:ph type="title"/>
          </p:nvPr>
        </p:nvSpPr>
        <p:spPr>
          <a:xfrm>
            <a:off x="0" y="295833"/>
            <a:ext cx="9144000" cy="1143000"/>
          </a:xfrm>
        </p:spPr>
        <p:txBody>
          <a:bodyPr/>
          <a:lstStyle/>
          <a:p>
            <a:r>
              <a:rPr lang="en-GB" noProof="0" dirty="0"/>
              <a:t>Click to edit Master title style</a:t>
            </a:r>
          </a:p>
        </p:txBody>
      </p:sp>
      <p:pic>
        <p:nvPicPr>
          <p:cNvPr id="8" name="Picture 7" descr="UNICEF logo_White.png"/>
          <p:cNvPicPr>
            <a:picLocks noChangeAspect="1"/>
          </p:cNvPicPr>
          <p:nvPr userDrawn="1"/>
        </p:nvPicPr>
        <p:blipFill>
          <a:blip r:embed="rId2"/>
          <a:stretch>
            <a:fillRect/>
          </a:stretch>
        </p:blipFill>
        <p:spPr>
          <a:xfrm>
            <a:off x="6750034" y="6257367"/>
            <a:ext cx="2012966" cy="483429"/>
          </a:xfrm>
          <a:prstGeom prst="rect">
            <a:avLst/>
          </a:prstGeom>
        </p:spPr>
      </p:pic>
    </p:spTree>
    <p:extLst>
      <p:ext uri="{BB962C8B-B14F-4D97-AF65-F5344CB8AC3E}">
        <p14:creationId xmlns:p14="http://schemas.microsoft.com/office/powerpoint/2010/main" val="3455309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Date Placeholder 1"/>
          <p:cNvSpPr>
            <a:spLocks noGrp="1"/>
          </p:cNvSpPr>
          <p:nvPr>
            <p:ph type="dt" sz="half" idx="10"/>
          </p:nvPr>
        </p:nvSpPr>
        <p:spPr/>
        <p:txBody>
          <a:bodyPr/>
          <a:lstStyle/>
          <a:p>
            <a:fld id="{F95D1C37-14CF-2142-B5F9-B714D4045E3C}" type="datetimeFigureOut">
              <a:rPr lang="en-US" smtClean="0">
                <a:solidFill>
                  <a:srgbClr val="FFFFFF">
                    <a:lumMod val="65000"/>
                  </a:srgbClr>
                </a:solidFill>
                <a:latin typeface="Corbel"/>
              </a:rPr>
              <a:pPr/>
              <a:t>8/20/2019</a:t>
            </a:fld>
            <a:endParaRPr lang="en-US" dirty="0">
              <a:solidFill>
                <a:srgbClr val="FFFFFF">
                  <a:lumMod val="65000"/>
                </a:srgbClr>
              </a:solidFill>
              <a:latin typeface="Corbel"/>
            </a:endParaRPr>
          </a:p>
        </p:txBody>
      </p:sp>
      <p:sp>
        <p:nvSpPr>
          <p:cNvPr id="3" name="Footer Placeholder 2"/>
          <p:cNvSpPr>
            <a:spLocks noGrp="1"/>
          </p:cNvSpPr>
          <p:nvPr>
            <p:ph type="ftr" sz="quarter" idx="11"/>
          </p:nvPr>
        </p:nvSpPr>
        <p:spPr/>
        <p:txBody>
          <a:bodyPr/>
          <a:lstStyle/>
          <a:p>
            <a:endParaRPr lang="en-US" dirty="0">
              <a:solidFill>
                <a:srgbClr val="FFFFFF">
                  <a:lumMod val="65000"/>
                </a:srgbClr>
              </a:solidFill>
              <a:latin typeface="Corbel"/>
            </a:endParaRPr>
          </a:p>
        </p:txBody>
      </p:sp>
      <p:sp>
        <p:nvSpPr>
          <p:cNvPr id="4" name="Slide Number Placeholder 3"/>
          <p:cNvSpPr>
            <a:spLocks noGrp="1"/>
          </p:cNvSpPr>
          <p:nvPr>
            <p:ph type="sldNum" sz="quarter" idx="12"/>
          </p:nvPr>
        </p:nvSpPr>
        <p:spPr/>
        <p:txBody>
          <a:bodyPr/>
          <a:lstStyle/>
          <a:p>
            <a:fld id="{A26D4D12-3C2B-034E-9910-C5192AFB94C4}" type="slidenum">
              <a:rPr lang="en-US" smtClean="0">
                <a:solidFill>
                  <a:srgbClr val="FFFFFF">
                    <a:lumMod val="65000"/>
                  </a:srgbClr>
                </a:solidFill>
                <a:latin typeface="Corbel"/>
              </a:rPr>
              <a:pPr/>
              <a:t>‹#›</a:t>
            </a:fld>
            <a:endParaRPr lang="en-US" dirty="0">
              <a:solidFill>
                <a:srgbClr val="FFFFFF">
                  <a:lumMod val="65000"/>
                </a:srgbClr>
              </a:solidFill>
              <a:latin typeface="Corbel"/>
            </a:endParaRPr>
          </a:p>
        </p:txBody>
      </p:sp>
    </p:spTree>
    <p:extLst>
      <p:ext uri="{BB962C8B-B14F-4D97-AF65-F5344CB8AC3E}">
        <p14:creationId xmlns:p14="http://schemas.microsoft.com/office/powerpoint/2010/main" val="268696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no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dirty="0">
              <a:solidFill>
                <a:srgbClr val="103154"/>
              </a:solidFill>
              <a:latin typeface="Corbel"/>
            </a:endParaRPr>
          </a:p>
        </p:txBody>
      </p:sp>
      <p:sp>
        <p:nvSpPr>
          <p:cNvPr id="2" name="Title 1"/>
          <p:cNvSpPr>
            <a:spLocks noGrp="1"/>
          </p:cNvSpPr>
          <p:nvPr>
            <p:ph type="title"/>
          </p:nvPr>
        </p:nvSpPr>
        <p:spPr>
          <a:xfrm>
            <a:off x="525780" y="2177303"/>
            <a:ext cx="3657600" cy="1162050"/>
          </a:xfrm>
          <a:prstGeom prst="rect">
            <a:avLst/>
          </a:prstGeom>
        </p:spPr>
        <p:txBody>
          <a:bodyPr anchor="b">
            <a:normAutofit/>
          </a:bodyPr>
          <a:lstStyle>
            <a:lvl1pPr algn="l">
              <a:defRPr sz="3000" b="0">
                <a:solidFill>
                  <a:schemeClr val="accent1"/>
                </a:solidFill>
              </a:defRPr>
            </a:lvl1pPr>
          </a:lstStyle>
          <a:p>
            <a:r>
              <a:rPr lang="en-GB" noProof="0"/>
              <a:t>Click to edit Master title style</a:t>
            </a:r>
          </a:p>
        </p:txBody>
      </p:sp>
      <p:sp>
        <p:nvSpPr>
          <p:cNvPr id="3" name="Content Placeholder 2"/>
          <p:cNvSpPr>
            <a:spLocks noGrp="1"/>
          </p:cNvSpPr>
          <p:nvPr>
            <p:ph idx="1"/>
          </p:nvPr>
        </p:nvSpPr>
        <p:spPr>
          <a:xfrm>
            <a:off x="4945380" y="609600"/>
            <a:ext cx="3954780" cy="55626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F95D1C37-14CF-2142-B5F9-B714D4045E3C}" type="datetimeFigureOut">
              <a:rPr lang="en-GB" smtClean="0">
                <a:solidFill>
                  <a:srgbClr val="FFFFFF">
                    <a:lumMod val="65000"/>
                  </a:srgbClr>
                </a:solidFill>
                <a:latin typeface="Corbel"/>
              </a:rPr>
              <a:pPr/>
              <a:t>20/08/2019</a:t>
            </a:fld>
            <a:endParaRPr lang="en-GB" dirty="0">
              <a:solidFill>
                <a:srgbClr val="FFFFFF">
                  <a:lumMod val="65000"/>
                </a:srgbClr>
              </a:solidFill>
              <a:latin typeface="Corbel"/>
            </a:endParaRPr>
          </a:p>
        </p:txBody>
      </p:sp>
      <p:sp>
        <p:nvSpPr>
          <p:cNvPr id="6" name="Footer Placeholder 5"/>
          <p:cNvSpPr>
            <a:spLocks noGrp="1"/>
          </p:cNvSpPr>
          <p:nvPr>
            <p:ph type="ftr" sz="quarter" idx="11"/>
          </p:nvPr>
        </p:nvSpPr>
        <p:spPr>
          <a:xfrm>
            <a:off x="2057400" y="6297706"/>
            <a:ext cx="2339788" cy="365125"/>
          </a:xfrm>
        </p:spPr>
        <p:txBody>
          <a:bodyPr/>
          <a:lstStyle/>
          <a:p>
            <a:endParaRPr lang="en-GB" dirty="0">
              <a:solidFill>
                <a:srgbClr val="FFFFFF">
                  <a:lumMod val="65000"/>
                </a:srgbClr>
              </a:solidFill>
              <a:latin typeface="Corbe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A26D4D12-3C2B-034E-9910-C5192AFB94C4}" type="slidenum">
              <a:rPr lang="en-GB" smtClean="0">
                <a:solidFill>
                  <a:srgbClr val="FFFFFF">
                    <a:lumMod val="65000"/>
                  </a:srgbClr>
                </a:solidFill>
                <a:latin typeface="Corbel"/>
              </a:rPr>
              <a:pPr/>
              <a:t>‹#›</a:t>
            </a:fld>
            <a:endParaRPr lang="en-GB" dirty="0">
              <a:solidFill>
                <a:srgbClr val="FFFFFF">
                  <a:lumMod val="65000"/>
                </a:srgbClr>
              </a:solidFill>
              <a:latin typeface="Corbel"/>
            </a:endParaRPr>
          </a:p>
        </p:txBody>
      </p:sp>
    </p:spTree>
    <p:extLst>
      <p:ext uri="{BB962C8B-B14F-4D97-AF65-F5344CB8AC3E}">
        <p14:creationId xmlns:p14="http://schemas.microsoft.com/office/powerpoint/2010/main" val="2242344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3.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600200"/>
            <a:ext cx="8534400" cy="4495800"/>
          </a:xfrm>
          <a:prstGeom prst="rect">
            <a:avLst/>
          </a:prstGeom>
          <a:solidFill>
            <a:srgbClr val="FFFFFF">
              <a:alpha val="50000"/>
            </a:srgbClr>
          </a:solidFill>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pPr defTabSz="457200"/>
            <a:fld id="{F95D1C37-14CF-2142-B5F9-B714D4045E3C}" type="datetimeFigureOut">
              <a:rPr lang="en-GB" noProof="0" smtClean="0">
                <a:solidFill>
                  <a:srgbClr val="FFFFFF">
                    <a:lumMod val="65000"/>
                  </a:srgbClr>
                </a:solidFill>
                <a:latin typeface="Corbel"/>
              </a:rPr>
              <a:pPr defTabSz="457200"/>
              <a:t>20/08/2019</a:t>
            </a:fld>
            <a:endParaRPr lang="en-GB" noProof="0" dirty="0">
              <a:solidFill>
                <a:srgbClr val="FFFFFF">
                  <a:lumMod val="65000"/>
                </a:srgbClr>
              </a:solidFill>
              <a:latin typeface="Corbe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pPr defTabSz="457200"/>
            <a:endParaRPr lang="en-GB" noProof="0" dirty="0">
              <a:solidFill>
                <a:srgbClr val="FFFFFF">
                  <a:lumMod val="65000"/>
                </a:srgbClr>
              </a:solidFill>
              <a:latin typeface="Corbe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pPr defTabSz="457200"/>
            <a:fld id="{A26D4D12-3C2B-034E-9910-C5192AFB94C4}" type="slidenum">
              <a:rPr lang="en-GB" noProof="0" smtClean="0">
                <a:solidFill>
                  <a:srgbClr val="FFFFFF">
                    <a:lumMod val="65000"/>
                  </a:srgbClr>
                </a:solidFill>
                <a:latin typeface="Corbel"/>
              </a:rPr>
              <a:pPr defTabSz="457200"/>
              <a:t>‹#›</a:t>
            </a:fld>
            <a:endParaRPr lang="en-GB" noProof="0" dirty="0">
              <a:solidFill>
                <a:srgbClr val="FFFFFF">
                  <a:lumMod val="65000"/>
                </a:srgbClr>
              </a:solidFill>
              <a:latin typeface="Corbel"/>
            </a:endParaRPr>
          </a:p>
        </p:txBody>
      </p:sp>
      <p:sp>
        <p:nvSpPr>
          <p:cNvPr id="8" name="Title Placeholder 1"/>
          <p:cNvSpPr>
            <a:spLocks noGrp="1"/>
          </p:cNvSpPr>
          <p:nvPr>
            <p:ph type="title"/>
          </p:nvPr>
        </p:nvSpPr>
        <p:spPr>
          <a:xfrm>
            <a:off x="0" y="295833"/>
            <a:ext cx="9144000" cy="1143000"/>
          </a:xfrm>
          <a:prstGeom prst="rect">
            <a:avLst/>
          </a:prstGeom>
          <a:noFill/>
          <a:ln w="38100">
            <a:noFill/>
          </a:ln>
        </p:spPr>
        <p:txBody>
          <a:bodyPr vert="horz" lIns="91440" tIns="45720" rIns="91440" bIns="45720" rtlCol="0" anchor="t" anchorCtr="0">
            <a:normAutofit/>
          </a:bodyPr>
          <a:lstStyle/>
          <a:p>
            <a:r>
              <a:rPr lang="en-GB" noProof="0" dirty="0"/>
              <a:t>Click to edit Master title style</a:t>
            </a:r>
          </a:p>
        </p:txBody>
      </p:sp>
    </p:spTree>
    <p:extLst>
      <p:ext uri="{BB962C8B-B14F-4D97-AF65-F5344CB8AC3E}">
        <p14:creationId xmlns:p14="http://schemas.microsoft.com/office/powerpoint/2010/main" val="1238532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746" r:id="rId15"/>
  </p:sldLayoutIdLst>
  <p:txStyles>
    <p:titleStyle>
      <a:lvl1pPr marL="227013" indent="0" algn="l" defTabSz="914400" rtl="0" eaLnBrk="1" latinLnBrk="0" hangingPunct="1">
        <a:spcBef>
          <a:spcPct val="0"/>
        </a:spcBef>
        <a:buNone/>
        <a:defRPr sz="3800" b="1"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75000"/>
        <a:buFont typeface="Wingdings" pitchFamily="2" charset="2"/>
        <a:buChar char="q"/>
        <a:defRPr sz="2800" b="1" kern="1200">
          <a:solidFill>
            <a:srgbClr val="002060"/>
          </a:solidFill>
          <a:latin typeface="+mn-lt"/>
          <a:ea typeface="+mn-ea"/>
          <a:cs typeface="+mn-cs"/>
        </a:defRPr>
      </a:lvl1pPr>
      <a:lvl2pPr marL="538163" indent="-188913" algn="l" defTabSz="914400" rtl="0" eaLnBrk="1" latinLnBrk="0" hangingPunct="1">
        <a:spcBef>
          <a:spcPts val="600"/>
        </a:spcBef>
        <a:buClr>
          <a:schemeClr val="accent1"/>
        </a:buClr>
        <a:buSzPct val="90000"/>
        <a:buFont typeface="Wingdings" pitchFamily="2" charset="2"/>
        <a:buChar char="§"/>
        <a:tabLst/>
        <a:defRPr sz="2400" b="1" kern="1200">
          <a:solidFill>
            <a:srgbClr val="002060"/>
          </a:solidFill>
          <a:latin typeface="+mn-lt"/>
          <a:ea typeface="+mn-ea"/>
          <a:cs typeface="+mn-cs"/>
        </a:defRPr>
      </a:lvl2pPr>
      <a:lvl3pPr marL="898525" indent="-212725" algn="l" defTabSz="914400" rtl="0" eaLnBrk="1" latinLnBrk="0" hangingPunct="1">
        <a:spcBef>
          <a:spcPts val="600"/>
        </a:spcBef>
        <a:buClr>
          <a:schemeClr val="accent1"/>
        </a:buClr>
        <a:buSzPct val="90000"/>
        <a:buFont typeface="Wingdings" pitchFamily="2" charset="2"/>
        <a:buChar char="§"/>
        <a:defRPr sz="2000" b="0" kern="1200">
          <a:solidFill>
            <a:srgbClr val="002060"/>
          </a:solidFill>
          <a:latin typeface="+mn-lt"/>
          <a:ea typeface="+mn-ea"/>
          <a:cs typeface="+mn-cs"/>
        </a:defRPr>
      </a:lvl3pPr>
      <a:lvl4pPr marL="1257300" indent="-222250" algn="l" defTabSz="914400" rtl="0" eaLnBrk="1" latinLnBrk="0" hangingPunct="1">
        <a:spcBef>
          <a:spcPts val="600"/>
        </a:spcBef>
        <a:buClr>
          <a:schemeClr val="accent1"/>
        </a:buClr>
        <a:buSzPct val="90000"/>
        <a:buFont typeface="Wingdings" pitchFamily="2" charset="2"/>
        <a:buChar char="§"/>
        <a:defRPr sz="1800" b="0" kern="1200">
          <a:solidFill>
            <a:srgbClr val="002060"/>
          </a:solidFill>
          <a:latin typeface="+mn-lt"/>
          <a:ea typeface="+mn-ea"/>
          <a:cs typeface="+mn-cs"/>
        </a:defRPr>
      </a:lvl4pPr>
      <a:lvl5pPr marL="1616075" indent="-244475" algn="l" defTabSz="914400" rtl="0" eaLnBrk="1" latinLnBrk="0" hangingPunct="1">
        <a:spcBef>
          <a:spcPts val="600"/>
        </a:spcBef>
        <a:buClr>
          <a:schemeClr val="accent1"/>
        </a:buClr>
        <a:buSzPct val="90000"/>
        <a:buFont typeface="Wingdings" pitchFamily="2" charset="2"/>
        <a:buChar char="§"/>
        <a:defRPr sz="1600" b="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600200"/>
            <a:ext cx="8534400" cy="4495800"/>
          </a:xfrm>
          <a:prstGeom prst="rect">
            <a:avLst/>
          </a:prstGeom>
          <a:solidFill>
            <a:srgbClr val="FFFFFF">
              <a:alpha val="50000"/>
            </a:srgbClr>
          </a:solidFill>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pPr defTabSz="457200"/>
            <a:fld id="{F95D1C37-14CF-2142-B5F9-B714D4045E3C}" type="datetimeFigureOut">
              <a:rPr lang="en-GB" smtClean="0">
                <a:solidFill>
                  <a:srgbClr val="FFFFFF">
                    <a:lumMod val="65000"/>
                  </a:srgbClr>
                </a:solidFill>
              </a:rPr>
              <a:pPr defTabSz="457200"/>
              <a:t>20/08/2019</a:t>
            </a:fld>
            <a:endParaRPr lang="en-GB">
              <a:solidFill>
                <a:srgbClr val="FFFFFF">
                  <a:lumMod val="65000"/>
                </a:srgbClr>
              </a:solidFil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pPr defTabSz="457200"/>
            <a:endParaRPr lang="en-GB">
              <a:solidFill>
                <a:srgbClr val="FFFFFF">
                  <a:lumMod val="65000"/>
                </a:srgbClr>
              </a:solidFil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pPr defTabSz="457200"/>
            <a:fld id="{A26D4D12-3C2B-034E-9910-C5192AFB94C4}" type="slidenum">
              <a:rPr lang="en-GB" smtClean="0">
                <a:solidFill>
                  <a:srgbClr val="FFFFFF">
                    <a:lumMod val="65000"/>
                  </a:srgbClr>
                </a:solidFill>
              </a:rPr>
              <a:pPr defTabSz="457200"/>
              <a:t>‹#›</a:t>
            </a:fld>
            <a:endParaRPr lang="en-GB">
              <a:solidFill>
                <a:srgbClr val="FFFFFF">
                  <a:lumMod val="65000"/>
                </a:srgbClr>
              </a:solidFill>
            </a:endParaRPr>
          </a:p>
        </p:txBody>
      </p:sp>
      <p:sp>
        <p:nvSpPr>
          <p:cNvPr id="8" name="Title Placeholder 1"/>
          <p:cNvSpPr>
            <a:spLocks noGrp="1"/>
          </p:cNvSpPr>
          <p:nvPr>
            <p:ph type="title"/>
          </p:nvPr>
        </p:nvSpPr>
        <p:spPr>
          <a:xfrm>
            <a:off x="0" y="295833"/>
            <a:ext cx="9144000" cy="1143000"/>
          </a:xfrm>
          <a:prstGeom prst="rect">
            <a:avLst/>
          </a:prstGeom>
          <a:noFill/>
          <a:ln w="38100">
            <a:noFill/>
          </a:ln>
        </p:spPr>
        <p:txBody>
          <a:bodyPr vert="horz" lIns="91440" tIns="45720" rIns="91440" bIns="45720" rtlCol="0" anchor="t" anchorCtr="0">
            <a:normAutofit/>
          </a:bodyPr>
          <a:lstStyle/>
          <a:p>
            <a:r>
              <a:rPr lang="en-GB" noProof="0" dirty="0"/>
              <a:t>Click to edit Master title style</a:t>
            </a:r>
          </a:p>
        </p:txBody>
      </p:sp>
    </p:spTree>
    <p:extLst>
      <p:ext uri="{BB962C8B-B14F-4D97-AF65-F5344CB8AC3E}">
        <p14:creationId xmlns:p14="http://schemas.microsoft.com/office/powerpoint/2010/main" val="399108373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Lst>
  <p:txStyles>
    <p:titleStyle>
      <a:lvl1pPr marL="227013" indent="0" algn="l" defTabSz="914400" rtl="0" eaLnBrk="1" latinLnBrk="0" hangingPunct="1">
        <a:spcBef>
          <a:spcPct val="0"/>
        </a:spcBef>
        <a:buNone/>
        <a:defRPr sz="3800" b="1"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75000"/>
        <a:buFont typeface="Wingdings" pitchFamily="2" charset="2"/>
        <a:buChar char="q"/>
        <a:defRPr sz="2800" b="1" kern="1200">
          <a:solidFill>
            <a:srgbClr val="002060"/>
          </a:solidFill>
          <a:latin typeface="+mn-lt"/>
          <a:ea typeface="+mn-ea"/>
          <a:cs typeface="+mn-cs"/>
        </a:defRPr>
      </a:lvl1pPr>
      <a:lvl2pPr marL="538163" indent="-188913" algn="l" defTabSz="914400" rtl="0" eaLnBrk="1" latinLnBrk="0" hangingPunct="1">
        <a:spcBef>
          <a:spcPts val="600"/>
        </a:spcBef>
        <a:buClr>
          <a:schemeClr val="accent1"/>
        </a:buClr>
        <a:buSzPct val="90000"/>
        <a:buFont typeface="Wingdings" pitchFamily="2" charset="2"/>
        <a:buChar char="§"/>
        <a:tabLst/>
        <a:defRPr sz="2400" b="1" kern="1200">
          <a:solidFill>
            <a:srgbClr val="002060"/>
          </a:solidFill>
          <a:latin typeface="+mn-lt"/>
          <a:ea typeface="+mn-ea"/>
          <a:cs typeface="+mn-cs"/>
        </a:defRPr>
      </a:lvl2pPr>
      <a:lvl3pPr marL="898525" indent="-212725" algn="l" defTabSz="914400" rtl="0" eaLnBrk="1" latinLnBrk="0" hangingPunct="1">
        <a:spcBef>
          <a:spcPts val="600"/>
        </a:spcBef>
        <a:buClr>
          <a:schemeClr val="accent1"/>
        </a:buClr>
        <a:buSzPct val="90000"/>
        <a:buFont typeface="Wingdings" pitchFamily="2" charset="2"/>
        <a:buChar char="§"/>
        <a:defRPr sz="2000" b="0" kern="1200">
          <a:solidFill>
            <a:srgbClr val="002060"/>
          </a:solidFill>
          <a:latin typeface="+mn-lt"/>
          <a:ea typeface="+mn-ea"/>
          <a:cs typeface="+mn-cs"/>
        </a:defRPr>
      </a:lvl3pPr>
      <a:lvl4pPr marL="1257300" indent="-222250" algn="l" defTabSz="914400" rtl="0" eaLnBrk="1" latinLnBrk="0" hangingPunct="1">
        <a:spcBef>
          <a:spcPts val="600"/>
        </a:spcBef>
        <a:buClr>
          <a:schemeClr val="accent1"/>
        </a:buClr>
        <a:buSzPct val="90000"/>
        <a:buFont typeface="Wingdings" pitchFamily="2" charset="2"/>
        <a:buChar char="§"/>
        <a:defRPr sz="1800" b="0" kern="1200">
          <a:solidFill>
            <a:srgbClr val="002060"/>
          </a:solidFill>
          <a:latin typeface="+mn-lt"/>
          <a:ea typeface="+mn-ea"/>
          <a:cs typeface="+mn-cs"/>
        </a:defRPr>
      </a:lvl4pPr>
      <a:lvl5pPr marL="1616075" indent="-244475" algn="l" defTabSz="914400" rtl="0" eaLnBrk="1" latinLnBrk="0" hangingPunct="1">
        <a:spcBef>
          <a:spcPts val="600"/>
        </a:spcBef>
        <a:buClr>
          <a:schemeClr val="accent1"/>
        </a:buClr>
        <a:buSzPct val="90000"/>
        <a:buFont typeface="Wingdings" pitchFamily="2" charset="2"/>
        <a:buChar char="§"/>
        <a:defRPr sz="1600" b="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D52C1E78-001D-7648-939F-C76F8282EE38}" type="datetime1">
              <a:rPr lang="en-US" smtClean="0">
                <a:solidFill>
                  <a:prstClr val="black">
                    <a:tint val="75000"/>
                  </a:prstClr>
                </a:solidFill>
              </a:rPr>
              <a:pPr defTabSz="457200"/>
              <a:t>8/20/2019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defTabSz="457200"/>
            <a:fld id="{20E72F2D-B2AC-6244-8A61-4DB2981BEBB5}"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8740064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5" name="Rectangle 11"/>
          <p:cNvSpPr>
            <a:spLocks noChangeArrowheads="1"/>
          </p:cNvSpPr>
          <p:nvPr/>
        </p:nvSpPr>
        <p:spPr bwMode="auto">
          <a:xfrm>
            <a:off x="0" y="0"/>
            <a:ext cx="9144000" cy="990600"/>
          </a:xfrm>
          <a:prstGeom prst="rect">
            <a:avLst/>
          </a:prstGeom>
          <a:solidFill>
            <a:srgbClr val="27A8FF"/>
          </a:solidFill>
          <a:ln w="9525">
            <a:noFill/>
            <a:miter lim="800000"/>
            <a:headEnd/>
            <a:tailEnd/>
          </a:ln>
          <a:effectLst/>
        </p:spPr>
        <p:txBody>
          <a:bodyPr wrap="none" anchor="ctr"/>
          <a:lstStyle/>
          <a:p>
            <a:pPr algn="ctr" eaLnBrk="0" fontAlgn="base" hangingPunct="0">
              <a:spcBef>
                <a:spcPct val="0"/>
              </a:spcBef>
              <a:spcAft>
                <a:spcPct val="0"/>
              </a:spcAft>
              <a:defRPr/>
            </a:pPr>
            <a:endParaRPr lang="en-GB" sz="2800" dirty="0">
              <a:solidFill>
                <a:srgbClr val="000000"/>
              </a:solidFill>
              <a:latin typeface="Arial Black" pitchFamily="34" charset="0"/>
            </a:endParaRPr>
          </a:p>
        </p:txBody>
      </p:sp>
      <p:sp>
        <p:nvSpPr>
          <p:cNvPr id="1027" name="Rectangle 2"/>
          <p:cNvSpPr>
            <a:spLocks noGrp="1" noChangeArrowheads="1"/>
          </p:cNvSpPr>
          <p:nvPr>
            <p:ph type="title"/>
          </p:nvPr>
        </p:nvSpPr>
        <p:spPr bwMode="auto">
          <a:xfrm>
            <a:off x="152400" y="152400"/>
            <a:ext cx="7467600" cy="762000"/>
          </a:xfrm>
          <a:prstGeom prst="rect">
            <a:avLst/>
          </a:prstGeom>
          <a:solidFill>
            <a:srgbClr val="27A8FF"/>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990600" y="1600200"/>
            <a:ext cx="7467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9" name="Picture 19"/>
          <p:cNvPicPr>
            <a:picLocks noChangeAspect="1" noChangeArrowheads="1"/>
          </p:cNvPicPr>
          <p:nvPr userDrawn="1"/>
        </p:nvPicPr>
        <p:blipFill>
          <a:blip r:embed="rId13" cstate="print"/>
          <a:stretch>
            <a:fillRect/>
          </a:stretch>
        </p:blipFill>
        <p:spPr bwMode="auto">
          <a:xfrm>
            <a:off x="7784392" y="6507480"/>
            <a:ext cx="1131008" cy="274320"/>
          </a:xfrm>
          <a:prstGeom prst="rect">
            <a:avLst/>
          </a:prstGeom>
          <a:noFill/>
          <a:ln w="9525">
            <a:noFill/>
            <a:miter lim="800000"/>
            <a:headEnd/>
            <a:tailEnd/>
          </a:ln>
        </p:spPr>
      </p:pic>
    </p:spTree>
    <p:extLst>
      <p:ext uri="{BB962C8B-B14F-4D97-AF65-F5344CB8AC3E}">
        <p14:creationId xmlns:p14="http://schemas.microsoft.com/office/powerpoint/2010/main" val="1485637997"/>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ransition>
    <p:fade/>
  </p:transition>
  <p:hf sldNum="0" hd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eaLnBrk="0" fontAlgn="base" hangingPunct="0">
        <a:spcBef>
          <a:spcPct val="0"/>
        </a:spcBef>
        <a:spcAft>
          <a:spcPct val="0"/>
        </a:spcAft>
        <a:defRPr sz="2400" b="1">
          <a:solidFill>
            <a:schemeClr val="tx2"/>
          </a:solidFill>
          <a:latin typeface="Arial" charset="0"/>
        </a:defRPr>
      </a:lvl6pPr>
      <a:lvl7pPr marL="914400" algn="l" rtl="0" eaLnBrk="0" fontAlgn="base" hangingPunct="0">
        <a:spcBef>
          <a:spcPct val="0"/>
        </a:spcBef>
        <a:spcAft>
          <a:spcPct val="0"/>
        </a:spcAft>
        <a:defRPr sz="2400" b="1">
          <a:solidFill>
            <a:schemeClr val="tx2"/>
          </a:solidFill>
          <a:latin typeface="Arial" charset="0"/>
        </a:defRPr>
      </a:lvl7pPr>
      <a:lvl8pPr marL="1371600" algn="l" rtl="0" eaLnBrk="0" fontAlgn="base" hangingPunct="0">
        <a:spcBef>
          <a:spcPct val="0"/>
        </a:spcBef>
        <a:spcAft>
          <a:spcPct val="0"/>
        </a:spcAft>
        <a:defRPr sz="2400" b="1">
          <a:solidFill>
            <a:schemeClr val="tx2"/>
          </a:solidFill>
          <a:latin typeface="Arial" charset="0"/>
        </a:defRPr>
      </a:lvl8pPr>
      <a:lvl9pPr marL="1828800" algn="l" rtl="0" eaLnBrk="0" fontAlgn="base" hangingPunct="0">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lr>
          <a:srgbClr val="0099FF"/>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99FF"/>
        </a:buClr>
        <a:buChar char="–"/>
        <a:defRPr sz="2800">
          <a:solidFill>
            <a:schemeClr val="tx1"/>
          </a:solidFill>
          <a:latin typeface="+mn-lt"/>
        </a:defRPr>
      </a:lvl2pPr>
      <a:lvl3pPr marL="1143000" indent="-228600" algn="l" rtl="0" eaLnBrk="0" fontAlgn="base" hangingPunct="0">
        <a:spcBef>
          <a:spcPct val="20000"/>
        </a:spcBef>
        <a:spcAft>
          <a:spcPct val="0"/>
        </a:spcAft>
        <a:buClr>
          <a:srgbClr val="0099FF"/>
        </a:buClr>
        <a:buChar char="•"/>
        <a:defRPr sz="2400">
          <a:solidFill>
            <a:schemeClr val="tx1"/>
          </a:solidFill>
          <a:latin typeface="+mn-lt"/>
        </a:defRPr>
      </a:lvl3pPr>
      <a:lvl4pPr marL="1600200" indent="-228600" algn="l" rtl="0" eaLnBrk="0" fontAlgn="base" hangingPunct="0">
        <a:spcBef>
          <a:spcPct val="20000"/>
        </a:spcBef>
        <a:spcAft>
          <a:spcPct val="0"/>
        </a:spcAft>
        <a:buClr>
          <a:srgbClr val="0099FF"/>
        </a:buClr>
        <a:buChar char="–"/>
        <a:defRPr sz="2000">
          <a:solidFill>
            <a:schemeClr val="tx1"/>
          </a:solidFill>
          <a:latin typeface="+mn-lt"/>
        </a:defRPr>
      </a:lvl4pPr>
      <a:lvl5pPr marL="2057400" indent="-228600" algn="l" rtl="0" eaLnBrk="0" fontAlgn="base" hangingPunct="0">
        <a:spcBef>
          <a:spcPct val="20000"/>
        </a:spcBef>
        <a:spcAft>
          <a:spcPct val="0"/>
        </a:spcAft>
        <a:buClr>
          <a:srgbClr val="0099FF"/>
        </a:buClr>
        <a:buChar char="»"/>
        <a:defRPr sz="2000">
          <a:solidFill>
            <a:schemeClr val="tx1"/>
          </a:solidFill>
          <a:latin typeface="+mn-lt"/>
        </a:defRPr>
      </a:lvl5pPr>
      <a:lvl6pPr marL="2514600" indent="-228600" algn="l" rtl="0" eaLnBrk="0" fontAlgn="base" hangingPunct="0">
        <a:spcBef>
          <a:spcPct val="20000"/>
        </a:spcBef>
        <a:spcAft>
          <a:spcPct val="0"/>
        </a:spcAft>
        <a:buClr>
          <a:srgbClr val="0099FF"/>
        </a:buClr>
        <a:buChar char="»"/>
        <a:defRPr sz="2000">
          <a:solidFill>
            <a:schemeClr val="tx1"/>
          </a:solidFill>
          <a:latin typeface="+mn-lt"/>
        </a:defRPr>
      </a:lvl6pPr>
      <a:lvl7pPr marL="2971800" indent="-228600" algn="l" rtl="0" eaLnBrk="0" fontAlgn="base" hangingPunct="0">
        <a:spcBef>
          <a:spcPct val="20000"/>
        </a:spcBef>
        <a:spcAft>
          <a:spcPct val="0"/>
        </a:spcAft>
        <a:buClr>
          <a:srgbClr val="0099FF"/>
        </a:buClr>
        <a:buChar char="»"/>
        <a:defRPr sz="2000">
          <a:solidFill>
            <a:schemeClr val="tx1"/>
          </a:solidFill>
          <a:latin typeface="+mn-lt"/>
        </a:defRPr>
      </a:lvl7pPr>
      <a:lvl8pPr marL="3429000" indent="-228600" algn="l" rtl="0" eaLnBrk="0" fontAlgn="base" hangingPunct="0">
        <a:spcBef>
          <a:spcPct val="20000"/>
        </a:spcBef>
        <a:spcAft>
          <a:spcPct val="0"/>
        </a:spcAft>
        <a:buClr>
          <a:srgbClr val="0099FF"/>
        </a:buClr>
        <a:buChar char="»"/>
        <a:defRPr sz="2000">
          <a:solidFill>
            <a:schemeClr val="tx1"/>
          </a:solidFill>
          <a:latin typeface="+mn-lt"/>
        </a:defRPr>
      </a:lvl8pPr>
      <a:lvl9pPr marL="3886200" indent="-228600" algn="l" rtl="0" eaLnBrk="0" fontAlgn="base" hangingPunct="0">
        <a:spcBef>
          <a:spcPct val="20000"/>
        </a:spcBef>
        <a:spcAft>
          <a:spcPct val="0"/>
        </a:spcAft>
        <a:buClr>
          <a:srgbClr val="0099FF"/>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7.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ogle.com.mm/search?q=agora+unicef&amp;oq=ago&amp;aqs=chrome.2.69i57j0j69i59j69i60l3.3982j0j7&amp;sourceid=chrome&amp;ie=UTF-8"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vmlDrawing" Target="../drawings/vmlDrawing3.vml"/><Relationship Id="rId5" Type="http://schemas.openxmlformats.org/officeDocument/2006/relationships/image" Target="../media/image13.emf"/><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3.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28C1865-660F-4204-BC4D-76F963308F08}"/>
              </a:ext>
            </a:extLst>
          </p:cNvPr>
          <p:cNvSpPr txBox="1">
            <a:spLocks/>
          </p:cNvSpPr>
          <p:nvPr/>
        </p:nvSpPr>
        <p:spPr>
          <a:xfrm>
            <a:off x="0" y="1635407"/>
            <a:ext cx="9144000" cy="2862295"/>
          </a:xfrm>
          <a:prstGeom prst="rect">
            <a:avLst/>
          </a:prstGeom>
          <a:solidFill>
            <a:schemeClr val="accent1">
              <a:lumMod val="75000"/>
            </a:schemeClr>
          </a:solidFill>
        </p:spPr>
        <p:txBody>
          <a:bodyPr/>
          <a:lstStyle>
            <a:lvl1pPr algn="l" defTabSz="685800" rtl="0" eaLnBrk="1" latinLnBrk="0" hangingPunct="1">
              <a:lnSpc>
                <a:spcPct val="90000"/>
              </a:lnSpc>
              <a:spcBef>
                <a:spcPct val="0"/>
              </a:spcBef>
              <a:buNone/>
              <a:defRPr sz="3400" kern="1200">
                <a:solidFill>
                  <a:srgbClr val="0099FF"/>
                </a:solidFill>
                <a:latin typeface="+mj-lt"/>
                <a:ea typeface="+mj-ea"/>
                <a:cs typeface="+mj-cs"/>
              </a:defRPr>
            </a:lvl1pPr>
          </a:lstStyle>
          <a:p>
            <a:pPr algn="ctr" defTabSz="514350"/>
            <a:endParaRPr lang="en-US" sz="2800" b="1" kern="0" dirty="0">
              <a:solidFill>
                <a:srgbClr val="FFFFFF"/>
              </a:solidFill>
              <a:latin typeface="Arial" charset="0"/>
              <a:ea typeface="Arial" charset="0"/>
              <a:cs typeface="Arial" charset="0"/>
            </a:endParaRPr>
          </a:p>
        </p:txBody>
      </p:sp>
      <p:sp>
        <p:nvSpPr>
          <p:cNvPr id="6" name="TextBox 5">
            <a:extLst>
              <a:ext uri="{FF2B5EF4-FFF2-40B4-BE49-F238E27FC236}">
                <a16:creationId xmlns:a16="http://schemas.microsoft.com/office/drawing/2014/main" id="{6E612802-90A2-4EEB-B17C-047ED9A6D618}"/>
              </a:ext>
            </a:extLst>
          </p:cNvPr>
          <p:cNvSpPr txBox="1"/>
          <p:nvPr/>
        </p:nvSpPr>
        <p:spPr>
          <a:xfrm>
            <a:off x="2760718" y="2654034"/>
            <a:ext cx="3807453" cy="584775"/>
          </a:xfrm>
          <a:prstGeom prst="rect">
            <a:avLst/>
          </a:prstGeom>
          <a:noFill/>
        </p:spPr>
        <p:txBody>
          <a:bodyPr wrap="none" rtlCol="0">
            <a:spAutoFit/>
          </a:bodyPr>
          <a:lstStyle/>
          <a:p>
            <a:pPr algn="ctr" defTabSz="342900"/>
            <a:r>
              <a:rPr lang="en-US" sz="3200" b="1" kern="0" dirty="0">
                <a:solidFill>
                  <a:srgbClr val="FFFFFF"/>
                </a:solidFill>
                <a:latin typeface="Arial" charset="0"/>
                <a:ea typeface="Arial" charset="0"/>
                <a:cs typeface="Arial" charset="0"/>
              </a:rPr>
              <a:t>Use of FACE Form</a:t>
            </a:r>
          </a:p>
        </p:txBody>
      </p:sp>
      <p:sp>
        <p:nvSpPr>
          <p:cNvPr id="7" name="TextBox 6">
            <a:extLst>
              <a:ext uri="{FF2B5EF4-FFF2-40B4-BE49-F238E27FC236}">
                <a16:creationId xmlns:a16="http://schemas.microsoft.com/office/drawing/2014/main" id="{48A59B30-7554-42F7-920A-2B670D5A2A0A}"/>
              </a:ext>
            </a:extLst>
          </p:cNvPr>
          <p:cNvSpPr txBox="1"/>
          <p:nvPr/>
        </p:nvSpPr>
        <p:spPr>
          <a:xfrm>
            <a:off x="1807030" y="3595297"/>
            <a:ext cx="5769428" cy="923330"/>
          </a:xfrm>
          <a:prstGeom prst="rect">
            <a:avLst/>
          </a:prstGeom>
          <a:gradFill flip="none" rotWithShape="1">
            <a:gsLst>
              <a:gs pos="0">
                <a:srgbClr val="00B0F0">
                  <a:shade val="30000"/>
                  <a:satMod val="115000"/>
                  <a:alpha val="0"/>
                </a:srgbClr>
              </a:gs>
              <a:gs pos="50000">
                <a:srgbClr val="00B0F0">
                  <a:shade val="67500"/>
                  <a:satMod val="115000"/>
                </a:srgbClr>
              </a:gs>
              <a:gs pos="100000">
                <a:srgbClr val="00B0F0">
                  <a:shade val="100000"/>
                  <a:satMod val="115000"/>
                </a:srgbClr>
              </a:gs>
            </a:gsLst>
            <a:lin ang="5400000" scaled="1"/>
            <a:tileRect/>
          </a:gradFill>
        </p:spPr>
        <p:txBody>
          <a:bodyPr wrap="square" rtlCol="0">
            <a:spAutoFit/>
          </a:bodyPr>
          <a:lstStyle/>
          <a:p>
            <a:pPr algn="ctr" defTabSz="342900"/>
            <a:r>
              <a:rPr lang="en-US" b="1" kern="0" dirty="0">
                <a:solidFill>
                  <a:srgbClr val="FFFFFF"/>
                </a:solidFill>
                <a:latin typeface="Arial" charset="0"/>
                <a:ea typeface="Arial" charset="0"/>
                <a:cs typeface="Arial" charset="0"/>
              </a:rPr>
              <a:t>HACT Training to Government Counterparts</a:t>
            </a:r>
          </a:p>
          <a:p>
            <a:pPr defTabSz="342900"/>
            <a:endParaRPr lang="en-US" b="1" kern="0" dirty="0">
              <a:solidFill>
                <a:srgbClr val="FFFFFF"/>
              </a:solidFill>
              <a:latin typeface="Arial" charset="0"/>
              <a:ea typeface="Arial" charset="0"/>
              <a:cs typeface="Arial" charset="0"/>
            </a:endParaRPr>
          </a:p>
          <a:p>
            <a:pPr algn="ctr" defTabSz="342900"/>
            <a:r>
              <a:rPr lang="en-US" b="1" kern="0">
                <a:solidFill>
                  <a:srgbClr val="FFFFFF"/>
                </a:solidFill>
                <a:latin typeface="Arial" charset="0"/>
                <a:ea typeface="Arial" charset="0"/>
                <a:cs typeface="Arial" charset="0"/>
              </a:rPr>
              <a:t>29-30 August </a:t>
            </a:r>
            <a:r>
              <a:rPr lang="en-US" b="1" kern="0" dirty="0">
                <a:solidFill>
                  <a:srgbClr val="FFFFFF"/>
                </a:solidFill>
                <a:latin typeface="Arial" charset="0"/>
                <a:ea typeface="Arial" charset="0"/>
                <a:cs typeface="Arial" charset="0"/>
              </a:rPr>
              <a:t>2019</a:t>
            </a:r>
          </a:p>
        </p:txBody>
      </p:sp>
    </p:spTree>
    <p:extLst>
      <p:ext uri="{BB962C8B-B14F-4D97-AF65-F5344CB8AC3E}">
        <p14:creationId xmlns:p14="http://schemas.microsoft.com/office/powerpoint/2010/main" val="3267112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DC5857-0F55-42C5-BD40-4886267B5E82}"/>
              </a:ext>
            </a:extLst>
          </p:cNvPr>
          <p:cNvPicPr>
            <a:picLocks noChangeAspect="1"/>
          </p:cNvPicPr>
          <p:nvPr/>
        </p:nvPicPr>
        <p:blipFill>
          <a:blip r:embed="rId2"/>
          <a:stretch>
            <a:fillRect/>
          </a:stretch>
        </p:blipFill>
        <p:spPr>
          <a:xfrm>
            <a:off x="900525" y="1023731"/>
            <a:ext cx="7653590" cy="5072269"/>
          </a:xfrm>
          <a:prstGeom prst="rect">
            <a:avLst/>
          </a:prstGeom>
        </p:spPr>
      </p:pic>
      <p:sp>
        <p:nvSpPr>
          <p:cNvPr id="3" name="Rectangle 2">
            <a:extLst>
              <a:ext uri="{FF2B5EF4-FFF2-40B4-BE49-F238E27FC236}">
                <a16:creationId xmlns:a16="http://schemas.microsoft.com/office/drawing/2014/main" id="{760DC808-BBD0-41AD-80EB-D7033BA29F9D}"/>
              </a:ext>
            </a:extLst>
          </p:cNvPr>
          <p:cNvSpPr/>
          <p:nvPr/>
        </p:nvSpPr>
        <p:spPr>
          <a:xfrm>
            <a:off x="381000" y="228600"/>
            <a:ext cx="3022622" cy="461665"/>
          </a:xfrm>
          <a:prstGeom prst="rect">
            <a:avLst/>
          </a:prstGeom>
        </p:spPr>
        <p:txBody>
          <a:bodyPr wrap="none">
            <a:spAutoFit/>
          </a:bodyPr>
          <a:lstStyle/>
          <a:p>
            <a:r>
              <a:rPr lang="en-US" sz="2400" dirty="0">
                <a:solidFill>
                  <a:srgbClr val="FFFFFF"/>
                </a:solidFill>
              </a:rPr>
              <a:t>FACE form Structure</a:t>
            </a:r>
            <a:endParaRPr lang="en-US" sz="2400" dirty="0">
              <a:solidFill>
                <a:srgbClr val="000000"/>
              </a:solidFill>
            </a:endParaRPr>
          </a:p>
        </p:txBody>
      </p:sp>
      <p:sp>
        <p:nvSpPr>
          <p:cNvPr id="4" name="AutoShape 13">
            <a:extLst>
              <a:ext uri="{FF2B5EF4-FFF2-40B4-BE49-F238E27FC236}">
                <a16:creationId xmlns:a16="http://schemas.microsoft.com/office/drawing/2014/main" id="{D55E6AC5-F025-470F-8B73-FBC5DD39D3E2}"/>
              </a:ext>
            </a:extLst>
          </p:cNvPr>
          <p:cNvSpPr>
            <a:spLocks noChangeArrowheads="1"/>
          </p:cNvSpPr>
          <p:nvPr/>
        </p:nvSpPr>
        <p:spPr bwMode="auto">
          <a:xfrm>
            <a:off x="533401" y="1023730"/>
            <a:ext cx="8153399" cy="1332053"/>
          </a:xfrm>
          <a:prstGeom prst="wedgeRectCallout">
            <a:avLst>
              <a:gd name="adj1" fmla="val 39101"/>
              <a:gd name="adj2" fmla="val -94732"/>
            </a:avLst>
          </a:prstGeom>
          <a:noFill/>
          <a:ln w="19050">
            <a:solidFill>
              <a:srgbClr val="FF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5" name="Text Box 14">
            <a:extLst>
              <a:ext uri="{FF2B5EF4-FFF2-40B4-BE49-F238E27FC236}">
                <a16:creationId xmlns:a16="http://schemas.microsoft.com/office/drawing/2014/main" id="{36476B94-E08E-489E-BCBE-2A879AF63FD7}"/>
              </a:ext>
            </a:extLst>
          </p:cNvPr>
          <p:cNvSpPr txBox="1">
            <a:spLocks noChangeArrowheads="1"/>
          </p:cNvSpPr>
          <p:nvPr/>
        </p:nvSpPr>
        <p:spPr bwMode="auto">
          <a:xfrm>
            <a:off x="7127700" y="166228"/>
            <a:ext cx="1647825" cy="685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1700" b="1" dirty="0">
                <a:solidFill>
                  <a:schemeClr val="accent4"/>
                </a:solidFill>
              </a:rPr>
              <a:t>1. </a:t>
            </a:r>
            <a:endParaRPr lang="en-US" sz="1300" b="1" dirty="0">
              <a:solidFill>
                <a:schemeClr val="accent4"/>
              </a:solidFill>
            </a:endParaRPr>
          </a:p>
          <a:p>
            <a:r>
              <a:rPr lang="en-US" sz="1300" b="1" dirty="0">
                <a:solidFill>
                  <a:schemeClr val="accent4"/>
                </a:solidFill>
              </a:rPr>
              <a:t>Header Area</a:t>
            </a:r>
            <a:endParaRPr lang="en-US" dirty="0">
              <a:solidFill>
                <a:schemeClr val="accent4"/>
              </a:solidFill>
            </a:endParaRPr>
          </a:p>
        </p:txBody>
      </p:sp>
      <p:sp>
        <p:nvSpPr>
          <p:cNvPr id="6" name="AutoShape 19">
            <a:extLst>
              <a:ext uri="{FF2B5EF4-FFF2-40B4-BE49-F238E27FC236}">
                <a16:creationId xmlns:a16="http://schemas.microsoft.com/office/drawing/2014/main" id="{BF0B59D7-56EC-40AD-B44C-DAF714498DD3}"/>
              </a:ext>
            </a:extLst>
          </p:cNvPr>
          <p:cNvSpPr>
            <a:spLocks noChangeArrowheads="1"/>
          </p:cNvSpPr>
          <p:nvPr/>
        </p:nvSpPr>
        <p:spPr bwMode="auto">
          <a:xfrm>
            <a:off x="6172200" y="2355783"/>
            <a:ext cx="2393348" cy="1742661"/>
          </a:xfrm>
          <a:prstGeom prst="wedgeRectCallout">
            <a:avLst>
              <a:gd name="adj1" fmla="val 64941"/>
              <a:gd name="adj2" fmla="val 4371"/>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8" name="AutoShape 17">
            <a:extLst>
              <a:ext uri="{FF2B5EF4-FFF2-40B4-BE49-F238E27FC236}">
                <a16:creationId xmlns:a16="http://schemas.microsoft.com/office/drawing/2014/main" id="{EB0A454F-DAC3-4271-8DF7-35E2F3713B39}"/>
              </a:ext>
            </a:extLst>
          </p:cNvPr>
          <p:cNvSpPr>
            <a:spLocks noChangeArrowheads="1"/>
          </p:cNvSpPr>
          <p:nvPr/>
        </p:nvSpPr>
        <p:spPr bwMode="auto">
          <a:xfrm>
            <a:off x="3380431" y="2395018"/>
            <a:ext cx="2791769" cy="1703423"/>
          </a:xfrm>
          <a:prstGeom prst="wedgeRectCallout">
            <a:avLst>
              <a:gd name="adj1" fmla="val -44352"/>
              <a:gd name="adj2" fmla="val -109875"/>
            </a:avLst>
          </a:prstGeom>
          <a:noFill/>
          <a:ln w="19050">
            <a:solidFill>
              <a:srgbClr val="0033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9" name="AutoShape 15">
            <a:extLst>
              <a:ext uri="{FF2B5EF4-FFF2-40B4-BE49-F238E27FC236}">
                <a16:creationId xmlns:a16="http://schemas.microsoft.com/office/drawing/2014/main" id="{76321CDE-303E-4F26-8298-F7951C5A5EBF}"/>
              </a:ext>
            </a:extLst>
          </p:cNvPr>
          <p:cNvSpPr>
            <a:spLocks noChangeArrowheads="1"/>
          </p:cNvSpPr>
          <p:nvPr/>
        </p:nvSpPr>
        <p:spPr bwMode="auto">
          <a:xfrm>
            <a:off x="829917" y="2527485"/>
            <a:ext cx="2065683" cy="1570958"/>
          </a:xfrm>
          <a:prstGeom prst="wedgeRectCallout">
            <a:avLst>
              <a:gd name="adj1" fmla="val -70289"/>
              <a:gd name="adj2" fmla="val -49505"/>
            </a:avLst>
          </a:prstGeom>
          <a:noFill/>
          <a:ln w="19050">
            <a:solidFill>
              <a:srgbClr val="333399"/>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10" name="AutoShape 21">
            <a:extLst>
              <a:ext uri="{FF2B5EF4-FFF2-40B4-BE49-F238E27FC236}">
                <a16:creationId xmlns:a16="http://schemas.microsoft.com/office/drawing/2014/main" id="{BA66B118-5D71-48C1-8CF6-C5B04DECA155}"/>
              </a:ext>
            </a:extLst>
          </p:cNvPr>
          <p:cNvSpPr>
            <a:spLocks noChangeArrowheads="1"/>
          </p:cNvSpPr>
          <p:nvPr/>
        </p:nvSpPr>
        <p:spPr bwMode="auto">
          <a:xfrm>
            <a:off x="829917" y="4098443"/>
            <a:ext cx="7715915" cy="778357"/>
          </a:xfrm>
          <a:prstGeom prst="wedgeRectCallout">
            <a:avLst>
              <a:gd name="adj1" fmla="val -52444"/>
              <a:gd name="adj2" fmla="val -41088"/>
            </a:avLst>
          </a:prstGeom>
          <a:noFill/>
          <a:ln w="19050">
            <a:solidFill>
              <a:srgbClr val="9933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11" name="Text Box 18">
            <a:extLst>
              <a:ext uri="{FF2B5EF4-FFF2-40B4-BE49-F238E27FC236}">
                <a16:creationId xmlns:a16="http://schemas.microsoft.com/office/drawing/2014/main" id="{839147BE-1D8D-474D-9206-CB34EBF7DB87}"/>
              </a:ext>
            </a:extLst>
          </p:cNvPr>
          <p:cNvSpPr txBox="1">
            <a:spLocks noChangeArrowheads="1"/>
          </p:cNvSpPr>
          <p:nvPr/>
        </p:nvSpPr>
        <p:spPr bwMode="auto">
          <a:xfrm>
            <a:off x="3415055" y="512477"/>
            <a:ext cx="1028700" cy="800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1700" b="1" dirty="0">
                <a:solidFill>
                  <a:srgbClr val="003300"/>
                </a:solidFill>
              </a:rPr>
              <a:t>3. </a:t>
            </a:r>
            <a:endParaRPr lang="en-US" sz="1300" b="1" dirty="0">
              <a:solidFill>
                <a:srgbClr val="003300"/>
              </a:solidFill>
            </a:endParaRPr>
          </a:p>
          <a:p>
            <a:r>
              <a:rPr lang="en-US" sz="1200" b="1" dirty="0">
                <a:solidFill>
                  <a:srgbClr val="003300"/>
                </a:solidFill>
              </a:rPr>
              <a:t>Reporting</a:t>
            </a:r>
          </a:p>
          <a:p>
            <a:r>
              <a:rPr lang="en-US" sz="1200" b="1" dirty="0">
                <a:solidFill>
                  <a:srgbClr val="003300"/>
                </a:solidFill>
              </a:rPr>
              <a:t>Area</a:t>
            </a:r>
            <a:endParaRPr lang="en-US" dirty="0">
              <a:solidFill>
                <a:srgbClr val="000000"/>
              </a:solidFill>
            </a:endParaRPr>
          </a:p>
        </p:txBody>
      </p:sp>
      <p:sp>
        <p:nvSpPr>
          <p:cNvPr id="12" name="Text Box 16">
            <a:extLst>
              <a:ext uri="{FF2B5EF4-FFF2-40B4-BE49-F238E27FC236}">
                <a16:creationId xmlns:a16="http://schemas.microsoft.com/office/drawing/2014/main" id="{5D726968-E1E0-4D90-BC2F-BCB65FE2B3C7}"/>
              </a:ext>
            </a:extLst>
          </p:cNvPr>
          <p:cNvSpPr txBox="1">
            <a:spLocks noChangeArrowheads="1"/>
          </p:cNvSpPr>
          <p:nvPr/>
        </p:nvSpPr>
        <p:spPr bwMode="auto">
          <a:xfrm>
            <a:off x="34711" y="2209800"/>
            <a:ext cx="854381" cy="876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1700" b="1" dirty="0">
                <a:solidFill>
                  <a:srgbClr val="000080"/>
                </a:solidFill>
              </a:rPr>
              <a:t>2. </a:t>
            </a:r>
            <a:endParaRPr lang="en-US" sz="1300" b="1" dirty="0">
              <a:solidFill>
                <a:srgbClr val="000080"/>
              </a:solidFill>
            </a:endParaRPr>
          </a:p>
          <a:p>
            <a:r>
              <a:rPr lang="en-US" sz="1300" b="1" dirty="0">
                <a:solidFill>
                  <a:srgbClr val="000080"/>
                </a:solidFill>
              </a:rPr>
              <a:t>Activity description area</a:t>
            </a:r>
            <a:endParaRPr lang="en-US" dirty="0">
              <a:solidFill>
                <a:srgbClr val="000000"/>
              </a:solidFill>
            </a:endParaRPr>
          </a:p>
        </p:txBody>
      </p:sp>
      <p:sp>
        <p:nvSpPr>
          <p:cNvPr id="13" name="Text Box 22">
            <a:extLst>
              <a:ext uri="{FF2B5EF4-FFF2-40B4-BE49-F238E27FC236}">
                <a16:creationId xmlns:a16="http://schemas.microsoft.com/office/drawing/2014/main" id="{F2B997B7-B996-42F3-9306-C1ED9CEFEC2D}"/>
              </a:ext>
            </a:extLst>
          </p:cNvPr>
          <p:cNvSpPr txBox="1">
            <a:spLocks noChangeArrowheads="1"/>
          </p:cNvSpPr>
          <p:nvPr/>
        </p:nvSpPr>
        <p:spPr bwMode="auto">
          <a:xfrm>
            <a:off x="46170" y="4191000"/>
            <a:ext cx="842922" cy="6377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1100" b="1" dirty="0">
                <a:solidFill>
                  <a:srgbClr val="993300"/>
                </a:solidFill>
              </a:rPr>
              <a:t>5. Certification area</a:t>
            </a:r>
            <a:endParaRPr lang="en-US" sz="1100" dirty="0">
              <a:solidFill>
                <a:srgbClr val="000000"/>
              </a:solidFill>
            </a:endParaRPr>
          </a:p>
        </p:txBody>
      </p:sp>
      <p:sp>
        <p:nvSpPr>
          <p:cNvPr id="14" name="Text Box 20">
            <a:extLst>
              <a:ext uri="{FF2B5EF4-FFF2-40B4-BE49-F238E27FC236}">
                <a16:creationId xmlns:a16="http://schemas.microsoft.com/office/drawing/2014/main" id="{1A1A77A0-58B1-45E2-AC3F-EF4219660DBC}"/>
              </a:ext>
            </a:extLst>
          </p:cNvPr>
          <p:cNvSpPr txBox="1">
            <a:spLocks noChangeArrowheads="1"/>
          </p:cNvSpPr>
          <p:nvPr/>
        </p:nvSpPr>
        <p:spPr bwMode="auto">
          <a:xfrm>
            <a:off x="7734266" y="3093143"/>
            <a:ext cx="961746" cy="685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1100" b="1" dirty="0">
                <a:solidFill>
                  <a:srgbClr val="800080"/>
                </a:solidFill>
              </a:rPr>
              <a:t>4. Request/ </a:t>
            </a:r>
            <a:br>
              <a:rPr lang="en-US" sz="1100" b="1" dirty="0">
                <a:solidFill>
                  <a:srgbClr val="800080"/>
                </a:solidFill>
              </a:rPr>
            </a:br>
            <a:r>
              <a:rPr lang="en-US" sz="1100" b="1" dirty="0">
                <a:solidFill>
                  <a:srgbClr val="800080"/>
                </a:solidFill>
              </a:rPr>
              <a:t>Authorization Area</a:t>
            </a:r>
            <a:endParaRPr lang="en-US" sz="1100" dirty="0">
              <a:solidFill>
                <a:srgbClr val="000000"/>
              </a:solidFill>
            </a:endParaRPr>
          </a:p>
        </p:txBody>
      </p:sp>
    </p:spTree>
    <p:extLst>
      <p:ext uri="{BB962C8B-B14F-4D97-AF65-F5344CB8AC3E}">
        <p14:creationId xmlns:p14="http://schemas.microsoft.com/office/powerpoint/2010/main" val="7600822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04800" y="1295400"/>
            <a:ext cx="8534400" cy="4495800"/>
          </a:xfrm>
        </p:spPr>
        <p:txBody>
          <a:bodyPr>
            <a:normAutofit fontScale="77500" lnSpcReduction="20000"/>
          </a:bodyPr>
          <a:lstStyle/>
          <a:p>
            <a:pPr lvl="0"/>
            <a:r>
              <a:rPr lang="en-GB" sz="2800" dirty="0"/>
              <a:t>The Header Area of the FACE form contains the following data elements:</a:t>
            </a:r>
          </a:p>
          <a:p>
            <a:pPr lvl="1"/>
            <a:r>
              <a:rPr lang="en-US" sz="2400" dirty="0"/>
              <a:t>Name of the Agency to which FACE is being submitted</a:t>
            </a:r>
          </a:p>
          <a:p>
            <a:pPr lvl="1"/>
            <a:r>
              <a:rPr lang="en-US" sz="2400" dirty="0"/>
              <a:t>Date of the request</a:t>
            </a:r>
          </a:p>
          <a:p>
            <a:pPr lvl="1"/>
            <a:r>
              <a:rPr lang="en-US" sz="2400" dirty="0"/>
              <a:t>Type of request ( direct cash transfer, direct payment, reimbursement)</a:t>
            </a:r>
          </a:p>
          <a:p>
            <a:pPr lvl="1"/>
            <a:r>
              <a:rPr lang="en-US" sz="2400" dirty="0"/>
              <a:t>Country where the programme takes place</a:t>
            </a:r>
          </a:p>
          <a:p>
            <a:pPr lvl="1"/>
            <a:r>
              <a:rPr lang="en-US" sz="2400" dirty="0"/>
              <a:t>Programme code &amp; Title-for UNICEF this is the </a:t>
            </a:r>
            <a:r>
              <a:rPr lang="en-US" sz="2400" dirty="0">
                <a:highlight>
                  <a:srgbClr val="FFFF00"/>
                </a:highlight>
              </a:rPr>
              <a:t>Title &amp; Out come #</a:t>
            </a:r>
          </a:p>
          <a:p>
            <a:pPr lvl="1"/>
            <a:r>
              <a:rPr lang="en-US" sz="2400" dirty="0"/>
              <a:t>Project code &amp; Title (</a:t>
            </a:r>
            <a:r>
              <a:rPr lang="en-US" sz="2400" dirty="0">
                <a:highlight>
                  <a:srgbClr val="FFFF00"/>
                </a:highlight>
              </a:rPr>
              <a:t>out put # </a:t>
            </a:r>
            <a:r>
              <a:rPr lang="en-US" sz="2400" dirty="0"/>
              <a:t>&amp; Title as per work plan or Programme Document)</a:t>
            </a:r>
          </a:p>
          <a:p>
            <a:pPr lvl="1"/>
            <a:r>
              <a:rPr lang="en-US" sz="2400" dirty="0"/>
              <a:t>Responsible officer(s) – The designated official(s) of the implementing partner &amp; email</a:t>
            </a:r>
          </a:p>
          <a:p>
            <a:pPr lvl="1"/>
            <a:r>
              <a:rPr lang="en-US" sz="2400" dirty="0"/>
              <a:t>Workplan code &amp; Title: Program Document reference</a:t>
            </a:r>
          </a:p>
          <a:p>
            <a:pPr lvl="1"/>
            <a:r>
              <a:rPr lang="en-US" sz="2400" dirty="0"/>
              <a:t>Implementing Partner Name</a:t>
            </a:r>
          </a:p>
          <a:p>
            <a:pPr lvl="1"/>
            <a:r>
              <a:rPr lang="en-US" sz="2400" dirty="0"/>
              <a:t>Currency of the request/ disbursement –usually the currency of the programme country</a:t>
            </a:r>
            <a:endParaRPr lang="en-US" dirty="0"/>
          </a:p>
        </p:txBody>
      </p:sp>
      <p:sp>
        <p:nvSpPr>
          <p:cNvPr id="25602" name="Title 1"/>
          <p:cNvSpPr>
            <a:spLocks noGrp="1"/>
          </p:cNvSpPr>
          <p:nvPr>
            <p:ph type="title"/>
          </p:nvPr>
        </p:nvSpPr>
        <p:spPr/>
        <p:txBody>
          <a:bodyPr>
            <a:normAutofit/>
          </a:bodyPr>
          <a:lstStyle/>
          <a:p>
            <a:r>
              <a:rPr lang="en-US" altLang="en-US" dirty="0"/>
              <a:t>Structure of the FACE Form (Cont’d)</a:t>
            </a:r>
          </a:p>
        </p:txBody>
      </p:sp>
    </p:spTree>
    <p:extLst>
      <p:ext uri="{BB962C8B-B14F-4D97-AF65-F5344CB8AC3E}">
        <p14:creationId xmlns:p14="http://schemas.microsoft.com/office/powerpoint/2010/main" val="2224689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34400" cy="762000"/>
          </a:xfrm>
        </p:spPr>
        <p:txBody>
          <a:bodyPr/>
          <a:lstStyle/>
          <a:p>
            <a:r>
              <a:rPr lang="en-US" altLang="en-US" dirty="0"/>
              <a:t>Structure of the FACE Form (Cont’d)</a:t>
            </a:r>
            <a:endParaRPr lang="en-US" dirty="0"/>
          </a:p>
        </p:txBody>
      </p:sp>
      <p:sp>
        <p:nvSpPr>
          <p:cNvPr id="10" name="Content Placeholder 9"/>
          <p:cNvSpPr>
            <a:spLocks noGrp="1"/>
          </p:cNvSpPr>
          <p:nvPr>
            <p:ph idx="1"/>
          </p:nvPr>
        </p:nvSpPr>
        <p:spPr>
          <a:xfrm>
            <a:off x="483332" y="4038600"/>
            <a:ext cx="8001000" cy="1752600"/>
          </a:xfrm>
        </p:spPr>
        <p:txBody>
          <a:bodyPr/>
          <a:lstStyle/>
          <a:p>
            <a:pPr marL="538163" lvl="1" indent="-188913" algn="just" eaLnBrk="1" hangingPunct="1">
              <a:lnSpc>
                <a:spcPct val="80000"/>
              </a:lnSpc>
              <a:spcBef>
                <a:spcPts val="600"/>
              </a:spcBef>
              <a:buClr>
                <a:schemeClr val="accent1"/>
              </a:buClr>
              <a:buSzPct val="100000"/>
              <a:buFont typeface="Wingdings" pitchFamily="2" charset="2"/>
              <a:buChar char="§"/>
            </a:pPr>
            <a:r>
              <a:rPr lang="en-US" sz="2400" kern="1200" dirty="0">
                <a:solidFill>
                  <a:srgbClr val="000090"/>
                </a:solidFill>
                <a:ea typeface="+mn-ea"/>
                <a:cs typeface="+mn-cs"/>
              </a:rPr>
              <a:t>The Header area is to be completed by Implementing Partner </a:t>
            </a:r>
          </a:p>
          <a:p>
            <a:pPr marL="538163" lvl="1" indent="-188913" algn="just" eaLnBrk="1" hangingPunct="1">
              <a:lnSpc>
                <a:spcPct val="80000"/>
              </a:lnSpc>
              <a:spcBef>
                <a:spcPts val="600"/>
              </a:spcBef>
              <a:buClr>
                <a:schemeClr val="accent1"/>
              </a:buClr>
              <a:buSzPct val="100000"/>
              <a:buFont typeface="Wingdings" pitchFamily="2" charset="2"/>
              <a:buChar char="§"/>
            </a:pPr>
            <a:r>
              <a:rPr lang="en-US" sz="2400" kern="1200" dirty="0">
                <a:solidFill>
                  <a:srgbClr val="000090"/>
                </a:solidFill>
                <a:ea typeface="+mn-ea"/>
                <a:cs typeface="+mn-cs"/>
              </a:rPr>
              <a:t>It allows the Implementing Partner to report on the reason for and purpose of the funding/reporting request.</a:t>
            </a:r>
          </a:p>
        </p:txBody>
      </p:sp>
      <p:graphicFrame>
        <p:nvGraphicFramePr>
          <p:cNvPr id="4" name="Object 3"/>
          <p:cNvGraphicFramePr>
            <a:graphicFrameLocks noChangeAspect="1"/>
          </p:cNvGraphicFramePr>
          <p:nvPr>
            <p:extLst>
              <p:ext uri="{D42A27DB-BD31-4B8C-83A1-F6EECF244321}">
                <p14:modId xmlns:p14="http://schemas.microsoft.com/office/powerpoint/2010/main" val="2505719297"/>
              </p:ext>
            </p:extLst>
          </p:nvPr>
        </p:nvGraphicFramePr>
        <p:xfrm>
          <a:off x="445506" y="1295400"/>
          <a:ext cx="8266786" cy="2590800"/>
        </p:xfrm>
        <a:graphic>
          <a:graphicData uri="http://schemas.openxmlformats.org/presentationml/2006/ole">
            <mc:AlternateContent xmlns:mc="http://schemas.openxmlformats.org/markup-compatibility/2006">
              <mc:Choice xmlns:v="urn:schemas-microsoft-com:vml" Requires="v">
                <p:oleObj spid="_x0000_s6178" name="Worksheet" r:id="rId4" imgW="10344261" imgH="1606506" progId="Excel.Sheet.12">
                  <p:embed/>
                </p:oleObj>
              </mc:Choice>
              <mc:Fallback>
                <p:oleObj name="Worksheet" r:id="rId4" imgW="10344261" imgH="1606506" progId="Excel.Sheet.12">
                  <p:embed/>
                  <p:pic>
                    <p:nvPicPr>
                      <p:cNvPr id="0" name=""/>
                      <p:cNvPicPr/>
                      <p:nvPr/>
                    </p:nvPicPr>
                    <p:blipFill>
                      <a:blip r:embed="rId5"/>
                      <a:stretch>
                        <a:fillRect/>
                      </a:stretch>
                    </p:blipFill>
                    <p:spPr>
                      <a:xfrm>
                        <a:off x="445506" y="1295400"/>
                        <a:ext cx="8266786" cy="2590800"/>
                      </a:xfrm>
                      <a:prstGeom prst="rect">
                        <a:avLst/>
                      </a:prstGeom>
                    </p:spPr>
                  </p:pic>
                </p:oleObj>
              </mc:Fallback>
            </mc:AlternateContent>
          </a:graphicData>
        </a:graphic>
      </p:graphicFrame>
    </p:spTree>
    <p:extLst>
      <p:ext uri="{BB962C8B-B14F-4D97-AF65-F5344CB8AC3E}">
        <p14:creationId xmlns:p14="http://schemas.microsoft.com/office/powerpoint/2010/main" val="62528148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0"/>
            <a:ext cx="9144000" cy="990600"/>
          </a:xfrm>
        </p:spPr>
        <p:txBody>
          <a:bodyPr>
            <a:normAutofit/>
          </a:bodyPr>
          <a:lstStyle/>
          <a:p>
            <a:r>
              <a:rPr lang="en-US" altLang="en-US" dirty="0"/>
              <a:t>Structure of the FACE Form (cont’d)</a:t>
            </a:r>
          </a:p>
        </p:txBody>
      </p:sp>
      <p:pic>
        <p:nvPicPr>
          <p:cNvPr id="6" name="Picture 2"/>
          <p:cNvPicPr>
            <a:picLocks noChangeAspect="1" noChangeArrowheads="1"/>
          </p:cNvPicPr>
          <p:nvPr/>
        </p:nvPicPr>
        <p:blipFill>
          <a:blip r:embed="rId3"/>
          <a:srcRect l="30850" t="35715" r="33955" b="20000"/>
          <a:stretch>
            <a:fillRect/>
          </a:stretch>
        </p:blipFill>
        <p:spPr bwMode="auto">
          <a:xfrm>
            <a:off x="1905000" y="2897326"/>
            <a:ext cx="4571386" cy="3462788"/>
          </a:xfrm>
          <a:prstGeom prst="rect">
            <a:avLst/>
          </a:prstGeom>
          <a:noFill/>
          <a:ln w="9525">
            <a:noFill/>
            <a:miter lim="800000"/>
            <a:headEnd/>
            <a:tailEnd/>
          </a:ln>
          <a:effectLst/>
        </p:spPr>
      </p:pic>
      <p:sp>
        <p:nvSpPr>
          <p:cNvPr id="2" name="Rectangle 1"/>
          <p:cNvSpPr/>
          <p:nvPr/>
        </p:nvSpPr>
        <p:spPr>
          <a:xfrm>
            <a:off x="685800" y="1143000"/>
            <a:ext cx="7926029" cy="1754326"/>
          </a:xfrm>
          <a:prstGeom prst="rect">
            <a:avLst/>
          </a:prstGeom>
        </p:spPr>
        <p:txBody>
          <a:bodyPr wrap="square">
            <a:spAutoFit/>
          </a:bodyPr>
          <a:lstStyle/>
          <a:p>
            <a:r>
              <a:rPr lang="en-US" dirty="0"/>
              <a:t>Activities Description</a:t>
            </a:r>
          </a:p>
          <a:p>
            <a:endParaRPr lang="en-US" dirty="0"/>
          </a:p>
          <a:p>
            <a:r>
              <a:rPr lang="en-US" dirty="0"/>
              <a:t> Short description of the activity as it appears in the underlying Work Plan (e.g. multi-year work plan, rolling work plan, annual work plan)/programme document and its duration</a:t>
            </a:r>
          </a:p>
          <a:p>
            <a:r>
              <a:rPr lang="en-US" dirty="0"/>
              <a:t>The Activity Description area is to be completed by  the implementing partner</a:t>
            </a:r>
          </a:p>
        </p:txBody>
      </p:sp>
    </p:spTree>
    <p:extLst>
      <p:ext uri="{BB962C8B-B14F-4D97-AF65-F5344CB8AC3E}">
        <p14:creationId xmlns:p14="http://schemas.microsoft.com/office/powerpoint/2010/main" val="1329029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en-US" dirty="0"/>
              <a:t>Structure of the FACE form (cont’d)</a:t>
            </a:r>
          </a:p>
        </p:txBody>
      </p:sp>
      <p:sp>
        <p:nvSpPr>
          <p:cNvPr id="3" name="Content Placeholder 2"/>
          <p:cNvSpPr>
            <a:spLocks noGrp="1"/>
          </p:cNvSpPr>
          <p:nvPr>
            <p:ph idx="1"/>
          </p:nvPr>
        </p:nvSpPr>
        <p:spPr>
          <a:xfrm>
            <a:off x="914400" y="5151521"/>
            <a:ext cx="7467600" cy="914400"/>
          </a:xfrm>
        </p:spPr>
        <p:txBody>
          <a:bodyPr>
            <a:normAutofit fontScale="92500" lnSpcReduction="20000"/>
          </a:bodyPr>
          <a:lstStyle/>
          <a:p>
            <a:r>
              <a:rPr lang="en-US" sz="2400" dirty="0"/>
              <a:t>Column A &amp; B - To be completed by implementing partner</a:t>
            </a:r>
          </a:p>
          <a:p>
            <a:r>
              <a:rPr lang="en-US" sz="2400" dirty="0"/>
              <a:t>Column C &amp; D - To be completed by UNICEF</a:t>
            </a:r>
          </a:p>
          <a:p>
            <a:endParaRPr lang="en-US" sz="2400" dirty="0"/>
          </a:p>
          <a:p>
            <a:endParaRPr lang="en-US" sz="2400" dirty="0"/>
          </a:p>
          <a:p>
            <a:pPr>
              <a:buNone/>
            </a:pP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pic>
        <p:nvPicPr>
          <p:cNvPr id="4" name="Picture 2"/>
          <p:cNvPicPr>
            <a:picLocks noChangeAspect="1" noChangeArrowheads="1"/>
          </p:cNvPicPr>
          <p:nvPr/>
        </p:nvPicPr>
        <p:blipFill>
          <a:blip r:embed="rId3"/>
          <a:srcRect l="25846" t="31667" r="28262" b="16667"/>
          <a:stretch>
            <a:fillRect/>
          </a:stretch>
        </p:blipFill>
        <p:spPr bwMode="auto">
          <a:xfrm>
            <a:off x="1828800" y="1143000"/>
            <a:ext cx="4953000" cy="3779921"/>
          </a:xfrm>
          <a:prstGeom prst="rect">
            <a:avLst/>
          </a:prstGeom>
          <a:noFill/>
          <a:ln w="9525">
            <a:noFill/>
            <a:miter lim="800000"/>
            <a:headEnd/>
            <a:tailEnd/>
          </a:ln>
          <a:effectLst/>
        </p:spPr>
      </p:pic>
    </p:spTree>
    <p:extLst>
      <p:ext uri="{BB962C8B-B14F-4D97-AF65-F5344CB8AC3E}">
        <p14:creationId xmlns:p14="http://schemas.microsoft.com/office/powerpoint/2010/main" val="35217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a:bodyPr>
          <a:lstStyle/>
          <a:p>
            <a:r>
              <a:rPr lang="en-US" dirty="0"/>
              <a:t>Reporting Area</a:t>
            </a:r>
            <a:endParaRPr lang="en-US" sz="2400" dirty="0"/>
          </a:p>
        </p:txBody>
      </p:sp>
      <p:sp>
        <p:nvSpPr>
          <p:cNvPr id="3" name="Content Placeholder 2"/>
          <p:cNvSpPr>
            <a:spLocks noGrp="1"/>
          </p:cNvSpPr>
          <p:nvPr>
            <p:ph idx="1"/>
          </p:nvPr>
        </p:nvSpPr>
        <p:spPr>
          <a:xfrm>
            <a:off x="990600" y="1143000"/>
            <a:ext cx="7467600" cy="5029200"/>
          </a:xfrm>
        </p:spPr>
        <p:txBody>
          <a:bodyPr>
            <a:normAutofit/>
          </a:bodyPr>
          <a:lstStyle/>
          <a:p>
            <a:r>
              <a:rPr lang="en-US" sz="2400" dirty="0"/>
              <a:t>Used to report the </a:t>
            </a:r>
            <a:r>
              <a:rPr lang="en-US" sz="2400" dirty="0" err="1"/>
              <a:t>programme</a:t>
            </a:r>
            <a:r>
              <a:rPr lang="en-US" sz="2400" dirty="0"/>
              <a:t> expenditures incurred in the reporting period</a:t>
            </a:r>
          </a:p>
          <a:p>
            <a:r>
              <a:rPr lang="en-US" sz="2400" dirty="0"/>
              <a:t>FACE is a dynamic form that must balance and reconcile from one reporting period to the next</a:t>
            </a:r>
          </a:p>
          <a:p>
            <a:pPr lvl="1">
              <a:buFont typeface="Wingdings" pitchFamily="2" charset="2"/>
              <a:buChar char="Ø"/>
            </a:pPr>
            <a:r>
              <a:rPr lang="en-US" sz="2000" dirty="0"/>
              <a:t>Column A – </a:t>
            </a:r>
            <a:r>
              <a:rPr lang="en-US" sz="2000" i="1" dirty="0"/>
              <a:t>Authorized Amount</a:t>
            </a:r>
            <a:r>
              <a:rPr lang="en-US" sz="2000" dirty="0"/>
              <a:t>: repeats the last one, Column G, from the previously submitted and authorized FACE form in the case of DCT and Column F in the case of Direct Payment &amp; Reimbursement</a:t>
            </a:r>
          </a:p>
          <a:p>
            <a:pPr lvl="1">
              <a:buFont typeface="Wingdings" pitchFamily="2" charset="2"/>
              <a:buChar char="Ø"/>
            </a:pPr>
            <a:r>
              <a:rPr lang="en-US" sz="2000" dirty="0"/>
              <a:t>Column B – </a:t>
            </a:r>
            <a:r>
              <a:rPr lang="en-US" sz="2000" i="1" dirty="0"/>
              <a:t>Actual Expenditures</a:t>
            </a:r>
            <a:r>
              <a:rPr lang="en-US" sz="2000" dirty="0"/>
              <a:t> by the IP for the period based on financial records</a:t>
            </a:r>
          </a:p>
          <a:p>
            <a:pPr lvl="1">
              <a:buFont typeface="Wingdings" pitchFamily="2" charset="2"/>
              <a:buChar char="Ø"/>
            </a:pPr>
            <a:r>
              <a:rPr lang="en-US" sz="2000" dirty="0"/>
              <a:t>Column C – </a:t>
            </a:r>
            <a:r>
              <a:rPr lang="en-US" sz="2000" i="1" dirty="0"/>
              <a:t>Expenditures Accepted by Agency</a:t>
            </a:r>
          </a:p>
          <a:p>
            <a:pPr lvl="1">
              <a:buFont typeface="Wingdings" pitchFamily="2" charset="2"/>
              <a:buChar char="Ø"/>
            </a:pPr>
            <a:r>
              <a:rPr lang="en-US" sz="2000" dirty="0"/>
              <a:t>Column D – </a:t>
            </a:r>
            <a:r>
              <a:rPr lang="en-US" sz="2000" i="1" dirty="0"/>
              <a:t>Balance</a:t>
            </a:r>
            <a:r>
              <a:rPr lang="en-US" sz="2000" dirty="0"/>
              <a:t> of funds – </a:t>
            </a:r>
            <a:r>
              <a:rPr lang="en-US" sz="2000" dirty="0">
                <a:highlight>
                  <a:srgbClr val="FFFF00"/>
                </a:highlight>
              </a:rPr>
              <a:t>unspent balance </a:t>
            </a:r>
            <a:r>
              <a:rPr lang="en-US" sz="2000" dirty="0"/>
              <a:t>from previous quarter</a:t>
            </a:r>
            <a:endParaRPr lang="en-US" sz="2400" dirty="0"/>
          </a:p>
          <a:p>
            <a:pPr marL="0" indent="0">
              <a:buNone/>
            </a:pPr>
            <a:endParaRPr lang="en-US" sz="2400" dirty="0"/>
          </a:p>
          <a:p>
            <a:endParaRPr lang="en-US" sz="2400" dirty="0"/>
          </a:p>
          <a:p>
            <a:pPr>
              <a:buNone/>
            </a:pP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3195540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fontScale="90000"/>
          </a:bodyPr>
          <a:lstStyle/>
          <a:p>
            <a:br>
              <a:rPr lang="en-US" dirty="0"/>
            </a:br>
            <a:r>
              <a:rPr lang="en-US" dirty="0"/>
              <a:t>Request/ Authorization Area</a:t>
            </a:r>
            <a:br>
              <a:rPr lang="en-US" dirty="0"/>
            </a:br>
            <a:endParaRPr lang="en-US" dirty="0"/>
          </a:p>
        </p:txBody>
      </p:sp>
      <p:sp>
        <p:nvSpPr>
          <p:cNvPr id="3" name="Content Placeholder 2"/>
          <p:cNvSpPr>
            <a:spLocks noGrp="1"/>
          </p:cNvSpPr>
          <p:nvPr>
            <p:ph idx="1"/>
          </p:nvPr>
        </p:nvSpPr>
        <p:spPr>
          <a:xfrm>
            <a:off x="914400" y="952500"/>
            <a:ext cx="7239000" cy="914400"/>
          </a:xfrm>
        </p:spPr>
        <p:txBody>
          <a:bodyPr>
            <a:normAutofit/>
          </a:bodyPr>
          <a:lstStyle/>
          <a:p>
            <a:r>
              <a:rPr lang="en-US" sz="2400" dirty="0"/>
              <a:t>Used to request the funds to be used in the new implementation period </a:t>
            </a:r>
            <a:r>
              <a:rPr lang="en-US" sz="2400" dirty="0">
                <a:highlight>
                  <a:srgbClr val="FFFF00"/>
                </a:highlight>
              </a:rPr>
              <a:t>not exceeding 6 months</a:t>
            </a:r>
          </a:p>
          <a:p>
            <a:pPr lvl="1">
              <a:buFont typeface="Wingdings" pitchFamily="2" charset="2"/>
              <a:buChar char="Ø"/>
            </a:pPr>
            <a:endParaRPr lang="en-US" sz="1800" i="1" dirty="0"/>
          </a:p>
          <a:p>
            <a:pPr lvl="1">
              <a:buNone/>
            </a:pPr>
            <a:endParaRPr lang="en-US" sz="2000" dirty="0"/>
          </a:p>
        </p:txBody>
      </p:sp>
      <p:pic>
        <p:nvPicPr>
          <p:cNvPr id="4" name="Picture 2"/>
          <p:cNvPicPr>
            <a:picLocks noChangeAspect="1" noChangeArrowheads="1"/>
          </p:cNvPicPr>
          <p:nvPr/>
        </p:nvPicPr>
        <p:blipFill>
          <a:blip r:embed="rId3"/>
          <a:srcRect l="31885" t="33333" r="35508" b="18333"/>
          <a:stretch>
            <a:fillRect/>
          </a:stretch>
        </p:blipFill>
        <p:spPr bwMode="auto">
          <a:xfrm>
            <a:off x="914400" y="1981201"/>
            <a:ext cx="5715000" cy="3122246"/>
          </a:xfrm>
          <a:prstGeom prst="rect">
            <a:avLst/>
          </a:prstGeom>
          <a:noFill/>
          <a:ln w="9525">
            <a:noFill/>
            <a:miter lim="800000"/>
            <a:headEnd/>
            <a:tailEnd/>
          </a:ln>
          <a:effectLst/>
        </p:spPr>
      </p:pic>
      <p:sp>
        <p:nvSpPr>
          <p:cNvPr id="5" name="Content Placeholder 2"/>
          <p:cNvSpPr txBox="1">
            <a:spLocks/>
          </p:cNvSpPr>
          <p:nvPr/>
        </p:nvSpPr>
        <p:spPr>
          <a:xfrm>
            <a:off x="800100" y="5334000"/>
            <a:ext cx="7467600" cy="914400"/>
          </a:xfrm>
          <a:prstGeom prst="rect">
            <a:avLst/>
          </a:prstGeom>
          <a:solidFill>
            <a:srgbClr val="FFFFFF">
              <a:alpha val="50000"/>
            </a:srgbClr>
          </a:solidFill>
        </p:spPr>
        <p:txBody>
          <a:bodyPr vert="horz" lIns="91440" tIns="45720" rIns="91440" bIns="45720" rtlCol="0">
            <a:normAutofit fontScale="92500" lnSpcReduction="20000"/>
          </a:bodyPr>
          <a:lstStyle>
            <a:lvl1pPr marL="342900" indent="-342900" algn="l" defTabSz="914400" rtl="0" eaLnBrk="1" latinLnBrk="0" hangingPunct="1">
              <a:spcBef>
                <a:spcPts val="2000"/>
              </a:spcBef>
              <a:buClr>
                <a:srgbClr val="C00000"/>
              </a:buClr>
              <a:buSzPct val="75000"/>
              <a:buFont typeface="Wingdings" pitchFamily="2" charset="2"/>
              <a:buChar char="q"/>
              <a:defRPr sz="2600" b="0" kern="1200">
                <a:solidFill>
                  <a:srgbClr val="000090"/>
                </a:solidFill>
                <a:latin typeface="+mn-lt"/>
                <a:ea typeface="+mn-ea"/>
                <a:cs typeface="+mn-cs"/>
              </a:defRPr>
            </a:lvl1pPr>
            <a:lvl2pPr marL="538163" indent="-188913" algn="l" defTabSz="914400" rtl="0" eaLnBrk="1" latinLnBrk="0" hangingPunct="1">
              <a:spcBef>
                <a:spcPts val="600"/>
              </a:spcBef>
              <a:buClr>
                <a:schemeClr val="accent1"/>
              </a:buClr>
              <a:buSzPct val="100000"/>
              <a:buFont typeface="Wingdings" pitchFamily="2" charset="2"/>
              <a:buChar char="§"/>
              <a:tabLst/>
              <a:defRPr sz="2200" b="0" kern="1200">
                <a:solidFill>
                  <a:srgbClr val="000090"/>
                </a:solidFill>
                <a:latin typeface="+mn-lt"/>
                <a:ea typeface="+mn-ea"/>
                <a:cs typeface="+mn-cs"/>
              </a:defRPr>
            </a:lvl2pPr>
            <a:lvl3pPr marL="898525" indent="-212725" algn="l" defTabSz="914400" rtl="0" eaLnBrk="1" latinLnBrk="0" hangingPunct="1">
              <a:spcBef>
                <a:spcPts val="600"/>
              </a:spcBef>
              <a:buClr>
                <a:schemeClr val="accent1"/>
              </a:buClr>
              <a:buSzPct val="100000"/>
              <a:buFont typeface="Wingdings" pitchFamily="2" charset="2"/>
              <a:buChar char="§"/>
              <a:defRPr sz="2000" b="0" kern="1200">
                <a:solidFill>
                  <a:srgbClr val="000090"/>
                </a:solidFill>
                <a:latin typeface="+mn-lt"/>
                <a:ea typeface="+mn-ea"/>
                <a:cs typeface="+mn-cs"/>
              </a:defRPr>
            </a:lvl3pPr>
            <a:lvl4pPr marL="1257300" indent="-222250" algn="l" defTabSz="914400" rtl="0" eaLnBrk="1" latinLnBrk="0" hangingPunct="1">
              <a:spcBef>
                <a:spcPts val="600"/>
              </a:spcBef>
              <a:buClr>
                <a:schemeClr val="accent1"/>
              </a:buClr>
              <a:buSzPct val="100000"/>
              <a:buFont typeface="Wingdings" pitchFamily="2" charset="2"/>
              <a:buChar char="§"/>
              <a:defRPr sz="1800" b="0" kern="1200">
                <a:solidFill>
                  <a:srgbClr val="000090"/>
                </a:solidFill>
                <a:latin typeface="+mn-lt"/>
                <a:ea typeface="+mn-ea"/>
                <a:cs typeface="+mn-cs"/>
              </a:defRPr>
            </a:lvl4pPr>
            <a:lvl5pPr marL="1519238" indent="-147638" algn="l" defTabSz="914400" rtl="0" eaLnBrk="1" latinLnBrk="0" hangingPunct="1">
              <a:spcBef>
                <a:spcPts val="600"/>
              </a:spcBef>
              <a:buClr>
                <a:schemeClr val="accent1"/>
              </a:buClr>
              <a:buSzPct val="100000"/>
              <a:buFont typeface="Wingdings" pitchFamily="2" charset="2"/>
              <a:buChar char="§"/>
              <a:defRPr sz="1600" b="0" kern="1200">
                <a:solidFill>
                  <a:srgbClr val="00009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Column E- To be completed by implementing partner</a:t>
            </a:r>
          </a:p>
          <a:p>
            <a:r>
              <a:rPr lang="en-US" sz="2400" dirty="0"/>
              <a:t>Column F&amp;G - To be completed by UNICEF</a:t>
            </a:r>
          </a:p>
          <a:p>
            <a:endParaRPr lang="en-US" sz="2400" dirty="0"/>
          </a:p>
          <a:p>
            <a:endParaRPr lang="en-US" sz="2400" dirty="0"/>
          </a:p>
          <a:p>
            <a:pPr>
              <a:buFont typeface="Wingdings" pitchFamily="2" charset="2"/>
              <a:buNone/>
            </a:pPr>
            <a:endParaRPr lang="en-US" sz="2400" dirty="0"/>
          </a:p>
          <a:p>
            <a:pPr lvl="1">
              <a:buFont typeface="Wingdings" pitchFamily="2" charset="2"/>
              <a:buNone/>
            </a:pPr>
            <a:endParaRPr lang="en-US" sz="2000" dirty="0"/>
          </a:p>
          <a:p>
            <a:pPr lvl="1">
              <a:buFont typeface="Wingdings" pitchFamily="2" charset="2"/>
              <a:buNone/>
            </a:pPr>
            <a:endParaRPr lang="en-US" sz="2000" dirty="0"/>
          </a:p>
          <a:p>
            <a:pPr lvl="1">
              <a:buFont typeface="Wingdings" pitchFamily="2" charset="2"/>
              <a:buNone/>
            </a:pPr>
            <a:endParaRPr lang="en-US" sz="2000" dirty="0"/>
          </a:p>
          <a:p>
            <a:pPr lvl="1">
              <a:buFont typeface="Wingdings" pitchFamily="2" charset="2"/>
              <a:buNone/>
            </a:pPr>
            <a:endParaRPr lang="en-US" sz="2000" dirty="0"/>
          </a:p>
          <a:p>
            <a:pPr>
              <a:buFont typeface="Wingdings" pitchFamily="2" charset="2"/>
              <a:buNone/>
            </a:pPr>
            <a:endParaRPr lang="en-US" sz="2400" dirty="0"/>
          </a:p>
          <a:p>
            <a:pPr>
              <a:buFont typeface="Wingdings" pitchFamily="2" charset="2"/>
              <a:buNone/>
            </a:pPr>
            <a:endParaRPr lang="en-US" sz="2400" dirty="0"/>
          </a:p>
        </p:txBody>
      </p:sp>
    </p:spTree>
    <p:extLst>
      <p:ext uri="{BB962C8B-B14F-4D97-AF65-F5344CB8AC3E}">
        <p14:creationId xmlns:p14="http://schemas.microsoft.com/office/powerpoint/2010/main" val="103695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a:bodyPr>
          <a:lstStyle/>
          <a:p>
            <a:r>
              <a:rPr lang="en-US" dirty="0"/>
              <a:t> Certification Area</a:t>
            </a:r>
            <a:endParaRPr lang="en-US" sz="2000" dirty="0"/>
          </a:p>
        </p:txBody>
      </p:sp>
      <p:sp>
        <p:nvSpPr>
          <p:cNvPr id="3" name="Content Placeholder 2"/>
          <p:cNvSpPr>
            <a:spLocks noGrp="1"/>
          </p:cNvSpPr>
          <p:nvPr>
            <p:ph idx="1"/>
          </p:nvPr>
        </p:nvSpPr>
        <p:spPr>
          <a:xfrm>
            <a:off x="114300" y="4113914"/>
            <a:ext cx="8915400" cy="1600200"/>
          </a:xfrm>
        </p:spPr>
        <p:txBody>
          <a:bodyPr>
            <a:normAutofit fontScale="92500" lnSpcReduction="10000"/>
          </a:bodyPr>
          <a:lstStyle/>
          <a:p>
            <a:pPr>
              <a:buFont typeface="Arial" pitchFamily="34" charset="0"/>
              <a:buChar char="•"/>
            </a:pPr>
            <a:r>
              <a:rPr lang="en-US" sz="2400" dirty="0"/>
              <a:t>Is used by implementing partner to certify the accuracy of the data and information provided</a:t>
            </a:r>
          </a:p>
          <a:p>
            <a:pPr>
              <a:buFont typeface="Arial" pitchFamily="34" charset="0"/>
              <a:buChar char="•"/>
            </a:pPr>
            <a:r>
              <a:rPr lang="en-US" sz="2400" dirty="0"/>
              <a:t>Should contain Title and Signature of the designated official of the Implementing Partner and Date of submission</a:t>
            </a:r>
          </a:p>
          <a:p>
            <a:pPr>
              <a:buNone/>
            </a:pPr>
            <a:endParaRPr lang="en-US" sz="2400" dirty="0"/>
          </a:p>
        </p:txBody>
      </p:sp>
      <p:sp>
        <p:nvSpPr>
          <p:cNvPr id="5" name="Content Placeholder 2"/>
          <p:cNvSpPr txBox="1">
            <a:spLocks/>
          </p:cNvSpPr>
          <p:nvPr/>
        </p:nvSpPr>
        <p:spPr>
          <a:xfrm>
            <a:off x="114300" y="742507"/>
            <a:ext cx="8915400" cy="3429000"/>
          </a:xfrm>
          <a:prstGeom prst="rect">
            <a:avLst/>
          </a:prstGeom>
          <a:solidFill>
            <a:srgbClr val="FFFFFF">
              <a:alpha val="50000"/>
            </a:srgbClr>
          </a:solidFill>
        </p:spPr>
        <p:txBody>
          <a:bodyPr vert="horz" lIns="91440" tIns="45720" rIns="91440" bIns="45720" rtlCol="0">
            <a:noAutofit/>
          </a:bodyPr>
          <a:lstStyle>
            <a:lvl1pPr marL="342900" indent="-342900" algn="l" defTabSz="914400" rtl="0" eaLnBrk="1" latinLnBrk="0" hangingPunct="1">
              <a:spcBef>
                <a:spcPts val="2000"/>
              </a:spcBef>
              <a:buClr>
                <a:srgbClr val="C00000"/>
              </a:buClr>
              <a:buSzPct val="75000"/>
              <a:buFont typeface="Wingdings" pitchFamily="2" charset="2"/>
              <a:buChar char="q"/>
              <a:defRPr sz="2600" b="0" kern="1200">
                <a:solidFill>
                  <a:srgbClr val="000090"/>
                </a:solidFill>
                <a:latin typeface="+mn-lt"/>
                <a:ea typeface="+mn-ea"/>
                <a:cs typeface="+mn-cs"/>
              </a:defRPr>
            </a:lvl1pPr>
            <a:lvl2pPr marL="538163" indent="-188913" algn="l" defTabSz="914400" rtl="0" eaLnBrk="1" latinLnBrk="0" hangingPunct="1">
              <a:spcBef>
                <a:spcPts val="600"/>
              </a:spcBef>
              <a:buClr>
                <a:schemeClr val="accent1"/>
              </a:buClr>
              <a:buSzPct val="100000"/>
              <a:buFont typeface="Wingdings" pitchFamily="2" charset="2"/>
              <a:buChar char="§"/>
              <a:tabLst/>
              <a:defRPr sz="2200" b="0" kern="1200">
                <a:solidFill>
                  <a:srgbClr val="000090"/>
                </a:solidFill>
                <a:latin typeface="+mn-lt"/>
                <a:ea typeface="+mn-ea"/>
                <a:cs typeface="+mn-cs"/>
              </a:defRPr>
            </a:lvl2pPr>
            <a:lvl3pPr marL="898525" indent="-212725" algn="l" defTabSz="914400" rtl="0" eaLnBrk="1" latinLnBrk="0" hangingPunct="1">
              <a:spcBef>
                <a:spcPts val="600"/>
              </a:spcBef>
              <a:buClr>
                <a:schemeClr val="accent1"/>
              </a:buClr>
              <a:buSzPct val="100000"/>
              <a:buFont typeface="Wingdings" pitchFamily="2" charset="2"/>
              <a:buChar char="§"/>
              <a:defRPr sz="2000" b="0" kern="1200">
                <a:solidFill>
                  <a:srgbClr val="000090"/>
                </a:solidFill>
                <a:latin typeface="+mn-lt"/>
                <a:ea typeface="+mn-ea"/>
                <a:cs typeface="+mn-cs"/>
              </a:defRPr>
            </a:lvl3pPr>
            <a:lvl4pPr marL="1257300" indent="-222250" algn="l" defTabSz="914400" rtl="0" eaLnBrk="1" latinLnBrk="0" hangingPunct="1">
              <a:spcBef>
                <a:spcPts val="600"/>
              </a:spcBef>
              <a:buClr>
                <a:schemeClr val="accent1"/>
              </a:buClr>
              <a:buSzPct val="100000"/>
              <a:buFont typeface="Wingdings" pitchFamily="2" charset="2"/>
              <a:buChar char="§"/>
              <a:defRPr sz="1800" b="0" kern="1200">
                <a:solidFill>
                  <a:srgbClr val="000090"/>
                </a:solidFill>
                <a:latin typeface="+mn-lt"/>
                <a:ea typeface="+mn-ea"/>
                <a:cs typeface="+mn-cs"/>
              </a:defRPr>
            </a:lvl4pPr>
            <a:lvl5pPr marL="1519238" indent="-147638" algn="l" defTabSz="914400" rtl="0" eaLnBrk="1" latinLnBrk="0" hangingPunct="1">
              <a:spcBef>
                <a:spcPts val="600"/>
              </a:spcBef>
              <a:buClr>
                <a:schemeClr val="accent1"/>
              </a:buClr>
              <a:buSzPct val="100000"/>
              <a:buFont typeface="Wingdings" pitchFamily="2" charset="2"/>
              <a:buChar char="§"/>
              <a:defRPr sz="1600" b="0" kern="1200">
                <a:solidFill>
                  <a:srgbClr val="00009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en-US" sz="2000" dirty="0"/>
              <a:t>CERTIFICATION: The undersigned authorized officer of the above-mentioned implementing institution hereby certifies that: </a:t>
            </a:r>
          </a:p>
          <a:p>
            <a:pPr>
              <a:buNone/>
            </a:pPr>
            <a:r>
              <a:rPr lang="en-US" sz="2000" dirty="0"/>
              <a:t>□ 	</a:t>
            </a:r>
            <a:r>
              <a:rPr lang="en-US" sz="2000" b="1" dirty="0">
                <a:solidFill>
                  <a:srgbClr val="00B050"/>
                </a:solidFill>
              </a:rPr>
              <a:t>The funding request shown above represents estimated expenditures as per AWP and itemized cost estimates attached.</a:t>
            </a:r>
          </a:p>
          <a:p>
            <a:pPr>
              <a:buNone/>
            </a:pPr>
            <a:r>
              <a:rPr lang="en-US" sz="2000" dirty="0"/>
              <a:t>□	</a:t>
            </a:r>
            <a:r>
              <a:rPr lang="en-US" sz="2000" b="1" dirty="0">
                <a:solidFill>
                  <a:srgbClr val="00B050"/>
                </a:solidFill>
              </a:rPr>
              <a:t>The actual expenditures for the period stated herein has been disbursed in accordance with the AWP and request with itemized cost estimates</a:t>
            </a:r>
            <a:r>
              <a:rPr lang="en-US" sz="2000" dirty="0"/>
              <a:t>. The detailed accounting documents for these expenditures can be made available for examination, when required, for the period of five years from the date of the provision of funds.																						</a:t>
            </a:r>
          </a:p>
        </p:txBody>
      </p:sp>
      <p:sp>
        <p:nvSpPr>
          <p:cNvPr id="4" name="Rectangle 3"/>
          <p:cNvSpPr/>
          <p:nvPr/>
        </p:nvSpPr>
        <p:spPr>
          <a:xfrm>
            <a:off x="457200" y="5795061"/>
            <a:ext cx="8458200" cy="369332"/>
          </a:xfrm>
          <a:prstGeom prst="rect">
            <a:avLst/>
          </a:prstGeom>
        </p:spPr>
        <p:txBody>
          <a:bodyPr wrap="square">
            <a:spAutoFit/>
          </a:bodyPr>
          <a:lstStyle/>
          <a:p>
            <a:pPr>
              <a:buNone/>
            </a:pPr>
            <a:r>
              <a:rPr lang="en-US" dirty="0"/>
              <a:t>Date Submitted: ______________ Name: ________________Title:____________ </a:t>
            </a:r>
          </a:p>
        </p:txBody>
      </p:sp>
    </p:spTree>
    <p:extLst>
      <p:ext uri="{BB962C8B-B14F-4D97-AF65-F5344CB8AC3E}">
        <p14:creationId xmlns:p14="http://schemas.microsoft.com/office/powerpoint/2010/main" val="3688869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23179"/>
          </a:xfrm>
        </p:spPr>
        <p:txBody>
          <a:bodyPr>
            <a:normAutofit/>
          </a:bodyPr>
          <a:lstStyle/>
          <a:p>
            <a:r>
              <a:rPr lang="en-US" dirty="0"/>
              <a:t> For Agency Use Only</a:t>
            </a:r>
          </a:p>
        </p:txBody>
      </p:sp>
      <p:sp>
        <p:nvSpPr>
          <p:cNvPr id="3" name="Content Placeholder 2"/>
          <p:cNvSpPr>
            <a:spLocks noGrp="1"/>
          </p:cNvSpPr>
          <p:nvPr>
            <p:ph idx="1"/>
          </p:nvPr>
        </p:nvSpPr>
        <p:spPr>
          <a:xfrm>
            <a:off x="380999" y="889956"/>
            <a:ext cx="8382000" cy="2743200"/>
          </a:xfrm>
        </p:spPr>
        <p:txBody>
          <a:bodyPr>
            <a:normAutofit lnSpcReduction="10000"/>
          </a:bodyPr>
          <a:lstStyle/>
          <a:p>
            <a:pPr>
              <a:buFont typeface="Arial" pitchFamily="34" charset="0"/>
              <a:buChar char="•"/>
            </a:pPr>
            <a:r>
              <a:rPr lang="en-US" sz="2400" b="1" dirty="0"/>
              <a:t>Approvals Box </a:t>
            </a:r>
            <a:r>
              <a:rPr lang="en-US" sz="2400" dirty="0"/>
              <a:t>– </a:t>
            </a:r>
          </a:p>
          <a:p>
            <a:pPr lvl="1">
              <a:buFont typeface="Arial" pitchFamily="34" charset="0"/>
              <a:buChar char="•"/>
            </a:pPr>
            <a:r>
              <a:rPr lang="en-US" sz="2400" dirty="0"/>
              <a:t>Is signed by the appropriate approving officer  of the UN agency who also provides his/her Name and Title and date when approval is granted</a:t>
            </a:r>
          </a:p>
          <a:p>
            <a:pPr lvl="1">
              <a:buFont typeface="Arial" pitchFamily="34" charset="0"/>
              <a:buChar char="•"/>
            </a:pPr>
            <a:r>
              <a:rPr lang="en-GB" sz="2400" dirty="0"/>
              <a:t>Signing of the box indicates that the request for funds has been certified and approved and/or authorizes recording of the reported expenditures in Vision</a:t>
            </a:r>
            <a:endParaRPr lang="en-US" sz="3200" dirty="0"/>
          </a:p>
          <a:p>
            <a:pPr>
              <a:buNone/>
            </a:pP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12" y="3733800"/>
            <a:ext cx="886777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8602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23179"/>
          </a:xfrm>
        </p:spPr>
        <p:txBody>
          <a:bodyPr>
            <a:normAutofit/>
          </a:bodyPr>
          <a:lstStyle/>
          <a:p>
            <a:r>
              <a:rPr lang="en-US" dirty="0"/>
              <a:t>For UNICEF Use Only</a:t>
            </a:r>
          </a:p>
        </p:txBody>
      </p:sp>
      <p:sp>
        <p:nvSpPr>
          <p:cNvPr id="3" name="Content Placeholder 2"/>
          <p:cNvSpPr>
            <a:spLocks noGrp="1"/>
          </p:cNvSpPr>
          <p:nvPr>
            <p:ph idx="1"/>
          </p:nvPr>
        </p:nvSpPr>
        <p:spPr>
          <a:xfrm>
            <a:off x="457200" y="1066800"/>
            <a:ext cx="8382000" cy="2362200"/>
          </a:xfrm>
        </p:spPr>
        <p:txBody>
          <a:bodyPr>
            <a:normAutofit/>
          </a:bodyPr>
          <a:lstStyle/>
          <a:p>
            <a:pPr>
              <a:buFont typeface="Arial" pitchFamily="34" charset="0"/>
              <a:buChar char="•"/>
            </a:pPr>
            <a:r>
              <a:rPr lang="en-US" sz="2400" b="1" dirty="0"/>
              <a:t>For UNICEF Use only  Box</a:t>
            </a:r>
            <a:r>
              <a:rPr lang="en-US" sz="2400" dirty="0"/>
              <a:t> is used by UNICEF Programme Manager</a:t>
            </a:r>
          </a:p>
          <a:p>
            <a:pPr lvl="2">
              <a:buFont typeface="Arial" pitchFamily="34" charset="0"/>
              <a:buChar char="•"/>
            </a:pPr>
            <a:r>
              <a:rPr lang="en-US" dirty="0"/>
              <a:t>To certify that the request/authorization is in accordance with the work plan/ </a:t>
            </a:r>
            <a:r>
              <a:rPr lang="en-US" dirty="0" err="1"/>
              <a:t>programme</a:t>
            </a:r>
            <a:r>
              <a:rPr lang="en-US" dirty="0"/>
              <a:t> document and UNICEF guidance</a:t>
            </a:r>
          </a:p>
          <a:p>
            <a:pPr lvl="2">
              <a:buFont typeface="Arial" pitchFamily="34" charset="0"/>
              <a:buChar char="•"/>
            </a:pPr>
            <a:r>
              <a:rPr lang="en-US" dirty="0"/>
              <a:t>To certify that he/she has reasonable assurance that the activities have taken place as reported by the implementing partner.</a:t>
            </a:r>
          </a:p>
          <a:p>
            <a:pPr lvl="1">
              <a:buFont typeface="Arial" pitchFamily="34" charset="0"/>
              <a:buChar char="•"/>
            </a:pPr>
            <a:endParaRPr lang="en-US" sz="3200" dirty="0"/>
          </a:p>
          <a:p>
            <a:pPr>
              <a:buNone/>
            </a:pP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581400"/>
            <a:ext cx="886777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052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295400"/>
            <a:ext cx="8382000" cy="3962400"/>
          </a:xfrm>
        </p:spPr>
        <p:txBody>
          <a:bodyPr>
            <a:normAutofit/>
          </a:bodyPr>
          <a:lstStyle/>
          <a:p>
            <a:pPr lvl="0"/>
            <a:r>
              <a:rPr lang="en-US" sz="2400" dirty="0"/>
              <a:t>Funding Authorization and Certificate of Expenditure (FACE) Form</a:t>
            </a:r>
          </a:p>
          <a:p>
            <a:r>
              <a:rPr lang="en-US" sz="2400" dirty="0"/>
              <a:t>Who needs to use: all UNICEF and implementing partner staff involved in the management of resources  and results in relation to cash transfers from UNICEF. It may also serve other UN colleagues to familiarize themselves with the FACE form.</a:t>
            </a:r>
          </a:p>
          <a:p>
            <a:r>
              <a:rPr lang="en-US" dirty="0"/>
              <a:t>For more details: The Harmonized Method for Cash Transfers (HACT) </a:t>
            </a:r>
            <a:r>
              <a:rPr lang="en-US" sz="2400" dirty="0"/>
              <a:t>(</a:t>
            </a:r>
            <a:r>
              <a:rPr lang="en-US" sz="2400" dirty="0">
                <a:hlinkClick r:id="rId3"/>
              </a:rPr>
              <a:t>UNICEF Agora</a:t>
            </a:r>
            <a:r>
              <a:rPr lang="en-US" sz="2400" dirty="0"/>
              <a:t>) </a:t>
            </a:r>
          </a:p>
        </p:txBody>
      </p:sp>
      <p:sp>
        <p:nvSpPr>
          <p:cNvPr id="2" name="Title 1"/>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4005181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completing the FACE Form</a:t>
            </a:r>
            <a:endParaRPr lang="en-GB"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1278930"/>
            <a:ext cx="9144000" cy="3140670"/>
          </a:xfrm>
          <a:prstGeom prst="rect">
            <a:avLst/>
          </a:prstGeom>
        </p:spPr>
      </p:pic>
    </p:spTree>
    <p:extLst>
      <p:ext uri="{BB962C8B-B14F-4D97-AF65-F5344CB8AC3E}">
        <p14:creationId xmlns:p14="http://schemas.microsoft.com/office/powerpoint/2010/main" val="387586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503371375"/>
              </p:ext>
            </p:extLst>
          </p:nvPr>
        </p:nvGraphicFramePr>
        <p:xfrm>
          <a:off x="1295400" y="457201"/>
          <a:ext cx="6781799" cy="5714997"/>
        </p:xfrm>
        <a:graphic>
          <a:graphicData uri="http://schemas.openxmlformats.org/drawingml/2006/table">
            <a:tbl>
              <a:tblPr/>
              <a:tblGrid>
                <a:gridCol w="686612">
                  <a:extLst>
                    <a:ext uri="{9D8B030D-6E8A-4147-A177-3AD203B41FA5}">
                      <a16:colId xmlns:a16="http://schemas.microsoft.com/office/drawing/2014/main" val="2970847923"/>
                    </a:ext>
                  </a:extLst>
                </a:gridCol>
                <a:gridCol w="2662126">
                  <a:extLst>
                    <a:ext uri="{9D8B030D-6E8A-4147-A177-3AD203B41FA5}">
                      <a16:colId xmlns:a16="http://schemas.microsoft.com/office/drawing/2014/main" val="1371950075"/>
                    </a:ext>
                  </a:extLst>
                </a:gridCol>
                <a:gridCol w="843208">
                  <a:extLst>
                    <a:ext uri="{9D8B030D-6E8A-4147-A177-3AD203B41FA5}">
                      <a16:colId xmlns:a16="http://schemas.microsoft.com/office/drawing/2014/main" val="2011955074"/>
                    </a:ext>
                  </a:extLst>
                </a:gridCol>
                <a:gridCol w="698658">
                  <a:extLst>
                    <a:ext uri="{9D8B030D-6E8A-4147-A177-3AD203B41FA5}">
                      <a16:colId xmlns:a16="http://schemas.microsoft.com/office/drawing/2014/main" val="3409947506"/>
                    </a:ext>
                  </a:extLst>
                </a:gridCol>
                <a:gridCol w="879345">
                  <a:extLst>
                    <a:ext uri="{9D8B030D-6E8A-4147-A177-3AD203B41FA5}">
                      <a16:colId xmlns:a16="http://schemas.microsoft.com/office/drawing/2014/main" val="133948218"/>
                    </a:ext>
                  </a:extLst>
                </a:gridCol>
                <a:gridCol w="1011850">
                  <a:extLst>
                    <a:ext uri="{9D8B030D-6E8A-4147-A177-3AD203B41FA5}">
                      <a16:colId xmlns:a16="http://schemas.microsoft.com/office/drawing/2014/main" val="327473564"/>
                    </a:ext>
                  </a:extLst>
                </a:gridCol>
              </a:tblGrid>
              <a:tr h="210954">
                <a:tc gridSpan="6">
                  <a:txBody>
                    <a:bodyPr/>
                    <a:lstStyle/>
                    <a:p>
                      <a:pPr algn="ctr" fontAlgn="b"/>
                      <a:r>
                        <a:rPr lang="en-US" sz="1100" b="1" i="0" u="none" strike="noStrike">
                          <a:solidFill>
                            <a:srgbClr val="000000"/>
                          </a:solidFill>
                          <a:effectLst/>
                          <a:latin typeface="Arial" panose="020B0604020202020204" pitchFamily="34" charset="0"/>
                        </a:rPr>
                        <a:t>Itemized Cost Estimate (ICE)                </a:t>
                      </a:r>
                    </a:p>
                  </a:txBody>
                  <a:tcPr marL="4816" marR="4816" marT="4816"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84122346"/>
                  </a:ext>
                </a:extLst>
              </a:tr>
              <a:tr h="154203">
                <a:tc gridSpan="2">
                  <a:txBody>
                    <a:bodyPr/>
                    <a:lstStyle/>
                    <a:p>
                      <a:pPr algn="l" fontAlgn="b"/>
                      <a:r>
                        <a:rPr lang="en-US" sz="800" b="1" i="0" u="none" strike="noStrike">
                          <a:solidFill>
                            <a:srgbClr val="000000"/>
                          </a:solidFill>
                          <a:effectLst/>
                          <a:latin typeface="Arial" panose="020B0604020202020204" pitchFamily="34" charset="0"/>
                        </a:rPr>
                        <a:t>Partner Name: ACTED</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800" b="0" i="0" u="none" strike="noStrike">
                          <a:solidFill>
                            <a:srgbClr val="000000"/>
                          </a:solidFill>
                          <a:effectLst/>
                          <a:latin typeface="Arial" panose="020B0604020202020204" pitchFamily="34" charset="0"/>
                        </a:rPr>
                        <a:t>Request Period: Oct-Dec. 2018</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691621769"/>
                  </a:ext>
                </a:extLst>
              </a:tr>
              <a:tr h="154203">
                <a:tc gridSpan="2">
                  <a:txBody>
                    <a:bodyPr/>
                    <a:lstStyle/>
                    <a:p>
                      <a:pPr algn="l" fontAlgn="b"/>
                      <a:r>
                        <a:rPr lang="en-US" sz="800" b="1" i="0" u="none" strike="noStrike">
                          <a:solidFill>
                            <a:srgbClr val="000000"/>
                          </a:solidFill>
                          <a:effectLst/>
                          <a:latin typeface="Arial" panose="020B0604020202020204" pitchFamily="34" charset="0"/>
                        </a:rPr>
                        <a:t>Programme doc ref: Education in affected area - ORE</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9645603"/>
                  </a:ext>
                </a:extLst>
              </a:tr>
              <a:tr h="154203">
                <a:tc>
                  <a:txBody>
                    <a:bodyPr/>
                    <a:lstStyle/>
                    <a:p>
                      <a:pPr algn="l"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panose="020B0604020202020204" pitchFamily="34" charset="0"/>
                        </a:rPr>
                        <a:t> </a:t>
                      </a:r>
                    </a:p>
                  </a:txBody>
                  <a:tcPr marL="4816" marR="4816" marT="481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6283765"/>
                  </a:ext>
                </a:extLst>
              </a:tr>
              <a:tr h="292991">
                <a:tc>
                  <a:txBody>
                    <a:bodyPr/>
                    <a:lstStyle/>
                    <a:p>
                      <a:pPr algn="ctr" fontAlgn="ctr"/>
                      <a:r>
                        <a:rPr lang="en-US" sz="800" b="0" i="0" u="none" strike="noStrike">
                          <a:solidFill>
                            <a:srgbClr val="000000"/>
                          </a:solidFill>
                          <a:effectLst/>
                          <a:latin typeface="Arial" panose="020B0604020202020204" pitchFamily="34" charset="0"/>
                        </a:rPr>
                        <a:t>Item No.</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CC"/>
                    </a:solidFill>
                  </a:tcPr>
                </a:tc>
                <a:tc>
                  <a:txBody>
                    <a:bodyPr/>
                    <a:lstStyle/>
                    <a:p>
                      <a:pPr algn="ctr" fontAlgn="ctr"/>
                      <a:r>
                        <a:rPr lang="en-US" sz="800" b="0" i="0" u="none" strike="noStrike">
                          <a:solidFill>
                            <a:srgbClr val="000000"/>
                          </a:solidFill>
                          <a:effectLst/>
                          <a:latin typeface="Arial" panose="020B0604020202020204" pitchFamily="34" charset="0"/>
                        </a:rPr>
                        <a:t>Item Description</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CC"/>
                    </a:solidFill>
                  </a:tcPr>
                </a:tc>
                <a:tc>
                  <a:txBody>
                    <a:bodyPr/>
                    <a:lstStyle/>
                    <a:p>
                      <a:pPr algn="ctr" fontAlgn="ctr"/>
                      <a:r>
                        <a:rPr lang="en-US" sz="800" b="0" i="0" u="none" strike="noStrike">
                          <a:solidFill>
                            <a:srgbClr val="000000"/>
                          </a:solidFill>
                          <a:effectLst/>
                          <a:latin typeface="Arial" panose="020B0604020202020204" pitchFamily="34" charset="0"/>
                        </a:rPr>
                        <a:t>Unit</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CC"/>
                    </a:solidFill>
                  </a:tcPr>
                </a:tc>
                <a:tc>
                  <a:txBody>
                    <a:bodyPr/>
                    <a:lstStyle/>
                    <a:p>
                      <a:pPr algn="ctr" fontAlgn="ctr"/>
                      <a:r>
                        <a:rPr lang="en-US" sz="800" b="0" i="0" u="none" strike="noStrike">
                          <a:solidFill>
                            <a:srgbClr val="000000"/>
                          </a:solidFill>
                          <a:effectLst/>
                          <a:latin typeface="Arial" panose="020B0604020202020204" pitchFamily="34" charset="0"/>
                        </a:rPr>
                        <a:t>Quantity</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CC"/>
                    </a:solidFill>
                  </a:tcPr>
                </a:tc>
                <a:tc>
                  <a:txBody>
                    <a:bodyPr/>
                    <a:lstStyle/>
                    <a:p>
                      <a:pPr algn="ctr" fontAlgn="ctr"/>
                      <a:r>
                        <a:rPr lang="en-US" sz="800" b="0" i="0" u="none" strike="noStrike">
                          <a:solidFill>
                            <a:srgbClr val="000000"/>
                          </a:solidFill>
                          <a:effectLst/>
                          <a:latin typeface="Arial" panose="020B0604020202020204" pitchFamily="34" charset="0"/>
                        </a:rPr>
                        <a:t>Unit price /cost</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CC"/>
                    </a:solidFill>
                  </a:tcPr>
                </a:tc>
                <a:tc>
                  <a:txBody>
                    <a:bodyPr/>
                    <a:lstStyle/>
                    <a:p>
                      <a:pPr algn="ctr" fontAlgn="ctr"/>
                      <a:r>
                        <a:rPr lang="en-US" sz="800" b="0" i="0" u="none" strike="noStrike">
                          <a:solidFill>
                            <a:srgbClr val="000000"/>
                          </a:solidFill>
                          <a:effectLst/>
                          <a:latin typeface="Arial" panose="020B0604020202020204" pitchFamily="34" charset="0"/>
                        </a:rPr>
                        <a:t>Total Amount</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CC"/>
                    </a:solidFill>
                  </a:tcPr>
                </a:tc>
                <a:extLst>
                  <a:ext uri="{0D108BD9-81ED-4DB2-BD59-A6C34878D82A}">
                    <a16:rowId xmlns:a16="http://schemas.microsoft.com/office/drawing/2014/main" val="502229766"/>
                  </a:ext>
                </a:extLst>
              </a:tr>
              <a:tr h="351590">
                <a:tc>
                  <a:txBody>
                    <a:bodyPr/>
                    <a:lstStyle/>
                    <a:p>
                      <a:pPr algn="just" fontAlgn="ctr"/>
                      <a:r>
                        <a:rPr lang="en-US" sz="800" b="0" i="0" u="none" strike="noStrike">
                          <a:solidFill>
                            <a:srgbClr val="000066"/>
                          </a:solidFill>
                          <a:effectLst/>
                          <a:latin typeface="Arial" panose="020B0604020202020204" pitchFamily="34" charset="0"/>
                        </a:rPr>
                        <a:t>Output 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gridSpan="5">
                  <a:txBody>
                    <a:bodyPr/>
                    <a:lstStyle/>
                    <a:p>
                      <a:pPr algn="just" fontAlgn="ctr"/>
                      <a:r>
                        <a:rPr lang="en-US" sz="800" b="0" i="0" u="none" strike="noStrike">
                          <a:solidFill>
                            <a:srgbClr val="0000CC"/>
                          </a:solidFill>
                          <a:effectLst/>
                          <a:latin typeface="Arial" panose="020B0604020202020204" pitchFamily="34" charset="0"/>
                        </a:rPr>
                        <a:t>Community-based management of SAM introduced in 200 villages In 10 districts</a:t>
                      </a:r>
                      <a:br>
                        <a:rPr lang="en-US" sz="800" b="0" i="0" u="none" strike="noStrike">
                          <a:solidFill>
                            <a:srgbClr val="0000CC"/>
                          </a:solidFill>
                          <a:effectLst/>
                          <a:latin typeface="Arial" panose="020B0604020202020204" pitchFamily="34" charset="0"/>
                        </a:rPr>
                      </a:br>
                      <a:endParaRPr lang="en-US" sz="800" b="0" i="0" u="none" strike="noStrike">
                        <a:solidFill>
                          <a:srgbClr val="0000CC"/>
                        </a:solidFill>
                        <a:effectLst/>
                        <a:latin typeface="Arial" panose="020B0604020202020204" pitchFamily="34" charset="0"/>
                      </a:endParaRP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27412109"/>
                  </a:ext>
                </a:extLst>
              </a:tr>
              <a:tr h="302547">
                <a:tc>
                  <a:txBody>
                    <a:bodyPr/>
                    <a:lstStyle/>
                    <a:p>
                      <a:pPr algn="just" fontAlgn="ctr"/>
                      <a:r>
                        <a:rPr lang="en-US" sz="800" b="0" i="0" u="none" strike="noStrike">
                          <a:solidFill>
                            <a:srgbClr val="000066"/>
                          </a:solidFill>
                          <a:effectLst/>
                          <a:latin typeface="Arial" panose="020B0604020202020204" pitchFamily="34" charset="0"/>
                        </a:rPr>
                        <a:t>Activity 1.1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gridSpan="5">
                  <a:txBody>
                    <a:bodyPr/>
                    <a:lstStyle/>
                    <a:p>
                      <a:pPr algn="just" fontAlgn="ctr"/>
                      <a:r>
                        <a:rPr lang="en-US" sz="800" b="0" i="0" u="none" strike="noStrike" dirty="0">
                          <a:solidFill>
                            <a:srgbClr val="0000CC"/>
                          </a:solidFill>
                          <a:effectLst/>
                          <a:latin typeface="Arial" panose="020B0604020202020204" pitchFamily="34" charset="0"/>
                        </a:rPr>
                        <a:t>Organize training of 500 health workers in community nutrition in 10 districts</a:t>
                      </a:r>
                      <a:br>
                        <a:rPr lang="en-US" sz="800" b="0" i="0" u="none" strike="noStrike" dirty="0">
                          <a:solidFill>
                            <a:srgbClr val="0000CC"/>
                          </a:solidFill>
                          <a:effectLst/>
                          <a:latin typeface="Arial" panose="020B0604020202020204" pitchFamily="34" charset="0"/>
                        </a:rPr>
                      </a:br>
                      <a:endParaRPr lang="en-US" sz="800" b="0" i="0" u="none" strike="noStrike" dirty="0">
                        <a:solidFill>
                          <a:srgbClr val="0000CC"/>
                        </a:solidFill>
                        <a:effectLst/>
                        <a:latin typeface="Arial" panose="020B0604020202020204" pitchFamily="34" charset="0"/>
                      </a:endParaRP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41125986"/>
                  </a:ext>
                </a:extLst>
              </a:tr>
              <a:tr h="202164">
                <a:tc>
                  <a:txBody>
                    <a:bodyPr/>
                    <a:lstStyle/>
                    <a:p>
                      <a:pPr algn="ctr" rtl="0" fontAlgn="ctr"/>
                      <a:r>
                        <a:rPr lang="en-US" sz="800" b="0" i="0" u="none" strike="noStrike">
                          <a:solidFill>
                            <a:srgbClr val="000066"/>
                          </a:solidFill>
                          <a:effectLst/>
                          <a:latin typeface="Arial" panose="020B0604020202020204" pitchFamily="34" charset="0"/>
                        </a:rPr>
                        <a:t>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Venue and facilities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days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7</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1,200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8,400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11735943"/>
                  </a:ext>
                </a:extLst>
              </a:tr>
              <a:tr h="202164">
                <a:tc>
                  <a:txBody>
                    <a:bodyPr/>
                    <a:lstStyle/>
                    <a:p>
                      <a:pPr algn="ctr" rtl="0" fontAlgn="ctr"/>
                      <a:r>
                        <a:rPr lang="en-US" sz="800" b="0" i="0" u="none" strike="noStrike">
                          <a:solidFill>
                            <a:srgbClr val="000066"/>
                          </a:solidFill>
                          <a:effectLst/>
                          <a:latin typeface="Arial" panose="020B0604020202020204" pitchFamily="34" charset="0"/>
                        </a:rPr>
                        <a:t>2</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Daily subsistence allowances Participants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participant</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60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18,000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51084610"/>
                  </a:ext>
                </a:extLst>
              </a:tr>
              <a:tr h="302547">
                <a:tc>
                  <a:txBody>
                    <a:bodyPr/>
                    <a:lstStyle/>
                    <a:p>
                      <a:pPr algn="ctr" rtl="0" fontAlgn="ctr"/>
                      <a:r>
                        <a:rPr lang="en-US" sz="800" b="0" i="0" u="none" strike="noStrike">
                          <a:solidFill>
                            <a:srgbClr val="000066"/>
                          </a:solidFill>
                          <a:effectLst/>
                          <a:latin typeface="Arial" panose="020B0604020202020204" pitchFamily="34" charset="0"/>
                        </a:rPr>
                        <a:t>4</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n-US" sz="800" b="0" i="0" u="none" strike="noStrike">
                          <a:solidFill>
                            <a:srgbClr val="0000CC"/>
                          </a:solidFill>
                          <a:effectLst/>
                          <a:latin typeface="Arial" panose="020B0604020202020204" pitchFamily="34" charset="0"/>
                        </a:rPr>
                        <a:t>Transportation for 275 participants – bus fare refund</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Participants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3,000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23220239"/>
                  </a:ext>
                </a:extLst>
              </a:tr>
              <a:tr h="202164">
                <a:tc>
                  <a:txBody>
                    <a:bodyPr/>
                    <a:lstStyle/>
                    <a:p>
                      <a:pPr algn="ctr" rtl="0" fontAlgn="ctr"/>
                      <a:r>
                        <a:rPr lang="en-US" sz="800" b="0" i="0" u="none" strike="noStrike">
                          <a:solidFill>
                            <a:srgbClr val="000066"/>
                          </a:solidFill>
                          <a:effectLst/>
                          <a:latin typeface="Arial" panose="020B0604020202020204" pitchFamily="34" charset="0"/>
                        </a:rPr>
                        <a:t>5</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Consultant fees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days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21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450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9,450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66002092"/>
                  </a:ext>
                </a:extLst>
              </a:tr>
              <a:tr h="210954">
                <a:tc>
                  <a:txBody>
                    <a:bodyPr/>
                    <a:lstStyle/>
                    <a:p>
                      <a:pPr algn="just" rtl="0" fontAlgn="ctr"/>
                      <a:r>
                        <a:rPr lang="en-US" sz="800" b="0" i="0" u="none" strike="noStrike">
                          <a:solidFill>
                            <a:srgbClr val="0000CC"/>
                          </a:solidFill>
                          <a:effectLst/>
                          <a:latin typeface="Arial" panose="020B0604020202020204" pitchFamily="34" charset="0"/>
                        </a:rPr>
                        <a:t> </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just" rtl="0" fontAlgn="ctr"/>
                      <a:r>
                        <a:rPr lang="en-US" sz="800" b="0" i="0" u="none" strike="noStrike">
                          <a:solidFill>
                            <a:srgbClr val="000066"/>
                          </a:solidFill>
                          <a:effectLst/>
                          <a:latin typeface="Arial" panose="020B0604020202020204" pitchFamily="34" charset="0"/>
                        </a:rPr>
                        <a:t>Sub-total</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rtl="0" fontAlgn="ctr"/>
                      <a:r>
                        <a:rPr lang="en-US" sz="800" b="0" i="0" u="none" strike="noStrike">
                          <a:solidFill>
                            <a:srgbClr val="0000CC"/>
                          </a:solidFill>
                          <a:effectLst/>
                          <a:latin typeface="Arial" panose="020B0604020202020204" pitchFamily="34" charset="0"/>
                        </a:rPr>
                        <a:t>38,850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2597724709"/>
                  </a:ext>
                </a:extLst>
              </a:tr>
              <a:tr h="210954">
                <a:tc gridSpan="5">
                  <a:txBody>
                    <a:bodyPr/>
                    <a:lstStyle/>
                    <a:p>
                      <a:pPr algn="just" fontAlgn="ctr"/>
                      <a:r>
                        <a:rPr lang="en-US" sz="800" b="0" i="0" u="none" strike="noStrike">
                          <a:solidFill>
                            <a:srgbClr val="000066"/>
                          </a:solidFill>
                          <a:effectLst/>
                          <a:latin typeface="Arial" panose="020B0604020202020204" pitchFamily="34" charset="0"/>
                        </a:rPr>
                        <a:t>TOTAL OUTPUT 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ctr"/>
                      <a:r>
                        <a:rPr lang="en-US" sz="800" b="0" i="0" u="none" strike="noStrike">
                          <a:solidFill>
                            <a:srgbClr val="0000CC"/>
                          </a:solidFill>
                          <a:effectLst/>
                          <a:latin typeface="Arial" panose="020B0604020202020204" pitchFamily="34" charset="0"/>
                        </a:rPr>
                        <a:t>38,850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extLst>
                  <a:ext uri="{0D108BD9-81ED-4DB2-BD59-A6C34878D82A}">
                    <a16:rowId xmlns:a16="http://schemas.microsoft.com/office/drawing/2014/main" val="3122795233"/>
                  </a:ext>
                </a:extLst>
              </a:tr>
              <a:tr h="351590">
                <a:tc>
                  <a:txBody>
                    <a:bodyPr/>
                    <a:lstStyle/>
                    <a:p>
                      <a:pPr algn="just" fontAlgn="ctr"/>
                      <a:r>
                        <a:rPr lang="en-US" sz="800" b="0" i="0" u="none" strike="noStrike">
                          <a:solidFill>
                            <a:srgbClr val="000066"/>
                          </a:solidFill>
                          <a:effectLst/>
                          <a:latin typeface="Arial" panose="020B0604020202020204" pitchFamily="34" charset="0"/>
                        </a:rPr>
                        <a:t>Output 2</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gridSpan="5">
                  <a:txBody>
                    <a:bodyPr/>
                    <a:lstStyle/>
                    <a:p>
                      <a:pPr algn="just" fontAlgn="ctr"/>
                      <a:r>
                        <a:rPr lang="en-US" sz="800" b="0" i="0" u="none" strike="noStrike">
                          <a:solidFill>
                            <a:srgbClr val="0000CC"/>
                          </a:solidFill>
                          <a:effectLst/>
                          <a:latin typeface="Arial" panose="020B0604020202020204" pitchFamily="34" charset="0"/>
                        </a:rPr>
                        <a:t>Effective and efficient programme management</a:t>
                      </a:r>
                      <a:br>
                        <a:rPr lang="en-US" sz="800" b="0" i="0" u="none" strike="noStrike">
                          <a:solidFill>
                            <a:srgbClr val="0000CC"/>
                          </a:solidFill>
                          <a:effectLst/>
                          <a:latin typeface="Arial" panose="020B0604020202020204" pitchFamily="34" charset="0"/>
                        </a:rPr>
                      </a:br>
                      <a:endParaRPr lang="en-US" sz="800" b="0" i="0" u="none" strike="noStrike">
                        <a:solidFill>
                          <a:srgbClr val="0000CC"/>
                        </a:solidFill>
                        <a:effectLst/>
                        <a:latin typeface="Arial" panose="020B0604020202020204" pitchFamily="34" charset="0"/>
                      </a:endParaRP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90537390"/>
                  </a:ext>
                </a:extLst>
              </a:tr>
              <a:tr h="210954">
                <a:tc>
                  <a:txBody>
                    <a:bodyPr/>
                    <a:lstStyle/>
                    <a:p>
                      <a:pPr algn="just" fontAlgn="ctr"/>
                      <a:r>
                        <a:rPr lang="en-US" sz="800" b="0" i="0" u="none" strike="noStrike">
                          <a:solidFill>
                            <a:srgbClr val="000066"/>
                          </a:solidFill>
                          <a:effectLst/>
                          <a:latin typeface="Arial" panose="020B0604020202020204" pitchFamily="34" charset="0"/>
                        </a:rPr>
                        <a:t>Act 2.1 </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gridSpan="5">
                  <a:txBody>
                    <a:bodyPr/>
                    <a:lstStyle/>
                    <a:p>
                      <a:pPr algn="just" fontAlgn="ctr"/>
                      <a:r>
                        <a:rPr lang="en-US" sz="800" b="0" i="0" u="none" strike="noStrike">
                          <a:solidFill>
                            <a:srgbClr val="0000CC"/>
                          </a:solidFill>
                          <a:effectLst/>
                          <a:latin typeface="Arial" panose="020B0604020202020204" pitchFamily="34" charset="0"/>
                        </a:rPr>
                        <a:t>In-country management &amp; support staff salaries related to the programme </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6215666"/>
                  </a:ext>
                </a:extLst>
              </a:tr>
              <a:tr h="202164">
                <a:tc>
                  <a:txBody>
                    <a:bodyPr/>
                    <a:lstStyle/>
                    <a:p>
                      <a:pPr algn="ctr" rtl="0" fontAlgn="ctr"/>
                      <a:r>
                        <a:rPr lang="en-US" sz="800" b="0" i="0" u="none" strike="noStrike">
                          <a:solidFill>
                            <a:srgbClr val="000066"/>
                          </a:solidFill>
                          <a:effectLst/>
                          <a:latin typeface="Arial" panose="020B0604020202020204" pitchFamily="34" charset="0"/>
                        </a:rPr>
                        <a:t>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Country Director</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Months x 5%</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10,500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1,575</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9847133"/>
                  </a:ext>
                </a:extLst>
              </a:tr>
              <a:tr h="202164">
                <a:tc>
                  <a:txBody>
                    <a:bodyPr/>
                    <a:lstStyle/>
                    <a:p>
                      <a:pPr algn="ctr" rtl="0" fontAlgn="ctr"/>
                      <a:r>
                        <a:rPr lang="en-US" sz="800" b="0" i="0" u="none" strike="noStrike">
                          <a:solidFill>
                            <a:srgbClr val="000066"/>
                          </a:solidFill>
                          <a:effectLst/>
                          <a:latin typeface="Arial" panose="020B0604020202020204" pitchFamily="34" charset="0"/>
                        </a:rPr>
                        <a:t>2</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Finance Manager</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Months x 5%</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6500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975</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33067878"/>
                  </a:ext>
                </a:extLst>
              </a:tr>
              <a:tr h="202164">
                <a:tc>
                  <a:txBody>
                    <a:bodyPr/>
                    <a:lstStyle/>
                    <a:p>
                      <a:pPr algn="ctr" rtl="0" fontAlgn="ctr"/>
                      <a:r>
                        <a:rPr lang="en-US" sz="800" b="0" i="0" u="none" strike="noStrike">
                          <a:solidFill>
                            <a:srgbClr val="000066"/>
                          </a:solidFill>
                          <a:effectLst/>
                          <a:latin typeface="Arial" panose="020B0604020202020204" pitchFamily="34" charset="0"/>
                        </a:rPr>
                        <a:t>3</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Driver</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Months x 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900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1,350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36910332"/>
                  </a:ext>
                </a:extLst>
              </a:tr>
              <a:tr h="210954">
                <a:tc>
                  <a:txBody>
                    <a:bodyPr/>
                    <a:lstStyle/>
                    <a:p>
                      <a:pPr algn="just" rtl="0" fontAlgn="ctr"/>
                      <a:r>
                        <a:rPr lang="en-US" sz="1100" b="1" i="0" u="none" strike="noStrike">
                          <a:solidFill>
                            <a:srgbClr val="000066"/>
                          </a:solidFill>
                          <a:effectLst/>
                          <a:latin typeface="Arial Narrow" panose="020B0606020202030204" pitchFamily="34" charset="0"/>
                        </a:rPr>
                        <a:t> </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just" fontAlgn="ctr"/>
                      <a:r>
                        <a:rPr lang="en-US" sz="800" b="0" i="0" u="none" strike="noStrike">
                          <a:solidFill>
                            <a:srgbClr val="000066"/>
                          </a:solidFill>
                          <a:effectLst/>
                          <a:latin typeface="Arial" panose="020B0604020202020204" pitchFamily="34" charset="0"/>
                        </a:rPr>
                        <a:t>Sub-total</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rtl="0" fontAlgn="ctr"/>
                      <a:r>
                        <a:rPr lang="en-US" sz="800" b="0" i="0" u="none" strike="noStrike">
                          <a:solidFill>
                            <a:srgbClr val="0000CC"/>
                          </a:solidFill>
                          <a:effectLst/>
                          <a:latin typeface="Arial" panose="020B0604020202020204" pitchFamily="34" charset="0"/>
                        </a:rPr>
                        <a:t>3,900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928029908"/>
                  </a:ext>
                </a:extLst>
              </a:tr>
              <a:tr h="210954">
                <a:tc>
                  <a:txBody>
                    <a:bodyPr/>
                    <a:lstStyle/>
                    <a:p>
                      <a:pPr algn="just" fontAlgn="ctr"/>
                      <a:r>
                        <a:rPr lang="en-US" sz="800" b="0" i="0" u="none" strike="noStrike">
                          <a:solidFill>
                            <a:srgbClr val="000066"/>
                          </a:solidFill>
                          <a:effectLst/>
                          <a:latin typeface="Arial" panose="020B0604020202020204" pitchFamily="34" charset="0"/>
                        </a:rPr>
                        <a:t>Act 2.2</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gridSpan="5">
                  <a:txBody>
                    <a:bodyPr/>
                    <a:lstStyle/>
                    <a:p>
                      <a:pPr algn="l" fontAlgn="ctr"/>
                      <a:r>
                        <a:rPr lang="en-US" sz="800" b="0" i="0" u="none" strike="noStrike">
                          <a:solidFill>
                            <a:srgbClr val="0000CC"/>
                          </a:solidFill>
                          <a:effectLst/>
                          <a:latin typeface="Arial" panose="020B0604020202020204" pitchFamily="34" charset="0"/>
                        </a:rPr>
                        <a:t>Operational costs related to the programme</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44542820"/>
                  </a:ext>
                </a:extLst>
              </a:tr>
              <a:tr h="302547">
                <a:tc>
                  <a:txBody>
                    <a:bodyPr/>
                    <a:lstStyle/>
                    <a:p>
                      <a:pPr algn="ctr" rtl="0" fontAlgn="ctr"/>
                      <a:r>
                        <a:rPr lang="en-US" sz="800" b="0" i="0" u="none" strike="noStrike">
                          <a:solidFill>
                            <a:srgbClr val="000066"/>
                          </a:solidFill>
                          <a:effectLst/>
                          <a:latin typeface="Arial" panose="020B0604020202020204" pitchFamily="34" charset="0"/>
                        </a:rPr>
                        <a:t>1</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Office rent</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Months X 20%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2,400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1,440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38603921"/>
                  </a:ext>
                </a:extLst>
              </a:tr>
              <a:tr h="302547">
                <a:tc>
                  <a:txBody>
                    <a:bodyPr/>
                    <a:lstStyle/>
                    <a:p>
                      <a:pPr algn="ctr" rtl="0" fontAlgn="ctr"/>
                      <a:r>
                        <a:rPr lang="en-US" sz="800" b="0" i="0" u="none" strike="noStrike">
                          <a:solidFill>
                            <a:srgbClr val="000066"/>
                          </a:solidFill>
                          <a:effectLst/>
                          <a:latin typeface="Arial" panose="020B0604020202020204" pitchFamily="34" charset="0"/>
                        </a:rPr>
                        <a:t>2</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Utilities and maintenance</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rtl="0" fontAlgn="ctr"/>
                      <a:r>
                        <a:rPr lang="en-US" sz="800" b="0" i="0" u="none" strike="noStrike">
                          <a:solidFill>
                            <a:srgbClr val="0000CC"/>
                          </a:solidFill>
                          <a:effectLst/>
                          <a:latin typeface="Arial" panose="020B0604020202020204" pitchFamily="34" charset="0"/>
                        </a:rPr>
                        <a:t>Months X 20%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800" b="0" i="0" u="none" strike="noStrike">
                          <a:solidFill>
                            <a:srgbClr val="0000CC"/>
                          </a:solidFill>
                          <a:effectLst/>
                          <a:latin typeface="Arial" panose="020B0604020202020204" pitchFamily="34" charset="0"/>
                        </a:rPr>
                        <a:t>3</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250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CC"/>
                          </a:solidFill>
                          <a:effectLst/>
                          <a:latin typeface="Arial" panose="020B0604020202020204" pitchFamily="34" charset="0"/>
                        </a:rPr>
                        <a:t>150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77546153"/>
                  </a:ext>
                </a:extLst>
              </a:tr>
              <a:tr h="210954">
                <a:tc>
                  <a:txBody>
                    <a:bodyPr/>
                    <a:lstStyle/>
                    <a:p>
                      <a:pPr algn="just" rtl="0" fontAlgn="ctr"/>
                      <a:r>
                        <a:rPr lang="en-US" sz="1100" b="1" i="0" u="none" strike="noStrike">
                          <a:solidFill>
                            <a:srgbClr val="000066"/>
                          </a:solidFill>
                          <a:effectLst/>
                          <a:latin typeface="Arial Narrow" panose="020B0606020202030204" pitchFamily="34" charset="0"/>
                        </a:rPr>
                        <a:t> </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en-US" sz="800" b="0" i="0" u="none" strike="noStrike">
                          <a:solidFill>
                            <a:srgbClr val="000066"/>
                          </a:solidFill>
                          <a:effectLst/>
                          <a:latin typeface="Arial" panose="020B0604020202020204" pitchFamily="34" charset="0"/>
                        </a:rPr>
                        <a:t>Sub-total</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rtl="0" fontAlgn="ctr"/>
                      <a:r>
                        <a:rPr lang="en-US" sz="800" b="0" i="0" u="none" strike="noStrike">
                          <a:solidFill>
                            <a:srgbClr val="0000CC"/>
                          </a:solidFill>
                          <a:effectLst/>
                          <a:latin typeface="Arial" panose="020B0604020202020204" pitchFamily="34" charset="0"/>
                        </a:rPr>
                        <a:t>1,590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496383582"/>
                  </a:ext>
                </a:extLst>
              </a:tr>
              <a:tr h="202164">
                <a:tc gridSpan="5">
                  <a:txBody>
                    <a:bodyPr/>
                    <a:lstStyle/>
                    <a:p>
                      <a:pPr algn="just" fontAlgn="ctr"/>
                      <a:r>
                        <a:rPr lang="en-US" sz="800" b="0" i="0" u="none" strike="noStrike">
                          <a:solidFill>
                            <a:srgbClr val="000066"/>
                          </a:solidFill>
                          <a:effectLst/>
                          <a:latin typeface="Arial" panose="020B0604020202020204" pitchFamily="34" charset="0"/>
                        </a:rPr>
                        <a:t>TOTAL OUTPUT 2</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ctr"/>
                      <a:r>
                        <a:rPr lang="en-US" sz="800" b="0" i="0" u="none" strike="noStrike">
                          <a:solidFill>
                            <a:srgbClr val="0000CC"/>
                          </a:solidFill>
                          <a:effectLst/>
                          <a:latin typeface="Arial" panose="020B0604020202020204" pitchFamily="34" charset="0"/>
                        </a:rPr>
                        <a:t>5,490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extLst>
                  <a:ext uri="{0D108BD9-81ED-4DB2-BD59-A6C34878D82A}">
                    <a16:rowId xmlns:a16="http://schemas.microsoft.com/office/drawing/2014/main" val="3322256275"/>
                  </a:ext>
                </a:extLst>
              </a:tr>
              <a:tr h="154203">
                <a:tc gridSpan="5">
                  <a:txBody>
                    <a:bodyPr/>
                    <a:lstStyle/>
                    <a:p>
                      <a:pPr algn="just" fontAlgn="ctr"/>
                      <a:r>
                        <a:rPr lang="en-US" sz="800" b="0" i="0" u="none" strike="noStrike">
                          <a:solidFill>
                            <a:srgbClr val="000066"/>
                          </a:solidFill>
                          <a:effectLst/>
                          <a:latin typeface="Arial" panose="020B0604020202020204" pitchFamily="34" charset="0"/>
                        </a:rPr>
                        <a:t>TOTAL PROGRAMME COSTS</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ctr"/>
                      <a:r>
                        <a:rPr lang="en-US" sz="800" b="0" i="0" u="none" strike="noStrike" dirty="0">
                          <a:solidFill>
                            <a:srgbClr val="0000CC"/>
                          </a:solidFill>
                          <a:effectLst/>
                          <a:latin typeface="Arial" panose="020B0604020202020204" pitchFamily="34" charset="0"/>
                        </a:rPr>
                        <a:t>44,340</a:t>
                      </a:r>
                    </a:p>
                  </a:txBody>
                  <a:tcPr marL="4816" marR="4816" marT="4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extLst>
                  <a:ext uri="{0D108BD9-81ED-4DB2-BD59-A6C34878D82A}">
                    <a16:rowId xmlns:a16="http://schemas.microsoft.com/office/drawing/2014/main" val="4267190853"/>
                  </a:ext>
                </a:extLst>
              </a:tr>
            </a:tbl>
          </a:graphicData>
        </a:graphic>
      </p:graphicFrame>
    </p:spTree>
    <p:extLst>
      <p:ext uri="{BB962C8B-B14F-4D97-AF65-F5344CB8AC3E}">
        <p14:creationId xmlns:p14="http://schemas.microsoft.com/office/powerpoint/2010/main" val="30401648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4192372444"/>
              </p:ext>
            </p:extLst>
          </p:nvPr>
        </p:nvGraphicFramePr>
        <p:xfrm>
          <a:off x="166861" y="533400"/>
          <a:ext cx="8748539" cy="5867400"/>
        </p:xfrm>
        <a:graphic>
          <a:graphicData uri="http://schemas.openxmlformats.org/presentationml/2006/ole">
            <mc:AlternateContent xmlns:mc="http://schemas.openxmlformats.org/markup-compatibility/2006">
              <mc:Choice xmlns:v="urn:schemas-microsoft-com:vml" Requires="v">
                <p:oleObj spid="_x0000_s4143" name="Worksheet" r:id="rId4" imgW="9823438" imgH="5607006" progId="Excel.Sheet.12">
                  <p:embed/>
                </p:oleObj>
              </mc:Choice>
              <mc:Fallback>
                <p:oleObj name="Worksheet" r:id="rId4" imgW="9823438" imgH="5607006" progId="Excel.Sheet.12">
                  <p:embed/>
                  <p:pic>
                    <p:nvPicPr>
                      <p:cNvPr id="0" name=""/>
                      <p:cNvPicPr/>
                      <p:nvPr/>
                    </p:nvPicPr>
                    <p:blipFill>
                      <a:blip r:embed="rId5"/>
                      <a:stretch>
                        <a:fillRect/>
                      </a:stretch>
                    </p:blipFill>
                    <p:spPr>
                      <a:xfrm>
                        <a:off x="166861" y="533400"/>
                        <a:ext cx="8748539" cy="5867400"/>
                      </a:xfrm>
                      <a:prstGeom prst="rect">
                        <a:avLst/>
                      </a:prstGeom>
                    </p:spPr>
                  </p:pic>
                </p:oleObj>
              </mc:Fallback>
            </mc:AlternateContent>
          </a:graphicData>
        </a:graphic>
      </p:graphicFrame>
    </p:spTree>
    <p:extLst>
      <p:ext uri="{BB962C8B-B14F-4D97-AF65-F5344CB8AC3E}">
        <p14:creationId xmlns:p14="http://schemas.microsoft.com/office/powerpoint/2010/main" val="3985207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r>
              <a:rPr lang="en-US" dirty="0"/>
              <a:t>Certification and Approval of DCT Request in UNICEF</a:t>
            </a:r>
            <a:endParaRPr lang="en-US" sz="2400" dirty="0"/>
          </a:p>
        </p:txBody>
      </p:sp>
      <p:sp>
        <p:nvSpPr>
          <p:cNvPr id="3" name="Content Placeholder 2"/>
          <p:cNvSpPr>
            <a:spLocks noGrp="1"/>
          </p:cNvSpPr>
          <p:nvPr>
            <p:ph idx="1"/>
          </p:nvPr>
        </p:nvSpPr>
        <p:spPr>
          <a:xfrm>
            <a:off x="381000" y="1143000"/>
            <a:ext cx="8077200" cy="4876800"/>
          </a:xfrm>
        </p:spPr>
        <p:txBody>
          <a:bodyPr>
            <a:normAutofit/>
          </a:bodyPr>
          <a:lstStyle/>
          <a:p>
            <a:r>
              <a:rPr lang="en-US" sz="3200" dirty="0"/>
              <a:t>Upon receipt of the FACE form requesting for the DCT from the implementing partner </a:t>
            </a:r>
            <a:r>
              <a:rPr lang="en-US" sz="3200" dirty="0">
                <a:highlight>
                  <a:srgbClr val="FFFF00"/>
                </a:highlight>
              </a:rPr>
              <a:t>the UNICEF Programme Manager</a:t>
            </a:r>
          </a:p>
          <a:p>
            <a:pPr lvl="1"/>
            <a:r>
              <a:rPr lang="en-US" sz="2800" dirty="0"/>
              <a:t>Reviews the FACE form to ensure that</a:t>
            </a:r>
          </a:p>
          <a:p>
            <a:pPr lvl="2"/>
            <a:r>
              <a:rPr lang="en-US" sz="2800" dirty="0"/>
              <a:t>It has been signed by the IP’s designated official</a:t>
            </a:r>
          </a:p>
          <a:p>
            <a:pPr lvl="2"/>
            <a:r>
              <a:rPr lang="en-US" sz="2800" dirty="0"/>
              <a:t>it is correctly completed and mathematically accurate</a:t>
            </a:r>
          </a:p>
          <a:p>
            <a:pPr lvl="2"/>
            <a:r>
              <a:rPr lang="en-US" sz="2800" dirty="0"/>
              <a:t>Resources being requested have not been previously transferred</a:t>
            </a:r>
          </a:p>
          <a:p>
            <a:pPr>
              <a:buNone/>
            </a:pPr>
            <a:endParaRPr lang="en-US" sz="2400" dirty="0"/>
          </a:p>
        </p:txBody>
      </p:sp>
    </p:spTree>
    <p:extLst>
      <p:ext uri="{BB962C8B-B14F-4D97-AF65-F5344CB8AC3E}">
        <p14:creationId xmlns:p14="http://schemas.microsoft.com/office/powerpoint/2010/main" val="901522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r>
              <a:rPr lang="en-US" dirty="0"/>
              <a:t>Certification and Approval of DCT Request in UNICEF</a:t>
            </a:r>
            <a:endParaRPr lang="en-US" sz="2400" dirty="0"/>
          </a:p>
        </p:txBody>
      </p:sp>
      <p:sp>
        <p:nvSpPr>
          <p:cNvPr id="3" name="Content Placeholder 2"/>
          <p:cNvSpPr>
            <a:spLocks noGrp="1"/>
          </p:cNvSpPr>
          <p:nvPr>
            <p:ph idx="1"/>
          </p:nvPr>
        </p:nvSpPr>
        <p:spPr>
          <a:xfrm>
            <a:off x="381000" y="1143000"/>
            <a:ext cx="8077200" cy="4876800"/>
          </a:xfrm>
        </p:spPr>
        <p:txBody>
          <a:bodyPr>
            <a:normAutofit fontScale="92500" lnSpcReduction="10000"/>
          </a:bodyPr>
          <a:lstStyle/>
          <a:p>
            <a:pPr marL="349250" lvl="1" indent="0">
              <a:buNone/>
            </a:pPr>
            <a:r>
              <a:rPr lang="en-US" sz="2000" dirty="0">
                <a:highlight>
                  <a:srgbClr val="FFFF00"/>
                </a:highlight>
              </a:rPr>
              <a:t>the UNICEF Programme Manager</a:t>
            </a:r>
          </a:p>
          <a:p>
            <a:pPr lvl="1"/>
            <a:r>
              <a:rPr lang="en-US" sz="2600" dirty="0"/>
              <a:t>Completes columns F to accept or amend or reject the amounts being requested</a:t>
            </a:r>
          </a:p>
          <a:p>
            <a:pPr lvl="1"/>
            <a:r>
              <a:rPr lang="en-US" sz="2600" dirty="0"/>
              <a:t>Completes column G by indicating approved amounts against each activity</a:t>
            </a:r>
          </a:p>
          <a:p>
            <a:pPr lvl="1"/>
            <a:r>
              <a:rPr lang="en-US" sz="2600" dirty="0"/>
              <a:t>Certifies that the request is in accordance with the agreed work plan/programme and UNICEF guidance</a:t>
            </a:r>
          </a:p>
          <a:p>
            <a:pPr lvl="1"/>
            <a:r>
              <a:rPr lang="en-US" sz="2600" dirty="0"/>
              <a:t>Certifies that the ICE is attached and that cost estimates are reasonable within the country context.</a:t>
            </a:r>
          </a:p>
          <a:p>
            <a:pPr lvl="1"/>
            <a:r>
              <a:rPr lang="en-US" sz="2600" dirty="0"/>
              <a:t>UNICEF Approving Official signs the Approval Box, indicates his/her name and the date.</a:t>
            </a:r>
          </a:p>
          <a:p>
            <a:r>
              <a:rPr lang="en-US" sz="2400" dirty="0"/>
              <a:t>The FACE form is now ready for financial processing in UNICEF.</a:t>
            </a:r>
          </a:p>
          <a:p>
            <a:endParaRPr lang="en-US" sz="2400" dirty="0"/>
          </a:p>
          <a:p>
            <a:pPr>
              <a:buNone/>
            </a:pP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815673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7637" y="836399"/>
            <a:ext cx="8968726" cy="5185201"/>
          </a:xfrm>
          <a:prstGeom prst="rect">
            <a:avLst/>
          </a:prstGeom>
        </p:spPr>
      </p:pic>
    </p:spTree>
    <p:extLst>
      <p:ext uri="{BB962C8B-B14F-4D97-AF65-F5344CB8AC3E}">
        <p14:creationId xmlns:p14="http://schemas.microsoft.com/office/powerpoint/2010/main" val="1043139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en-US" dirty="0"/>
              <a:t>Reporting utilization of DCT</a:t>
            </a:r>
            <a:endParaRPr lang="en-US" sz="2400" dirty="0"/>
          </a:p>
        </p:txBody>
      </p:sp>
      <p:sp>
        <p:nvSpPr>
          <p:cNvPr id="3" name="Content Placeholder 2"/>
          <p:cNvSpPr>
            <a:spLocks noGrp="1"/>
          </p:cNvSpPr>
          <p:nvPr>
            <p:ph idx="1"/>
          </p:nvPr>
        </p:nvSpPr>
        <p:spPr>
          <a:xfrm>
            <a:off x="533400" y="1219200"/>
            <a:ext cx="8153400" cy="4800600"/>
          </a:xfrm>
        </p:spPr>
        <p:txBody>
          <a:bodyPr>
            <a:normAutofit/>
          </a:bodyPr>
          <a:lstStyle/>
          <a:p>
            <a:r>
              <a:rPr lang="en-US" sz="3200" dirty="0">
                <a:highlight>
                  <a:srgbClr val="FFFF00"/>
                </a:highlight>
              </a:rPr>
              <a:t>The implementing partner completes:</a:t>
            </a:r>
          </a:p>
          <a:p>
            <a:pPr lvl="1"/>
            <a:r>
              <a:rPr lang="en-US" sz="3200" dirty="0"/>
              <a:t>Column B of the Reporting area by indicating actual expenditures based on its underlying financial records</a:t>
            </a:r>
          </a:p>
          <a:p>
            <a:pPr lvl="1"/>
            <a:r>
              <a:rPr lang="en-US" sz="3200" dirty="0"/>
              <a:t>Certification area by </a:t>
            </a:r>
          </a:p>
          <a:p>
            <a:pPr lvl="2"/>
            <a:r>
              <a:rPr lang="en-US" sz="3200" dirty="0"/>
              <a:t>checking the second box </a:t>
            </a:r>
          </a:p>
          <a:p>
            <a:pPr lvl="2"/>
            <a:r>
              <a:rPr lang="en-US" sz="3200" dirty="0"/>
              <a:t>Signing the FACE form, indicating title and date.</a:t>
            </a:r>
          </a:p>
          <a:p>
            <a:endParaRPr lang="en-US" sz="2400" dirty="0"/>
          </a:p>
          <a:p>
            <a:pPr>
              <a:buNone/>
            </a:pP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10496075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r>
              <a:rPr lang="en-US" dirty="0"/>
              <a:t>Certification and Approval of FACE Report in UNICEF</a:t>
            </a:r>
            <a:endParaRPr lang="en-US" sz="2400" dirty="0"/>
          </a:p>
        </p:txBody>
      </p:sp>
      <p:sp>
        <p:nvSpPr>
          <p:cNvPr id="3" name="Content Placeholder 2"/>
          <p:cNvSpPr>
            <a:spLocks noGrp="1"/>
          </p:cNvSpPr>
          <p:nvPr>
            <p:ph idx="1"/>
          </p:nvPr>
        </p:nvSpPr>
        <p:spPr>
          <a:xfrm>
            <a:off x="609600" y="1066800"/>
            <a:ext cx="7543800" cy="4800600"/>
          </a:xfrm>
        </p:spPr>
        <p:txBody>
          <a:bodyPr>
            <a:normAutofit/>
          </a:bodyPr>
          <a:lstStyle/>
          <a:p>
            <a:r>
              <a:rPr lang="en-US" sz="3200" dirty="0"/>
              <a:t>Upon receipt of the FACE report</a:t>
            </a:r>
            <a:r>
              <a:rPr lang="en-US" sz="3200" dirty="0">
                <a:highlight>
                  <a:srgbClr val="FFFF00"/>
                </a:highlight>
              </a:rPr>
              <a:t>, the UNICEF Programme Manager:</a:t>
            </a:r>
          </a:p>
          <a:p>
            <a:pPr lvl="1"/>
            <a:r>
              <a:rPr lang="en-US" sz="3200" dirty="0"/>
              <a:t>Reviews the report to ensure that </a:t>
            </a:r>
          </a:p>
          <a:p>
            <a:pPr lvl="2"/>
            <a:r>
              <a:rPr lang="en-US" sz="3200" dirty="0"/>
              <a:t>It is signed by the designated official</a:t>
            </a:r>
          </a:p>
          <a:p>
            <a:pPr lvl="2"/>
            <a:r>
              <a:rPr lang="en-US" sz="3200" dirty="0"/>
              <a:t>The arithmetic is correct</a:t>
            </a:r>
          </a:p>
          <a:p>
            <a:pPr lvl="2"/>
            <a:r>
              <a:rPr lang="en-US" sz="3200" dirty="0"/>
              <a:t>The expenditures are in accordance with work plan/programme document and UNICEF guidance</a:t>
            </a: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38143872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r>
              <a:rPr lang="en-US" dirty="0"/>
              <a:t>Certification and Approval of FACE Report in UNICEF</a:t>
            </a:r>
            <a:endParaRPr lang="en-US" sz="2400" dirty="0"/>
          </a:p>
        </p:txBody>
      </p:sp>
      <p:sp>
        <p:nvSpPr>
          <p:cNvPr id="3" name="Content Placeholder 2"/>
          <p:cNvSpPr>
            <a:spLocks noGrp="1"/>
          </p:cNvSpPr>
          <p:nvPr>
            <p:ph idx="1"/>
          </p:nvPr>
        </p:nvSpPr>
        <p:spPr>
          <a:xfrm>
            <a:off x="152400" y="1143000"/>
            <a:ext cx="8763000" cy="5486400"/>
          </a:xfrm>
        </p:spPr>
        <p:txBody>
          <a:bodyPr>
            <a:normAutofit/>
          </a:bodyPr>
          <a:lstStyle/>
          <a:p>
            <a:r>
              <a:rPr lang="en-US" sz="2400" dirty="0"/>
              <a:t>Upon receipt of the FACE report</a:t>
            </a:r>
            <a:r>
              <a:rPr lang="en-US" sz="2400" dirty="0">
                <a:highlight>
                  <a:srgbClr val="FFFF00"/>
                </a:highlight>
              </a:rPr>
              <a:t>, the UNICEF Programme Manager:</a:t>
            </a:r>
          </a:p>
          <a:p>
            <a:pPr lvl="1"/>
            <a:r>
              <a:rPr lang="en-US" sz="2800" dirty="0"/>
              <a:t>Completes Column C by either accepting, amending or rejecting the reported amounts against each activity based on him /her having reasonable assurance that activities have taken place as reported by the partner</a:t>
            </a:r>
          </a:p>
          <a:p>
            <a:pPr lvl="1"/>
            <a:r>
              <a:rPr lang="en-US" sz="2800" dirty="0"/>
              <a:t>Completes Column D to show balances</a:t>
            </a:r>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1090877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r>
              <a:rPr lang="en-US" dirty="0"/>
              <a:t>Certification and Approval of FACE Report in UNICEF</a:t>
            </a:r>
            <a:endParaRPr lang="en-US" sz="2400" dirty="0"/>
          </a:p>
        </p:txBody>
      </p:sp>
      <p:sp>
        <p:nvSpPr>
          <p:cNvPr id="3" name="Content Placeholder 2"/>
          <p:cNvSpPr>
            <a:spLocks noGrp="1"/>
          </p:cNvSpPr>
          <p:nvPr>
            <p:ph idx="1"/>
          </p:nvPr>
        </p:nvSpPr>
        <p:spPr>
          <a:xfrm>
            <a:off x="190500" y="1371600"/>
            <a:ext cx="8763000" cy="3200400"/>
          </a:xfrm>
        </p:spPr>
        <p:txBody>
          <a:bodyPr>
            <a:normAutofit lnSpcReduction="10000"/>
          </a:bodyPr>
          <a:lstStyle/>
          <a:p>
            <a:r>
              <a:rPr lang="en-US" sz="3200" dirty="0"/>
              <a:t>After review by the Programme Manager, the appropriate approving officer completes the Approval Box</a:t>
            </a:r>
          </a:p>
          <a:p>
            <a:r>
              <a:rPr lang="en-US" sz="3200" dirty="0"/>
              <a:t>Operations (Finance) reviews the FACE form for completeness and mathematical accuracy and records the expenditures in Vision (liquidation)</a:t>
            </a:r>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3969851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159933"/>
            <a:ext cx="8534400" cy="4707467"/>
          </a:xfrm>
        </p:spPr>
        <p:txBody>
          <a:bodyPr>
            <a:normAutofit lnSpcReduction="10000"/>
          </a:bodyPr>
          <a:lstStyle/>
          <a:p>
            <a:r>
              <a:rPr lang="en-GB" sz="2400" dirty="0"/>
              <a:t>The FACE form </a:t>
            </a:r>
            <a:r>
              <a:rPr lang="en-GB" sz="2400" dirty="0">
                <a:highlight>
                  <a:srgbClr val="FFFF00"/>
                </a:highlight>
              </a:rPr>
              <a:t>is a simplified </a:t>
            </a:r>
            <a:r>
              <a:rPr lang="en-GB" sz="2400" dirty="0"/>
              <a:t>and harmonized form that </a:t>
            </a:r>
            <a:r>
              <a:rPr lang="en-GB" sz="2400" dirty="0">
                <a:highlight>
                  <a:srgbClr val="FFFF00"/>
                </a:highlight>
              </a:rPr>
              <a:t>replaces </a:t>
            </a:r>
            <a:r>
              <a:rPr lang="en-GB" sz="2400" dirty="0"/>
              <a:t>agency-specific reporting formats and documentation to support implementing partner requests for expenditure. </a:t>
            </a:r>
          </a:p>
          <a:p>
            <a:r>
              <a:rPr lang="en-GB" sz="2400" dirty="0"/>
              <a:t>This presentation will focus </a:t>
            </a:r>
            <a:r>
              <a:rPr lang="en-GB" sz="2400" dirty="0">
                <a:highlight>
                  <a:srgbClr val="FFFF00"/>
                </a:highlight>
              </a:rPr>
              <a:t>on how to complete the FACE form </a:t>
            </a:r>
            <a:r>
              <a:rPr lang="en-GB" sz="2400" dirty="0"/>
              <a:t>for requesting cash transfers from UNICEF and reporting on actual programme expenditures.</a:t>
            </a:r>
          </a:p>
          <a:p>
            <a:r>
              <a:rPr lang="en-GB" sz="2400" dirty="0"/>
              <a:t>At the end of this presentation you will be able to:</a:t>
            </a:r>
          </a:p>
          <a:p>
            <a:pPr lvl="1"/>
            <a:r>
              <a:rPr lang="en-GB" sz="2000" dirty="0"/>
              <a:t>Identify the key parts of the FACE form</a:t>
            </a:r>
          </a:p>
          <a:p>
            <a:pPr lvl="1"/>
            <a:r>
              <a:rPr lang="en-GB" sz="2000" dirty="0"/>
              <a:t>Correctly use the FACE form for requesting cash transfers from UNICEF and reporting programme expenditures</a:t>
            </a:r>
          </a:p>
          <a:p>
            <a:pPr lvl="1"/>
            <a:r>
              <a:rPr lang="en-GB" sz="2000" dirty="0"/>
              <a:t>Describe the specific requirements and responsibilities for using the FACE form</a:t>
            </a:r>
          </a:p>
          <a:p>
            <a:endParaRPr lang="en-US" sz="2400" dirty="0"/>
          </a:p>
        </p:txBody>
      </p:sp>
      <p:sp>
        <p:nvSpPr>
          <p:cNvPr id="2" name="Title 1"/>
          <p:cNvSpPr>
            <a:spLocks noGrp="1"/>
          </p:cNvSpPr>
          <p:nvPr>
            <p:ph type="title"/>
          </p:nvPr>
        </p:nvSpPr>
        <p:spPr/>
        <p:txBody>
          <a:bodyPr/>
          <a:lstStyle/>
          <a:p>
            <a:r>
              <a:rPr lang="en-US" dirty="0"/>
              <a:t> Objectives</a:t>
            </a:r>
          </a:p>
        </p:txBody>
      </p:sp>
    </p:spTree>
    <p:extLst>
      <p:ext uri="{BB962C8B-B14F-4D97-AF65-F5344CB8AC3E}">
        <p14:creationId xmlns:p14="http://schemas.microsoft.com/office/powerpoint/2010/main" val="25332221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r>
              <a:rPr lang="en-US" dirty="0"/>
              <a:t>Reporting DCT utilization &amp; Requesting new DCT </a:t>
            </a:r>
            <a:endParaRPr lang="en-US" sz="2400" dirty="0"/>
          </a:p>
        </p:txBody>
      </p:sp>
      <p:sp>
        <p:nvSpPr>
          <p:cNvPr id="3" name="Content Placeholder 2"/>
          <p:cNvSpPr>
            <a:spLocks noGrp="1"/>
          </p:cNvSpPr>
          <p:nvPr>
            <p:ph idx="1"/>
          </p:nvPr>
        </p:nvSpPr>
        <p:spPr>
          <a:xfrm>
            <a:off x="152400" y="1066800"/>
            <a:ext cx="8991600" cy="5562600"/>
          </a:xfrm>
        </p:spPr>
        <p:txBody>
          <a:bodyPr>
            <a:normAutofit/>
          </a:bodyPr>
          <a:lstStyle/>
          <a:p>
            <a:r>
              <a:rPr lang="en-US" sz="2400" dirty="0"/>
              <a:t>The FACE form can be used to report on previously received DCT and at the same time request a new DCT for the subsequent quarter.</a:t>
            </a:r>
          </a:p>
          <a:p>
            <a:r>
              <a:rPr lang="en-US" sz="2400" dirty="0"/>
              <a:t>The implementing partner completes </a:t>
            </a:r>
          </a:p>
          <a:p>
            <a:pPr lvl="1"/>
            <a:r>
              <a:rPr lang="en-US" sz="2400" dirty="0"/>
              <a:t>The Header Area</a:t>
            </a:r>
          </a:p>
          <a:p>
            <a:pPr lvl="1"/>
            <a:r>
              <a:rPr lang="en-US" sz="2400" dirty="0"/>
              <a:t>The Activity Description Area</a:t>
            </a:r>
          </a:p>
          <a:p>
            <a:pPr lvl="1"/>
            <a:r>
              <a:rPr lang="en-US" sz="2400" dirty="0"/>
              <a:t>Columns A and B to report expenditures of previous DCT</a:t>
            </a:r>
          </a:p>
          <a:p>
            <a:pPr lvl="1"/>
            <a:r>
              <a:rPr lang="en-US" sz="2400" dirty="0"/>
              <a:t>Column E to request DCT for the next quarter</a:t>
            </a:r>
          </a:p>
          <a:p>
            <a:pPr lvl="1"/>
            <a:r>
              <a:rPr lang="en-US" sz="2400" dirty="0"/>
              <a:t>Certification Area by checking both boxes and signing off.</a:t>
            </a:r>
          </a:p>
          <a:p>
            <a:endParaRPr lang="en-US" sz="2400" dirty="0"/>
          </a:p>
          <a:p>
            <a:pPr>
              <a:buNone/>
            </a:pP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2808166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Supporting documentation submitted with face form</a:t>
            </a:r>
            <a:endParaRPr lang="en-GB"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278930"/>
            <a:ext cx="9144000" cy="3140670"/>
          </a:xfrm>
          <a:prstGeom prst="rect">
            <a:avLst/>
          </a:prstGeom>
        </p:spPr>
      </p:pic>
    </p:spTree>
    <p:extLst>
      <p:ext uri="{BB962C8B-B14F-4D97-AF65-F5344CB8AC3E}">
        <p14:creationId xmlns:p14="http://schemas.microsoft.com/office/powerpoint/2010/main" val="38866855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en-US" dirty="0"/>
              <a:t>The Itemized Cost Estimate</a:t>
            </a:r>
            <a:endParaRPr lang="en-US" sz="2400" dirty="0"/>
          </a:p>
        </p:txBody>
      </p:sp>
      <p:sp>
        <p:nvSpPr>
          <p:cNvPr id="3" name="Content Placeholder 2"/>
          <p:cNvSpPr>
            <a:spLocks noGrp="1"/>
          </p:cNvSpPr>
          <p:nvPr>
            <p:ph idx="1"/>
          </p:nvPr>
        </p:nvSpPr>
        <p:spPr>
          <a:xfrm>
            <a:off x="152400" y="1143000"/>
            <a:ext cx="8915400" cy="4038600"/>
          </a:xfrm>
        </p:spPr>
        <p:txBody>
          <a:bodyPr>
            <a:normAutofit/>
          </a:bodyPr>
          <a:lstStyle/>
          <a:p>
            <a:r>
              <a:rPr lang="en-US" sz="2400" dirty="0"/>
              <a:t>The Itemized Cost Estimate (ICE) is a breakdown of the activity budget into specific inputs required to implement each activity</a:t>
            </a:r>
          </a:p>
          <a:p>
            <a:r>
              <a:rPr lang="en-US" sz="2400" dirty="0"/>
              <a:t>The ICE quantifies and provides an estimated cost of each input required in the implementation of the activities for which funding is requested/authorized.</a:t>
            </a:r>
          </a:p>
          <a:p>
            <a:r>
              <a:rPr lang="en-US" sz="2400" dirty="0"/>
              <a:t>It helps the implementing partner to accurately estimate the resources needed for each activity.</a:t>
            </a:r>
          </a:p>
          <a:p>
            <a:r>
              <a:rPr lang="en-US" sz="2400" dirty="0"/>
              <a:t>It can also be referred to as a detailed activity budget</a:t>
            </a:r>
          </a:p>
          <a:p>
            <a:endParaRPr lang="en-US" sz="2400" dirty="0"/>
          </a:p>
          <a:p>
            <a:pPr>
              <a:buNone/>
            </a:pP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3739805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en-US" dirty="0"/>
              <a:t>Itemized Cost Estimate cont’d</a:t>
            </a:r>
            <a:endParaRPr lang="en-US" sz="2400" dirty="0"/>
          </a:p>
        </p:txBody>
      </p:sp>
      <p:sp>
        <p:nvSpPr>
          <p:cNvPr id="3" name="Content Placeholder 2"/>
          <p:cNvSpPr>
            <a:spLocks noGrp="1"/>
          </p:cNvSpPr>
          <p:nvPr>
            <p:ph idx="1"/>
          </p:nvPr>
        </p:nvSpPr>
        <p:spPr>
          <a:xfrm>
            <a:off x="152400" y="1143000"/>
            <a:ext cx="8991600" cy="5562600"/>
          </a:xfrm>
        </p:spPr>
        <p:txBody>
          <a:bodyPr>
            <a:normAutofit/>
          </a:bodyPr>
          <a:lstStyle/>
          <a:p>
            <a:pPr algn="just"/>
            <a:r>
              <a:rPr lang="en-US" sz="2400" dirty="0"/>
              <a:t>There is no specific template for preparing the ICE. Implementing partners can use their financial systems to provide the cost estimates. At a minimum the ICE  should contain the following information:</a:t>
            </a:r>
          </a:p>
          <a:p>
            <a:pPr lvl="1" algn="just"/>
            <a:r>
              <a:rPr lang="en-US" sz="2800" dirty="0"/>
              <a:t>Description of each input required for the implementation of the activity</a:t>
            </a:r>
          </a:p>
          <a:p>
            <a:pPr lvl="1" algn="just"/>
            <a:r>
              <a:rPr lang="en-US" sz="2800" dirty="0"/>
              <a:t>Quantity</a:t>
            </a:r>
          </a:p>
          <a:p>
            <a:pPr lvl="1" algn="just"/>
            <a:r>
              <a:rPr lang="en-US" sz="2800" dirty="0"/>
              <a:t>Unit price or cost where applicable</a:t>
            </a:r>
          </a:p>
          <a:p>
            <a:pPr lvl="1" algn="just"/>
            <a:r>
              <a:rPr lang="en-US" sz="2800" dirty="0"/>
              <a:t>Total input estimated cost; and </a:t>
            </a:r>
          </a:p>
          <a:p>
            <a:pPr lvl="1" algn="just"/>
            <a:r>
              <a:rPr lang="en-US" sz="2800" dirty="0"/>
              <a:t>Total amount for the activity, which should be equal to the requested amount on the FACE form.</a:t>
            </a:r>
            <a:endParaRPr lang="en-US" sz="2400" dirty="0"/>
          </a:p>
          <a:p>
            <a:pPr lvl="1">
              <a:buNone/>
            </a:pPr>
            <a:endParaRPr lang="en-US" sz="2000" dirty="0"/>
          </a:p>
          <a:p>
            <a:pPr lvl="1">
              <a:buNone/>
            </a:pPr>
            <a:endParaRPr lang="en-US" sz="2000" dirty="0"/>
          </a:p>
          <a:p>
            <a:pPr lvl="1">
              <a:buNone/>
            </a:pPr>
            <a:endParaRPr lang="en-US" sz="2000" dirty="0"/>
          </a:p>
          <a:p>
            <a:pPr lvl="1">
              <a:buNone/>
            </a:pPr>
            <a:endParaRPr lang="en-US" sz="2000" dirty="0"/>
          </a:p>
          <a:p>
            <a:pPr>
              <a:buNone/>
            </a:pPr>
            <a:endParaRPr lang="en-US" sz="2400" dirty="0"/>
          </a:p>
          <a:p>
            <a:pPr>
              <a:buNone/>
            </a:pPr>
            <a:endParaRPr lang="en-US" sz="2400" dirty="0"/>
          </a:p>
        </p:txBody>
      </p:sp>
    </p:spTree>
    <p:extLst>
      <p:ext uri="{BB962C8B-B14F-4D97-AF65-F5344CB8AC3E}">
        <p14:creationId xmlns:p14="http://schemas.microsoft.com/office/powerpoint/2010/main" val="7901754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en-US" dirty="0"/>
              <a:t>The ICE: Example</a:t>
            </a:r>
            <a:endParaRPr lang="en-US" sz="2400" dirty="0"/>
          </a:p>
        </p:txBody>
      </p:sp>
      <p:sp>
        <p:nvSpPr>
          <p:cNvPr id="3" name="Content Placeholder 2"/>
          <p:cNvSpPr>
            <a:spLocks noGrp="1"/>
          </p:cNvSpPr>
          <p:nvPr>
            <p:ph idx="1"/>
          </p:nvPr>
        </p:nvSpPr>
        <p:spPr>
          <a:xfrm>
            <a:off x="152400" y="1143000"/>
            <a:ext cx="8991600" cy="609600"/>
          </a:xfrm>
        </p:spPr>
        <p:txBody>
          <a:bodyPr>
            <a:normAutofit/>
          </a:bodyPr>
          <a:lstStyle/>
          <a:p>
            <a:pPr algn="just"/>
            <a:r>
              <a:rPr lang="en-US" sz="2400" dirty="0"/>
              <a:t>An example of the Ice is as shown below for one activity.</a:t>
            </a:r>
          </a:p>
          <a:p>
            <a:pPr algn="just"/>
            <a:endParaRPr lang="en-US" sz="2400" dirty="0"/>
          </a:p>
        </p:txBody>
      </p:sp>
      <p:graphicFrame>
        <p:nvGraphicFramePr>
          <p:cNvPr id="6" name="Table 5"/>
          <p:cNvGraphicFramePr>
            <a:graphicFrameLocks noGrp="1"/>
          </p:cNvGraphicFramePr>
          <p:nvPr>
            <p:extLst/>
          </p:nvPr>
        </p:nvGraphicFramePr>
        <p:xfrm>
          <a:off x="457201" y="1905004"/>
          <a:ext cx="8077198" cy="4267189"/>
        </p:xfrm>
        <a:graphic>
          <a:graphicData uri="http://schemas.openxmlformats.org/drawingml/2006/table">
            <a:tbl>
              <a:tblPr firstRow="1" firstCol="1" bandRow="1">
                <a:tableStyleId>{5C22544A-7EE6-4342-B048-85BDC9FD1C3A}</a:tableStyleId>
              </a:tblPr>
              <a:tblGrid>
                <a:gridCol w="869733">
                  <a:extLst>
                    <a:ext uri="{9D8B030D-6E8A-4147-A177-3AD203B41FA5}">
                      <a16:colId xmlns:a16="http://schemas.microsoft.com/office/drawing/2014/main" val="20000"/>
                    </a:ext>
                  </a:extLst>
                </a:gridCol>
                <a:gridCol w="3603733">
                  <a:extLst>
                    <a:ext uri="{9D8B030D-6E8A-4147-A177-3AD203B41FA5}">
                      <a16:colId xmlns:a16="http://schemas.microsoft.com/office/drawing/2014/main" val="20001"/>
                    </a:ext>
                  </a:extLst>
                </a:gridCol>
                <a:gridCol w="1200987">
                  <a:extLst>
                    <a:ext uri="{9D8B030D-6E8A-4147-A177-3AD203B41FA5}">
                      <a16:colId xmlns:a16="http://schemas.microsoft.com/office/drawing/2014/main" val="20002"/>
                    </a:ext>
                  </a:extLst>
                </a:gridCol>
                <a:gridCol w="764965">
                  <a:extLst>
                    <a:ext uri="{9D8B030D-6E8A-4147-A177-3AD203B41FA5}">
                      <a16:colId xmlns:a16="http://schemas.microsoft.com/office/drawing/2014/main" val="20003"/>
                    </a:ext>
                  </a:extLst>
                </a:gridCol>
                <a:gridCol w="764194">
                  <a:extLst>
                    <a:ext uri="{9D8B030D-6E8A-4147-A177-3AD203B41FA5}">
                      <a16:colId xmlns:a16="http://schemas.microsoft.com/office/drawing/2014/main" val="20004"/>
                    </a:ext>
                  </a:extLst>
                </a:gridCol>
                <a:gridCol w="873586">
                  <a:extLst>
                    <a:ext uri="{9D8B030D-6E8A-4147-A177-3AD203B41FA5}">
                      <a16:colId xmlns:a16="http://schemas.microsoft.com/office/drawing/2014/main" val="20005"/>
                    </a:ext>
                  </a:extLst>
                </a:gridCol>
              </a:tblGrid>
              <a:tr h="236330">
                <a:tc gridSpan="6">
                  <a:txBody>
                    <a:bodyPr/>
                    <a:lstStyle/>
                    <a:p>
                      <a:pPr marL="0" marR="0" algn="ctr">
                        <a:lnSpc>
                          <a:spcPts val="1300"/>
                        </a:lnSpc>
                        <a:spcBef>
                          <a:spcPts val="0"/>
                        </a:spcBef>
                        <a:spcAft>
                          <a:spcPts val="0"/>
                        </a:spcAft>
                      </a:pPr>
                      <a:r>
                        <a:rPr lang="en-GB" sz="1000" b="1" dirty="0">
                          <a:effectLst/>
                        </a:rPr>
                        <a:t>Itemized Cost Estimate; April- June 2015</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85909">
                <a:tc>
                  <a:txBody>
                    <a:bodyPr/>
                    <a:lstStyle/>
                    <a:p>
                      <a:pPr marL="0" marR="0" algn="ctr">
                        <a:lnSpc>
                          <a:spcPts val="1300"/>
                        </a:lnSpc>
                        <a:spcBef>
                          <a:spcPts val="0"/>
                        </a:spcBef>
                        <a:spcAft>
                          <a:spcPts val="0"/>
                        </a:spcAft>
                      </a:pPr>
                      <a:r>
                        <a:rPr lang="en-GB" sz="1000" b="1" dirty="0">
                          <a:effectLst/>
                        </a:rPr>
                        <a:t>Item No.</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tc>
                  <a:txBody>
                    <a:bodyPr/>
                    <a:lstStyle/>
                    <a:p>
                      <a:pPr marL="0" marR="0" algn="ctr">
                        <a:lnSpc>
                          <a:spcPts val="1300"/>
                        </a:lnSpc>
                        <a:spcBef>
                          <a:spcPts val="0"/>
                        </a:spcBef>
                        <a:spcAft>
                          <a:spcPts val="0"/>
                        </a:spcAft>
                      </a:pPr>
                      <a:r>
                        <a:rPr lang="en-GB" sz="1000" b="1" dirty="0">
                          <a:effectLst/>
                        </a:rPr>
                        <a:t>Item Description</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tc>
                  <a:txBody>
                    <a:bodyPr/>
                    <a:lstStyle/>
                    <a:p>
                      <a:pPr marL="0" marR="0" algn="ctr">
                        <a:lnSpc>
                          <a:spcPts val="1300"/>
                        </a:lnSpc>
                        <a:spcBef>
                          <a:spcPts val="0"/>
                        </a:spcBef>
                        <a:spcAft>
                          <a:spcPts val="0"/>
                        </a:spcAft>
                      </a:pPr>
                      <a:r>
                        <a:rPr lang="en-GB" sz="1000" b="1" dirty="0">
                          <a:effectLst/>
                        </a:rPr>
                        <a:t>Unit</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tc>
                  <a:txBody>
                    <a:bodyPr/>
                    <a:lstStyle/>
                    <a:p>
                      <a:pPr marL="0" marR="0" algn="ctr">
                        <a:lnSpc>
                          <a:spcPts val="1300"/>
                        </a:lnSpc>
                        <a:spcBef>
                          <a:spcPts val="0"/>
                        </a:spcBef>
                        <a:spcAft>
                          <a:spcPts val="0"/>
                        </a:spcAft>
                      </a:pPr>
                      <a:r>
                        <a:rPr lang="en-GB" sz="1000" b="1" dirty="0">
                          <a:effectLst/>
                        </a:rPr>
                        <a:t>Quantity</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tc>
                  <a:txBody>
                    <a:bodyPr/>
                    <a:lstStyle/>
                    <a:p>
                      <a:pPr marL="0" marR="0" algn="ctr">
                        <a:lnSpc>
                          <a:spcPts val="1300"/>
                        </a:lnSpc>
                        <a:spcBef>
                          <a:spcPts val="0"/>
                        </a:spcBef>
                        <a:spcAft>
                          <a:spcPts val="0"/>
                        </a:spcAft>
                      </a:pPr>
                      <a:r>
                        <a:rPr lang="en-GB" sz="1000" b="1" dirty="0">
                          <a:effectLst/>
                        </a:rPr>
                        <a:t>Unit price /cost</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tc>
                  <a:txBody>
                    <a:bodyPr/>
                    <a:lstStyle/>
                    <a:p>
                      <a:pPr marL="0" marR="0" algn="ctr">
                        <a:lnSpc>
                          <a:spcPts val="1300"/>
                        </a:lnSpc>
                        <a:spcBef>
                          <a:spcPts val="0"/>
                        </a:spcBef>
                        <a:spcAft>
                          <a:spcPts val="0"/>
                        </a:spcAft>
                      </a:pPr>
                      <a:r>
                        <a:rPr lang="en-GB" sz="1000" b="1" dirty="0">
                          <a:effectLst/>
                        </a:rPr>
                        <a:t>Total Amount</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nchor="ctr"/>
                </a:tc>
                <a:extLst>
                  <a:ext uri="{0D108BD9-81ED-4DB2-BD59-A6C34878D82A}">
                    <a16:rowId xmlns:a16="http://schemas.microsoft.com/office/drawing/2014/main" val="10001"/>
                  </a:ext>
                </a:extLst>
              </a:tr>
              <a:tr h="236330">
                <a:tc>
                  <a:txBody>
                    <a:bodyPr/>
                    <a:lstStyle/>
                    <a:p>
                      <a:pPr marL="0" marR="0" algn="just">
                        <a:lnSpc>
                          <a:spcPts val="1300"/>
                        </a:lnSpc>
                        <a:spcBef>
                          <a:spcPts val="0"/>
                        </a:spcBef>
                        <a:spcAft>
                          <a:spcPts val="0"/>
                        </a:spcAft>
                      </a:pPr>
                      <a:r>
                        <a:rPr lang="en-GB" sz="1000" b="1" dirty="0">
                          <a:effectLst/>
                        </a:rPr>
                        <a:t>Output 1</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gridSpan="5">
                  <a:txBody>
                    <a:bodyPr/>
                    <a:lstStyle/>
                    <a:p>
                      <a:pPr marL="0" marR="0" algn="just">
                        <a:lnSpc>
                          <a:spcPts val="1300"/>
                        </a:lnSpc>
                        <a:spcBef>
                          <a:spcPts val="0"/>
                        </a:spcBef>
                        <a:spcAft>
                          <a:spcPts val="0"/>
                        </a:spcAft>
                      </a:pPr>
                      <a:r>
                        <a:rPr lang="en-GB" sz="1000" b="1" dirty="0">
                          <a:effectLst/>
                        </a:rPr>
                        <a:t>Community-based management of SAM introduced in 200 villages In 10 districts</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236330">
                <a:tc>
                  <a:txBody>
                    <a:bodyPr/>
                    <a:lstStyle/>
                    <a:p>
                      <a:pPr marL="0" marR="0" algn="just">
                        <a:lnSpc>
                          <a:spcPts val="1300"/>
                        </a:lnSpc>
                        <a:spcBef>
                          <a:spcPts val="0"/>
                        </a:spcBef>
                        <a:spcAft>
                          <a:spcPts val="0"/>
                        </a:spcAft>
                      </a:pPr>
                      <a:r>
                        <a:rPr lang="en-GB" sz="1000" b="1">
                          <a:effectLst/>
                        </a:rPr>
                        <a:t>Activity 1.1</a:t>
                      </a:r>
                      <a:endParaRPr lang="en-US" sz="1100" b="1">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gridSpan="5">
                  <a:txBody>
                    <a:bodyPr/>
                    <a:lstStyle/>
                    <a:p>
                      <a:pPr marL="0" marR="0" algn="just">
                        <a:lnSpc>
                          <a:spcPts val="1300"/>
                        </a:lnSpc>
                        <a:spcBef>
                          <a:spcPts val="0"/>
                        </a:spcBef>
                        <a:spcAft>
                          <a:spcPts val="0"/>
                        </a:spcAft>
                      </a:pPr>
                      <a:r>
                        <a:rPr lang="en-GB" sz="1000" b="1" dirty="0">
                          <a:effectLst/>
                        </a:rPr>
                        <a:t>Organize training of 500 health workers in community nutrition in 10 districts</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236330">
                <a:tc>
                  <a:txBody>
                    <a:bodyPr/>
                    <a:lstStyle/>
                    <a:p>
                      <a:pPr marL="0" marR="0" algn="just">
                        <a:lnSpc>
                          <a:spcPts val="1300"/>
                        </a:lnSpc>
                        <a:spcBef>
                          <a:spcPts val="0"/>
                        </a:spcBef>
                        <a:spcAft>
                          <a:spcPts val="0"/>
                        </a:spcAft>
                      </a:pPr>
                      <a:r>
                        <a:rPr lang="en-GB" sz="1000">
                          <a:effectLst/>
                        </a:rPr>
                        <a:t> </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gridSpan="5">
                  <a:txBody>
                    <a:bodyPr/>
                    <a:lstStyle/>
                    <a:p>
                      <a:pPr marL="0" marR="0" algn="just">
                        <a:lnSpc>
                          <a:spcPts val="1300"/>
                        </a:lnSpc>
                        <a:spcBef>
                          <a:spcPts val="0"/>
                        </a:spcBef>
                        <a:spcAft>
                          <a:spcPts val="0"/>
                        </a:spcAft>
                      </a:pPr>
                      <a:r>
                        <a:rPr lang="en-GB" sz="1000" b="1" dirty="0">
                          <a:effectLst/>
                        </a:rPr>
                        <a:t>Quarter 1: training of 300 health workers in community nutrition in 7 districts.</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236330">
                <a:tc>
                  <a:txBody>
                    <a:bodyPr/>
                    <a:lstStyle/>
                    <a:p>
                      <a:pPr marL="0" marR="0" algn="just">
                        <a:lnSpc>
                          <a:spcPts val="1300"/>
                        </a:lnSpc>
                        <a:spcBef>
                          <a:spcPts val="0"/>
                        </a:spcBef>
                        <a:spcAft>
                          <a:spcPts val="0"/>
                        </a:spcAft>
                      </a:pPr>
                      <a:r>
                        <a:rPr lang="en-GB" sz="1000">
                          <a:effectLst/>
                        </a:rPr>
                        <a:t>1</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Venue and facilities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dirty="0">
                          <a:effectLst/>
                        </a:rPr>
                        <a:t>days</a:t>
                      </a:r>
                      <a:endParaRPr lang="en-US" sz="1100"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7</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1,200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8,400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05"/>
                  </a:ext>
                </a:extLst>
              </a:tr>
              <a:tr h="236330">
                <a:tc>
                  <a:txBody>
                    <a:bodyPr/>
                    <a:lstStyle/>
                    <a:p>
                      <a:pPr marL="0" marR="0" algn="just">
                        <a:lnSpc>
                          <a:spcPts val="1300"/>
                        </a:lnSpc>
                        <a:spcBef>
                          <a:spcPts val="0"/>
                        </a:spcBef>
                        <a:spcAft>
                          <a:spcPts val="0"/>
                        </a:spcAft>
                      </a:pPr>
                      <a:r>
                        <a:rPr lang="en-GB" sz="1000">
                          <a:effectLst/>
                        </a:rPr>
                        <a:t>2</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Daily subsistence allowances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 </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 </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 </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21,120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06"/>
                  </a:ext>
                </a:extLst>
              </a:tr>
              <a:tr h="236330">
                <a:tc>
                  <a:txBody>
                    <a:bodyPr/>
                    <a:lstStyle/>
                    <a:p>
                      <a:pPr marL="0" marR="0" algn="just">
                        <a:lnSpc>
                          <a:spcPts val="1300"/>
                        </a:lnSpc>
                        <a:spcBef>
                          <a:spcPts val="0"/>
                        </a:spcBef>
                        <a:spcAft>
                          <a:spcPts val="0"/>
                        </a:spcAft>
                      </a:pPr>
                      <a:r>
                        <a:rPr lang="en-GB" sz="1000">
                          <a:effectLst/>
                        </a:rPr>
                        <a:t>3</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Participants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participant</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300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60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18,000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07"/>
                  </a:ext>
                </a:extLst>
              </a:tr>
              <a:tr h="236330">
                <a:tc>
                  <a:txBody>
                    <a:bodyPr/>
                    <a:lstStyle/>
                    <a:p>
                      <a:pPr marL="0" marR="0" algn="just">
                        <a:lnSpc>
                          <a:spcPts val="1300"/>
                        </a:lnSpc>
                        <a:spcBef>
                          <a:spcPts val="0"/>
                        </a:spcBef>
                        <a:spcAft>
                          <a:spcPts val="0"/>
                        </a:spcAft>
                      </a:pPr>
                      <a:r>
                        <a:rPr lang="en-GB" sz="1000">
                          <a:effectLst/>
                        </a:rPr>
                        <a:t>4</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Programme manager </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days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10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60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600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08"/>
                  </a:ext>
                </a:extLst>
              </a:tr>
              <a:tr h="236330">
                <a:tc>
                  <a:txBody>
                    <a:bodyPr/>
                    <a:lstStyle/>
                    <a:p>
                      <a:pPr marL="0" marR="0" algn="just">
                        <a:lnSpc>
                          <a:spcPts val="1300"/>
                        </a:lnSpc>
                        <a:spcBef>
                          <a:spcPts val="0"/>
                        </a:spcBef>
                        <a:spcAft>
                          <a:spcPts val="0"/>
                        </a:spcAft>
                      </a:pPr>
                      <a:r>
                        <a:rPr lang="en-GB" sz="1000">
                          <a:effectLst/>
                        </a:rPr>
                        <a:t>5</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Programme officer</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days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14</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60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840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09"/>
                  </a:ext>
                </a:extLst>
              </a:tr>
              <a:tr h="236330">
                <a:tc>
                  <a:txBody>
                    <a:bodyPr/>
                    <a:lstStyle/>
                    <a:p>
                      <a:pPr marL="0" marR="0" algn="just">
                        <a:lnSpc>
                          <a:spcPts val="1300"/>
                        </a:lnSpc>
                        <a:spcBef>
                          <a:spcPts val="0"/>
                        </a:spcBef>
                        <a:spcAft>
                          <a:spcPts val="0"/>
                        </a:spcAft>
                      </a:pPr>
                      <a:r>
                        <a:rPr lang="en-GB" sz="1000">
                          <a:effectLst/>
                        </a:rPr>
                        <a:t>6</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Programme support staff (2)</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days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14 x 2</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60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1,680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0"/>
                  </a:ext>
                </a:extLst>
              </a:tr>
              <a:tr h="236330">
                <a:tc>
                  <a:txBody>
                    <a:bodyPr/>
                    <a:lstStyle/>
                    <a:p>
                      <a:pPr marL="0" marR="0" algn="just">
                        <a:lnSpc>
                          <a:spcPts val="1300"/>
                        </a:lnSpc>
                        <a:spcBef>
                          <a:spcPts val="0"/>
                        </a:spcBef>
                        <a:spcAft>
                          <a:spcPts val="0"/>
                        </a:spcAft>
                      </a:pPr>
                      <a:r>
                        <a:rPr lang="en-GB" sz="1000">
                          <a:effectLst/>
                        </a:rPr>
                        <a:t>7</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Transportation for 275 participants – bus fare refund</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Participants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300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10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3,000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1"/>
                  </a:ext>
                </a:extLst>
              </a:tr>
              <a:tr h="236330">
                <a:tc>
                  <a:txBody>
                    <a:bodyPr/>
                    <a:lstStyle/>
                    <a:p>
                      <a:pPr marL="0" marR="0" algn="just">
                        <a:lnSpc>
                          <a:spcPts val="1300"/>
                        </a:lnSpc>
                        <a:spcBef>
                          <a:spcPts val="0"/>
                        </a:spcBef>
                        <a:spcAft>
                          <a:spcPts val="0"/>
                        </a:spcAft>
                      </a:pPr>
                      <a:r>
                        <a:rPr lang="en-GB" sz="1000">
                          <a:effectLst/>
                        </a:rPr>
                        <a:t>8</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Consultant fees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days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21</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450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9,450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2"/>
                  </a:ext>
                </a:extLst>
              </a:tr>
              <a:tr h="236330">
                <a:tc>
                  <a:txBody>
                    <a:bodyPr/>
                    <a:lstStyle/>
                    <a:p>
                      <a:pPr marL="0" marR="0" algn="just">
                        <a:lnSpc>
                          <a:spcPts val="1300"/>
                        </a:lnSpc>
                        <a:spcBef>
                          <a:spcPts val="0"/>
                        </a:spcBef>
                        <a:spcAft>
                          <a:spcPts val="0"/>
                        </a:spcAft>
                      </a:pPr>
                      <a:r>
                        <a:rPr lang="en-GB" sz="1000">
                          <a:effectLst/>
                        </a:rPr>
                        <a:t>9</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Transportation for consultant - air fare</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ticket</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7</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1,000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7,000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3"/>
                  </a:ext>
                </a:extLst>
              </a:tr>
              <a:tr h="236330">
                <a:tc>
                  <a:txBody>
                    <a:bodyPr/>
                    <a:lstStyle/>
                    <a:p>
                      <a:pPr marL="0" marR="0" algn="just">
                        <a:lnSpc>
                          <a:spcPts val="1300"/>
                        </a:lnSpc>
                        <a:spcBef>
                          <a:spcPts val="0"/>
                        </a:spcBef>
                        <a:spcAft>
                          <a:spcPts val="0"/>
                        </a:spcAft>
                      </a:pPr>
                      <a:r>
                        <a:rPr lang="en-GB" sz="1000">
                          <a:effectLst/>
                        </a:rPr>
                        <a:t>10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Training materials</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Lump sum</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1</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500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740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4"/>
                  </a:ext>
                </a:extLst>
              </a:tr>
              <a:tr h="236330">
                <a:tc>
                  <a:txBody>
                    <a:bodyPr/>
                    <a:lstStyle/>
                    <a:p>
                      <a:pPr marL="0" marR="0" algn="just">
                        <a:lnSpc>
                          <a:spcPts val="1300"/>
                        </a:lnSpc>
                        <a:spcBef>
                          <a:spcPts val="0"/>
                        </a:spcBef>
                        <a:spcAft>
                          <a:spcPts val="0"/>
                        </a:spcAft>
                      </a:pPr>
                      <a:r>
                        <a:rPr lang="en-GB" sz="1000">
                          <a:effectLst/>
                        </a:rPr>
                        <a:t>11</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Communication</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just">
                        <a:lnSpc>
                          <a:spcPts val="1300"/>
                        </a:lnSpc>
                        <a:spcBef>
                          <a:spcPts val="0"/>
                        </a:spcBef>
                        <a:spcAft>
                          <a:spcPts val="0"/>
                        </a:spcAft>
                      </a:pPr>
                      <a:r>
                        <a:rPr lang="en-GB" sz="1000">
                          <a:effectLst/>
                        </a:rPr>
                        <a:t>Lump sum</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ctr">
                        <a:lnSpc>
                          <a:spcPts val="1300"/>
                        </a:lnSpc>
                        <a:spcBef>
                          <a:spcPts val="0"/>
                        </a:spcBef>
                        <a:spcAft>
                          <a:spcPts val="0"/>
                        </a:spcAft>
                      </a:pPr>
                      <a:r>
                        <a:rPr lang="en-GB" sz="1000">
                          <a:effectLst/>
                        </a:rPr>
                        <a:t>1</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290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a:txBody>
                    <a:bodyPr/>
                    <a:lstStyle/>
                    <a:p>
                      <a:pPr marL="0" marR="0" algn="r">
                        <a:lnSpc>
                          <a:spcPts val="1300"/>
                        </a:lnSpc>
                        <a:spcBef>
                          <a:spcPts val="0"/>
                        </a:spcBef>
                        <a:spcAft>
                          <a:spcPts val="0"/>
                        </a:spcAft>
                      </a:pPr>
                      <a:r>
                        <a:rPr lang="en-GB" sz="1000">
                          <a:effectLst/>
                        </a:rPr>
                        <a:t>290</a:t>
                      </a:r>
                      <a:endParaRPr lang="en-US" sz="110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5"/>
                  </a:ext>
                </a:extLst>
              </a:tr>
              <a:tr h="236330">
                <a:tc>
                  <a:txBody>
                    <a:bodyPr/>
                    <a:lstStyle/>
                    <a:p>
                      <a:pPr marL="0" marR="0" algn="just">
                        <a:lnSpc>
                          <a:spcPts val="1300"/>
                        </a:lnSpc>
                        <a:spcBef>
                          <a:spcPts val="0"/>
                        </a:spcBef>
                        <a:spcAft>
                          <a:spcPts val="0"/>
                        </a:spcAft>
                      </a:pPr>
                      <a:r>
                        <a:rPr lang="en-GB" sz="1000" b="1" dirty="0">
                          <a:effectLst/>
                        </a:rPr>
                        <a:t> </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gridSpan="4">
                  <a:txBody>
                    <a:bodyPr/>
                    <a:lstStyle/>
                    <a:p>
                      <a:pPr marL="0" marR="0" algn="just">
                        <a:lnSpc>
                          <a:spcPts val="1300"/>
                        </a:lnSpc>
                        <a:spcBef>
                          <a:spcPts val="0"/>
                        </a:spcBef>
                        <a:spcAft>
                          <a:spcPts val="0"/>
                        </a:spcAft>
                      </a:pPr>
                      <a:r>
                        <a:rPr lang="en-GB" sz="1000" b="1" dirty="0">
                          <a:effectLst/>
                        </a:rPr>
                        <a:t>Total</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r">
                        <a:lnSpc>
                          <a:spcPts val="1300"/>
                        </a:lnSpc>
                        <a:spcBef>
                          <a:spcPts val="0"/>
                        </a:spcBef>
                        <a:spcAft>
                          <a:spcPts val="0"/>
                        </a:spcAft>
                      </a:pPr>
                      <a:r>
                        <a:rPr lang="en-GB" sz="1000" b="1" dirty="0">
                          <a:effectLst/>
                        </a:rPr>
                        <a:t>50,000</a:t>
                      </a:r>
                      <a:endParaRPr lang="en-US" sz="1100" b="1" dirty="0">
                        <a:effectLst/>
                        <a:latin typeface="Arial" panose="020B0604020202020204" pitchFamily="34" charset="0"/>
                        <a:ea typeface="Calibri" panose="020F0502020204030204" pitchFamily="34" charset="0"/>
                        <a:cs typeface="Times New Roman" panose="02020603050405020304" pitchFamily="18" charset="0"/>
                      </a:endParaRPr>
                    </a:p>
                  </a:txBody>
                  <a:tcPr marL="36195" marR="36195" marT="0" marB="0"/>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3408858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normAutofit/>
          </a:bodyPr>
          <a:lstStyle/>
          <a:p>
            <a:r>
              <a:rPr lang="en-GB" altLang="en-US" dirty="0"/>
              <a:t>Poor preparation of ICE</a:t>
            </a:r>
          </a:p>
        </p:txBody>
      </p:sp>
      <p:pic>
        <p:nvPicPr>
          <p:cNvPr id="5" name="Content Placeholder 4">
            <a:extLst>
              <a:ext uri="{FF2B5EF4-FFF2-40B4-BE49-F238E27FC236}">
                <a16:creationId xmlns:a16="http://schemas.microsoft.com/office/drawing/2014/main" id="{D7CF8CD1-CEA2-4211-99CD-762F76064505}"/>
              </a:ext>
            </a:extLst>
          </p:cNvPr>
          <p:cNvPicPr>
            <a:picLocks noGrp="1" noChangeAspect="1"/>
          </p:cNvPicPr>
          <p:nvPr>
            <p:ph idx="1"/>
          </p:nvPr>
        </p:nvPicPr>
        <p:blipFill>
          <a:blip r:embed="rId2"/>
          <a:stretch>
            <a:fillRect/>
          </a:stretch>
        </p:blipFill>
        <p:spPr>
          <a:xfrm>
            <a:off x="228600" y="1295400"/>
            <a:ext cx="8458200" cy="5105400"/>
          </a:xfrm>
          <a:prstGeom prst="rect">
            <a:avLst/>
          </a:prstGeom>
        </p:spPr>
      </p:pic>
    </p:spTree>
    <p:extLst>
      <p:ext uri="{BB962C8B-B14F-4D97-AF65-F5344CB8AC3E}">
        <p14:creationId xmlns:p14="http://schemas.microsoft.com/office/powerpoint/2010/main" val="37910147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Roles and responsibilities</a:t>
            </a:r>
            <a:endParaRPr lang="en-GB"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278930"/>
            <a:ext cx="9144000" cy="3140670"/>
          </a:xfrm>
          <a:prstGeom prst="rect">
            <a:avLst/>
          </a:prstGeom>
        </p:spPr>
      </p:pic>
    </p:spTree>
    <p:extLst>
      <p:ext uri="{BB962C8B-B14F-4D97-AF65-F5344CB8AC3E}">
        <p14:creationId xmlns:p14="http://schemas.microsoft.com/office/powerpoint/2010/main" val="7163650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8053" y="1295400"/>
            <a:ext cx="8027894" cy="2362200"/>
          </a:xfrm>
        </p:spPr>
        <p:txBody>
          <a:bodyPr>
            <a:noAutofit/>
          </a:bodyPr>
          <a:lstStyle/>
          <a:p>
            <a:r>
              <a:rPr lang="en-GB" altLang="en-US" sz="3600" dirty="0"/>
              <a:t>Implementing Partner</a:t>
            </a:r>
          </a:p>
          <a:p>
            <a:pPr lvl="1"/>
            <a:r>
              <a:rPr lang="en-GB" altLang="en-US" sz="3200" dirty="0"/>
              <a:t>Prepares and submits requests for funding</a:t>
            </a:r>
          </a:p>
          <a:p>
            <a:pPr lvl="1"/>
            <a:r>
              <a:rPr lang="en-GB" altLang="en-US" sz="3200" dirty="0"/>
              <a:t>Prepares and submits reports of actual programme expenditures</a:t>
            </a:r>
          </a:p>
        </p:txBody>
      </p:sp>
      <p:sp>
        <p:nvSpPr>
          <p:cNvPr id="24580" name="Rectangle 2"/>
          <p:cNvSpPr>
            <a:spLocks noGrp="1" noChangeArrowheads="1"/>
          </p:cNvSpPr>
          <p:nvPr>
            <p:ph type="title"/>
          </p:nvPr>
        </p:nvSpPr>
        <p:spPr/>
        <p:txBody>
          <a:bodyPr>
            <a:normAutofit/>
          </a:bodyPr>
          <a:lstStyle/>
          <a:p>
            <a:r>
              <a:rPr lang="en-GB" altLang="en-US" dirty="0"/>
              <a:t>Roles and Responsibilities</a:t>
            </a:r>
          </a:p>
        </p:txBody>
      </p:sp>
    </p:spTree>
    <p:extLst>
      <p:ext uri="{BB962C8B-B14F-4D97-AF65-F5344CB8AC3E}">
        <p14:creationId xmlns:p14="http://schemas.microsoft.com/office/powerpoint/2010/main" val="5254293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9453" y="1147482"/>
            <a:ext cx="8485094" cy="4643718"/>
          </a:xfrm>
        </p:spPr>
        <p:txBody>
          <a:bodyPr>
            <a:noAutofit/>
          </a:bodyPr>
          <a:lstStyle/>
          <a:p>
            <a:r>
              <a:rPr lang="en-GB" altLang="en-US" sz="3200" dirty="0"/>
              <a:t>Implementing Partner’s Designated Official</a:t>
            </a:r>
          </a:p>
          <a:p>
            <a:pPr lvl="1"/>
            <a:r>
              <a:rPr lang="en-GB" altLang="en-US" sz="2400" dirty="0"/>
              <a:t>Certifies that the request represents estimated expenditures as per work plan/programme document and the an ICE is attached</a:t>
            </a:r>
          </a:p>
          <a:p>
            <a:pPr lvl="1"/>
            <a:r>
              <a:rPr lang="en-GB" altLang="en-US" sz="2400" dirty="0"/>
              <a:t>Certifies that the reported expenditures were disbursed in accordance with the work plan or programme document and ICE</a:t>
            </a:r>
          </a:p>
          <a:p>
            <a:pPr lvl="1"/>
            <a:r>
              <a:rPr lang="en-GB" altLang="en-US" sz="2400" dirty="0"/>
              <a:t>Certifies that financial records and supporting documentation related to the reported expenditures would be made available for examination, when required, </a:t>
            </a:r>
            <a:r>
              <a:rPr lang="en-GB" altLang="en-US" sz="2400" dirty="0">
                <a:highlight>
                  <a:srgbClr val="FFFF00"/>
                </a:highlight>
              </a:rPr>
              <a:t>for a period of 5 years from the day of disbursement of funds</a:t>
            </a:r>
          </a:p>
        </p:txBody>
      </p:sp>
      <p:sp>
        <p:nvSpPr>
          <p:cNvPr id="24580" name="Rectangle 2"/>
          <p:cNvSpPr>
            <a:spLocks noGrp="1" noChangeArrowheads="1"/>
          </p:cNvSpPr>
          <p:nvPr>
            <p:ph type="title"/>
          </p:nvPr>
        </p:nvSpPr>
        <p:spPr/>
        <p:txBody>
          <a:bodyPr>
            <a:normAutofit/>
          </a:bodyPr>
          <a:lstStyle/>
          <a:p>
            <a:r>
              <a:rPr lang="en-GB" altLang="en-US" dirty="0"/>
              <a:t>Roles and Responsibilities</a:t>
            </a:r>
          </a:p>
        </p:txBody>
      </p:sp>
    </p:spTree>
    <p:extLst>
      <p:ext uri="{BB962C8B-B14F-4D97-AF65-F5344CB8AC3E}">
        <p14:creationId xmlns:p14="http://schemas.microsoft.com/office/powerpoint/2010/main" val="5368521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300" y="1156447"/>
            <a:ext cx="8915400" cy="5791200"/>
          </a:xfrm>
        </p:spPr>
        <p:txBody>
          <a:bodyPr>
            <a:noAutofit/>
          </a:bodyPr>
          <a:lstStyle/>
          <a:p>
            <a:r>
              <a:rPr lang="en-GB" altLang="en-US" sz="3200" dirty="0"/>
              <a:t>UNICEF Programme Manager</a:t>
            </a:r>
          </a:p>
          <a:p>
            <a:pPr lvl="1"/>
            <a:r>
              <a:rPr lang="en-GB" altLang="en-US" sz="2800" dirty="0"/>
              <a:t>Reviews the FACE form for completeness</a:t>
            </a:r>
          </a:p>
          <a:p>
            <a:pPr lvl="1"/>
            <a:r>
              <a:rPr lang="en-GB" altLang="en-US" sz="2800" dirty="0"/>
              <a:t>Certifies that the FACE form has been signed by the designated official of the implementing partner</a:t>
            </a:r>
          </a:p>
          <a:p>
            <a:pPr lvl="1"/>
            <a:r>
              <a:rPr lang="en-GB" altLang="en-US" sz="2800" dirty="0"/>
              <a:t>Certifies that requests are in accordance with work plan/programme document and UNICEF guidance</a:t>
            </a:r>
          </a:p>
        </p:txBody>
      </p:sp>
      <p:sp>
        <p:nvSpPr>
          <p:cNvPr id="24580" name="Rectangle 2"/>
          <p:cNvSpPr>
            <a:spLocks noGrp="1" noChangeArrowheads="1"/>
          </p:cNvSpPr>
          <p:nvPr>
            <p:ph type="title"/>
          </p:nvPr>
        </p:nvSpPr>
        <p:spPr/>
        <p:txBody>
          <a:bodyPr>
            <a:normAutofit/>
          </a:bodyPr>
          <a:lstStyle/>
          <a:p>
            <a:r>
              <a:rPr lang="en-GB" altLang="en-US" dirty="0"/>
              <a:t>Roles and Responsibilities</a:t>
            </a:r>
          </a:p>
        </p:txBody>
      </p:sp>
    </p:spTree>
    <p:extLst>
      <p:ext uri="{BB962C8B-B14F-4D97-AF65-F5344CB8AC3E}">
        <p14:creationId xmlns:p14="http://schemas.microsoft.com/office/powerpoint/2010/main" val="1728338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Face form-introduction</a:t>
            </a:r>
            <a:endParaRPr lang="en-GB"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1278930"/>
            <a:ext cx="9144000" cy="3140670"/>
          </a:xfrm>
          <a:prstGeom prst="rect">
            <a:avLst/>
          </a:prstGeom>
        </p:spPr>
      </p:pic>
    </p:spTree>
    <p:extLst>
      <p:ext uri="{BB962C8B-B14F-4D97-AF65-F5344CB8AC3E}">
        <p14:creationId xmlns:p14="http://schemas.microsoft.com/office/powerpoint/2010/main" val="2620395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300" y="1156447"/>
            <a:ext cx="8915400" cy="5791200"/>
          </a:xfrm>
        </p:spPr>
        <p:txBody>
          <a:bodyPr>
            <a:noAutofit/>
          </a:bodyPr>
          <a:lstStyle/>
          <a:p>
            <a:r>
              <a:rPr lang="en-GB" altLang="en-US" sz="3200" dirty="0"/>
              <a:t>UNICEF Programme Manager</a:t>
            </a:r>
          </a:p>
          <a:p>
            <a:pPr lvl="1"/>
            <a:r>
              <a:rPr lang="en-GB" altLang="en-US" sz="2800" dirty="0"/>
              <a:t>Certifies that he/she has reasonable assurance that activities took place as reported by the implementing partner</a:t>
            </a:r>
          </a:p>
          <a:p>
            <a:pPr lvl="1"/>
            <a:r>
              <a:rPr lang="en-GB" altLang="en-US" sz="2800" dirty="0"/>
              <a:t>Certifies that the itemized cost estimate is attached and that cost estimates are reasonable within the country context</a:t>
            </a:r>
          </a:p>
          <a:p>
            <a:pPr lvl="1"/>
            <a:r>
              <a:rPr lang="en-GB" altLang="en-US" sz="2800" dirty="0"/>
              <a:t>Shares with the partner a copy of the approved FACE form.</a:t>
            </a:r>
          </a:p>
        </p:txBody>
      </p:sp>
      <p:sp>
        <p:nvSpPr>
          <p:cNvPr id="24580" name="Rectangle 2"/>
          <p:cNvSpPr>
            <a:spLocks noGrp="1" noChangeArrowheads="1"/>
          </p:cNvSpPr>
          <p:nvPr>
            <p:ph type="title"/>
          </p:nvPr>
        </p:nvSpPr>
        <p:spPr/>
        <p:txBody>
          <a:bodyPr>
            <a:normAutofit/>
          </a:bodyPr>
          <a:lstStyle/>
          <a:p>
            <a:r>
              <a:rPr lang="en-GB" altLang="en-US" dirty="0"/>
              <a:t>Roles and Responsibilities</a:t>
            </a:r>
          </a:p>
        </p:txBody>
      </p:sp>
    </p:spTree>
    <p:extLst>
      <p:ext uri="{BB962C8B-B14F-4D97-AF65-F5344CB8AC3E}">
        <p14:creationId xmlns:p14="http://schemas.microsoft.com/office/powerpoint/2010/main" val="18403194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END</a:t>
            </a:r>
            <a:endParaRPr lang="en-GB" dirty="0"/>
          </a:p>
        </p:txBody>
      </p:sp>
      <p:pic>
        <p:nvPicPr>
          <p:cNvPr id="5" name="Picture 4" descr="UNI93862.jpg"/>
          <p:cNvPicPr/>
          <p:nvPr/>
        </p:nvPicPr>
        <p:blipFill rotWithShape="1">
          <a:blip r:embed="rId2" cstate="email">
            <a:extLst>
              <a:ext uri="{28A0092B-C50C-407E-A947-70E740481C1C}">
                <a14:useLocalDpi xmlns:a14="http://schemas.microsoft.com/office/drawing/2010/main"/>
              </a:ext>
            </a:extLst>
          </a:blip>
          <a:srcRect/>
          <a:stretch/>
        </p:blipFill>
        <p:spPr bwMode="auto">
          <a:xfrm>
            <a:off x="0" y="533400"/>
            <a:ext cx="9144000" cy="3200400"/>
          </a:xfrm>
          <a:prstGeom prst="rect">
            <a:avLst/>
          </a:prstGeom>
          <a:noFill/>
          <a:ln w="9525">
            <a:noFill/>
            <a:miter lim="800000"/>
            <a:headEnd/>
            <a:tailEnd/>
          </a:ln>
        </p:spPr>
      </p:pic>
    </p:spTree>
    <p:extLst>
      <p:ext uri="{BB962C8B-B14F-4D97-AF65-F5344CB8AC3E}">
        <p14:creationId xmlns:p14="http://schemas.microsoft.com/office/powerpoint/2010/main" val="85111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1600200"/>
            <a:ext cx="8534400" cy="1219200"/>
          </a:xfrm>
        </p:spPr>
        <p:txBody>
          <a:bodyPr>
            <a:normAutofit/>
          </a:bodyPr>
          <a:lstStyle/>
          <a:p>
            <a:pPr lvl="0"/>
            <a:r>
              <a:rPr lang="en-US" sz="2800" dirty="0"/>
              <a:t>FACE stands for Funding Authorization and Certificate of Expenditure.</a:t>
            </a:r>
          </a:p>
        </p:txBody>
      </p:sp>
      <p:sp>
        <p:nvSpPr>
          <p:cNvPr id="2" name="Title 1"/>
          <p:cNvSpPr>
            <a:spLocks noGrp="1"/>
          </p:cNvSpPr>
          <p:nvPr>
            <p:ph type="title"/>
          </p:nvPr>
        </p:nvSpPr>
        <p:spPr/>
        <p:txBody>
          <a:bodyPr>
            <a:normAutofit/>
          </a:bodyPr>
          <a:lstStyle/>
          <a:p>
            <a:r>
              <a:rPr lang="en-US" dirty="0"/>
              <a:t>What is the FACE Form?</a:t>
            </a:r>
          </a:p>
        </p:txBody>
      </p:sp>
    </p:spTree>
    <p:extLst>
      <p:ext uri="{BB962C8B-B14F-4D97-AF65-F5344CB8AC3E}">
        <p14:creationId xmlns:p14="http://schemas.microsoft.com/office/powerpoint/2010/main" val="936359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81219243"/>
              </p:ext>
            </p:extLst>
          </p:nvPr>
        </p:nvGraphicFramePr>
        <p:xfrm>
          <a:off x="304800" y="457200"/>
          <a:ext cx="8382000" cy="5889879"/>
        </p:xfrm>
        <a:graphic>
          <a:graphicData uri="http://schemas.openxmlformats.org/presentationml/2006/ole">
            <mc:AlternateContent xmlns:mc="http://schemas.openxmlformats.org/markup-compatibility/2006">
              <mc:Choice xmlns:v="urn:schemas-microsoft-com:vml" Requires="v">
                <p:oleObj spid="_x0000_s1079" name="Worksheet" r:id="rId4" imgW="9823438" imgH="7226125" progId="Excel.Sheet.12">
                  <p:embed/>
                </p:oleObj>
              </mc:Choice>
              <mc:Fallback>
                <p:oleObj name="Worksheet" r:id="rId4" imgW="9823438" imgH="7226125" progId="Excel.Sheet.12">
                  <p:embed/>
                  <p:pic>
                    <p:nvPicPr>
                      <p:cNvPr id="0" name=""/>
                      <p:cNvPicPr/>
                      <p:nvPr/>
                    </p:nvPicPr>
                    <p:blipFill>
                      <a:blip r:embed="rId5"/>
                      <a:stretch>
                        <a:fillRect/>
                      </a:stretch>
                    </p:blipFill>
                    <p:spPr>
                      <a:xfrm>
                        <a:off x="304800" y="457200"/>
                        <a:ext cx="8382000" cy="5889879"/>
                      </a:xfrm>
                      <a:prstGeom prst="rect">
                        <a:avLst/>
                      </a:prstGeom>
                    </p:spPr>
                  </p:pic>
                </p:oleObj>
              </mc:Fallback>
            </mc:AlternateContent>
          </a:graphicData>
        </a:graphic>
      </p:graphicFrame>
    </p:spTree>
    <p:extLst>
      <p:ext uri="{BB962C8B-B14F-4D97-AF65-F5344CB8AC3E}">
        <p14:creationId xmlns:p14="http://schemas.microsoft.com/office/powerpoint/2010/main" val="32965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47700" y="1600200"/>
            <a:ext cx="7886700" cy="2895600"/>
          </a:xfrm>
        </p:spPr>
        <p:txBody>
          <a:bodyPr>
            <a:normAutofit/>
          </a:bodyPr>
          <a:lstStyle/>
          <a:p>
            <a:pPr lvl="0" algn="just"/>
            <a:r>
              <a:rPr lang="en-US" dirty="0"/>
              <a:t>The FACE form is used by all implementing partners to request and report on actual </a:t>
            </a:r>
            <a:r>
              <a:rPr lang="en-US" dirty="0" err="1"/>
              <a:t>programme</a:t>
            </a:r>
            <a:r>
              <a:rPr lang="en-US" dirty="0"/>
              <a:t> expenditures</a:t>
            </a:r>
          </a:p>
          <a:p>
            <a:pPr lvl="0" algn="just"/>
            <a:r>
              <a:rPr lang="en-US" dirty="0"/>
              <a:t>It is used by UN agencies that have adopted HACT to authorize, disburse and record expenditures  of cash transfers made to implementing partners</a:t>
            </a:r>
          </a:p>
          <a:p>
            <a:pPr marL="0" indent="0" algn="just">
              <a:buNone/>
            </a:pPr>
            <a:endParaRPr lang="en-US" dirty="0"/>
          </a:p>
        </p:txBody>
      </p:sp>
      <p:sp>
        <p:nvSpPr>
          <p:cNvPr id="2" name="Title 1"/>
          <p:cNvSpPr>
            <a:spLocks noGrp="1"/>
          </p:cNvSpPr>
          <p:nvPr>
            <p:ph type="title"/>
          </p:nvPr>
        </p:nvSpPr>
        <p:spPr/>
        <p:txBody>
          <a:bodyPr>
            <a:normAutofit/>
          </a:bodyPr>
          <a:lstStyle/>
          <a:p>
            <a:r>
              <a:rPr lang="en-US" dirty="0"/>
              <a:t>FACE Form Uses</a:t>
            </a:r>
          </a:p>
        </p:txBody>
      </p:sp>
    </p:spTree>
    <p:extLst>
      <p:ext uri="{BB962C8B-B14F-4D97-AF65-F5344CB8AC3E}">
        <p14:creationId xmlns:p14="http://schemas.microsoft.com/office/powerpoint/2010/main" val="334163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19100" y="1143000"/>
            <a:ext cx="8305800" cy="4191000"/>
          </a:xfrm>
        </p:spPr>
        <p:txBody>
          <a:bodyPr>
            <a:normAutofit/>
          </a:bodyPr>
          <a:lstStyle/>
          <a:p>
            <a:pPr algn="just"/>
            <a:r>
              <a:rPr lang="en-US" dirty="0"/>
              <a:t>The FACE form is used for all three cash transfer modalities, namely Direct Cash Transfer (DCT), Direct Payment and Reimbursement. As a recap</a:t>
            </a:r>
          </a:p>
          <a:p>
            <a:pPr lvl="1" algn="just"/>
            <a:r>
              <a:rPr lang="en-US" sz="2000" dirty="0"/>
              <a:t>DCT - funds are transferred to implementing partner before the partner incurs expenditures to support activities agreed in the work plan</a:t>
            </a:r>
          </a:p>
          <a:p>
            <a:pPr lvl="1" algn="just"/>
            <a:r>
              <a:rPr lang="en-US" sz="2000" dirty="0"/>
              <a:t>Direct Payment – Funds are paid to directly to vendors or third parties for obligations incurred by partner in support of agreed activities</a:t>
            </a:r>
          </a:p>
          <a:p>
            <a:pPr lvl="1" algn="just"/>
            <a:r>
              <a:rPr lang="en-US" sz="2000" dirty="0"/>
              <a:t>Reimbursement – funds are provided to the implementing partner for expenditures incurred in support of agreed activities.</a:t>
            </a:r>
          </a:p>
          <a:p>
            <a:pPr algn="just"/>
            <a:r>
              <a:rPr lang="en-US" dirty="0"/>
              <a:t>One FACE is used for each type of cash transfer modality.</a:t>
            </a:r>
          </a:p>
        </p:txBody>
      </p:sp>
      <p:sp>
        <p:nvSpPr>
          <p:cNvPr id="2" name="Title 1"/>
          <p:cNvSpPr>
            <a:spLocks noGrp="1"/>
          </p:cNvSpPr>
          <p:nvPr>
            <p:ph type="title"/>
          </p:nvPr>
        </p:nvSpPr>
        <p:spPr/>
        <p:txBody>
          <a:bodyPr>
            <a:normAutofit fontScale="90000"/>
          </a:bodyPr>
          <a:lstStyle/>
          <a:p>
            <a:r>
              <a:rPr lang="en-US" dirty="0"/>
              <a:t>FACE Form Uses all three cash transfer modalities</a:t>
            </a:r>
          </a:p>
        </p:txBody>
      </p:sp>
    </p:spTree>
    <p:extLst>
      <p:ext uri="{BB962C8B-B14F-4D97-AF65-F5344CB8AC3E}">
        <p14:creationId xmlns:p14="http://schemas.microsoft.com/office/powerpoint/2010/main" val="4116167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04800" y="1295400"/>
            <a:ext cx="8534400" cy="4495800"/>
          </a:xfrm>
        </p:spPr>
        <p:txBody>
          <a:bodyPr/>
          <a:lstStyle/>
          <a:p>
            <a:pPr lvl="0"/>
            <a:r>
              <a:rPr lang="en-GB" sz="2800" dirty="0"/>
              <a:t>The FACE form can be divided into: 7 Areas</a:t>
            </a:r>
          </a:p>
          <a:p>
            <a:pPr lvl="1"/>
            <a:r>
              <a:rPr lang="en-US" sz="2800" dirty="0"/>
              <a:t>Header Area</a:t>
            </a:r>
          </a:p>
          <a:p>
            <a:pPr lvl="1"/>
            <a:r>
              <a:rPr lang="en-US" sz="2800" dirty="0"/>
              <a:t>Activity Description Area</a:t>
            </a:r>
          </a:p>
          <a:p>
            <a:pPr lvl="1"/>
            <a:r>
              <a:rPr lang="en-US" sz="2800" dirty="0"/>
              <a:t>Reporting Area</a:t>
            </a:r>
          </a:p>
          <a:p>
            <a:pPr lvl="1"/>
            <a:r>
              <a:rPr lang="en-US" sz="2800" dirty="0"/>
              <a:t>Request/ Authorization Area</a:t>
            </a:r>
          </a:p>
          <a:p>
            <a:pPr lvl="1"/>
            <a:r>
              <a:rPr lang="en-US" sz="2800" dirty="0"/>
              <a:t>Certification Area</a:t>
            </a:r>
          </a:p>
          <a:p>
            <a:pPr lvl="1"/>
            <a:r>
              <a:rPr lang="en-US" sz="2800" dirty="0"/>
              <a:t>For Agency Use only area</a:t>
            </a:r>
          </a:p>
          <a:p>
            <a:pPr lvl="1"/>
            <a:r>
              <a:rPr lang="en-US" sz="2800" dirty="0"/>
              <a:t>Coding column </a:t>
            </a:r>
          </a:p>
          <a:p>
            <a:pPr lvl="0"/>
            <a:endParaRPr lang="en-US" dirty="0"/>
          </a:p>
        </p:txBody>
      </p:sp>
      <p:sp>
        <p:nvSpPr>
          <p:cNvPr id="25602" name="Title 1"/>
          <p:cNvSpPr>
            <a:spLocks noGrp="1"/>
          </p:cNvSpPr>
          <p:nvPr>
            <p:ph type="title"/>
          </p:nvPr>
        </p:nvSpPr>
        <p:spPr/>
        <p:txBody>
          <a:bodyPr>
            <a:normAutofit/>
          </a:bodyPr>
          <a:lstStyle/>
          <a:p>
            <a:r>
              <a:rPr lang="en-US" altLang="en-US" dirty="0"/>
              <a:t>Structure of The FACE form </a:t>
            </a:r>
          </a:p>
        </p:txBody>
      </p:sp>
    </p:spTree>
    <p:extLst>
      <p:ext uri="{BB962C8B-B14F-4D97-AF65-F5344CB8AC3E}">
        <p14:creationId xmlns:p14="http://schemas.microsoft.com/office/powerpoint/2010/main" val="2539972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Pixe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UNICEF-AIDS_template">
  <a:themeElements>
    <a:clrScheme name="UNICEF-AIDS_template 8">
      <a:dk1>
        <a:srgbClr val="000000"/>
      </a:dk1>
      <a:lt1>
        <a:srgbClr val="FFFFFF"/>
      </a:lt1>
      <a:dk2>
        <a:srgbClr val="FFFFFF"/>
      </a:dk2>
      <a:lt2>
        <a:srgbClr val="808080"/>
      </a:lt2>
      <a:accent1>
        <a:srgbClr val="0066CC"/>
      </a:accent1>
      <a:accent2>
        <a:srgbClr val="FF9933"/>
      </a:accent2>
      <a:accent3>
        <a:srgbClr val="FFFFFF"/>
      </a:accent3>
      <a:accent4>
        <a:srgbClr val="000000"/>
      </a:accent4>
      <a:accent5>
        <a:srgbClr val="AAB8E2"/>
      </a:accent5>
      <a:accent6>
        <a:srgbClr val="E78A2D"/>
      </a:accent6>
      <a:hlink>
        <a:srgbClr val="FF3300"/>
      </a:hlink>
      <a:folHlink>
        <a:srgbClr val="B2B2B2"/>
      </a:folHlink>
    </a:clrScheme>
    <a:fontScheme name="UNICEF-AIDS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tx1"/>
          </a:buClr>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tx1"/>
          </a:buClr>
          <a:buSzTx/>
          <a:buFontTx/>
          <a:buChar char="•"/>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UNICEF-AIDS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ICEF-AIDS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ICEF-AIDS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ICEF-AIDS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ICEF-AIDS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ICEF-AIDS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ICEF-AIDS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UNICEF-AIDS_template 8">
        <a:dk1>
          <a:srgbClr val="000000"/>
        </a:dk1>
        <a:lt1>
          <a:srgbClr val="FFFFFF"/>
        </a:lt1>
        <a:dk2>
          <a:srgbClr val="FFFFFF"/>
        </a:dk2>
        <a:lt2>
          <a:srgbClr val="808080"/>
        </a:lt2>
        <a:accent1>
          <a:srgbClr val="0066CC"/>
        </a:accent1>
        <a:accent2>
          <a:srgbClr val="FF9933"/>
        </a:accent2>
        <a:accent3>
          <a:srgbClr val="FFFFFF"/>
        </a:accent3>
        <a:accent4>
          <a:srgbClr val="000000"/>
        </a:accent4>
        <a:accent5>
          <a:srgbClr val="AAB8E2"/>
        </a:accent5>
        <a:accent6>
          <a:srgbClr val="E78A2D"/>
        </a:accent6>
        <a:hlink>
          <a:srgbClr val="FF330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1F764B96DC53242AAEDD919BAD13001" ma:contentTypeVersion="2" ma:contentTypeDescription="Create a new document." ma:contentTypeScope="" ma:versionID="754180cf35da8ff1047f559562758915">
  <xsd:schema xmlns:xsd="http://www.w3.org/2001/XMLSchema" xmlns:xs="http://www.w3.org/2001/XMLSchema" xmlns:p="http://schemas.microsoft.com/office/2006/metadata/properties" xmlns:ns2="a05ba9a2-7b22-49fc-bc05-68debef467ae" targetNamespace="http://schemas.microsoft.com/office/2006/metadata/properties" ma:root="true" ma:fieldsID="3ef120cb0cd5890a8f2508a20b7a26cc" ns2:_="">
    <xsd:import namespace="a05ba9a2-7b22-49fc-bc05-68debef467ae"/>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5ba9a2-7b22-49fc-bc05-68debef467a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65A85C-40B0-48FD-A711-50750C00BB1D}">
  <ds:schemaRefs>
    <ds:schemaRef ds:uri="http://schemas.microsoft.com/sharepoint/v3/contenttype/forms"/>
  </ds:schemaRefs>
</ds:datastoreItem>
</file>

<file path=customXml/itemProps2.xml><?xml version="1.0" encoding="utf-8"?>
<ds:datastoreItem xmlns:ds="http://schemas.openxmlformats.org/officeDocument/2006/customXml" ds:itemID="{C30C3C96-5E08-4A77-A54B-706783779C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5ba9a2-7b22-49fc-bc05-68debef467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A69AA86-D3A5-4DEA-A369-8683F136C931}">
  <ds:schemaRefs>
    <ds:schemaRef ds:uri="http://purl.org/dc/terms/"/>
    <ds:schemaRef ds:uri="http://schemas.microsoft.com/office/2006/documentManagement/types"/>
    <ds:schemaRef ds:uri="http://purl.org/dc/elements/1.1/"/>
    <ds:schemaRef ds:uri="http://schemas.microsoft.com/office/infopath/2007/PartnerControls"/>
    <ds:schemaRef ds:uri="http://www.w3.org/XML/1998/namespace"/>
    <ds:schemaRef ds:uri="http://schemas.openxmlformats.org/package/2006/metadata/core-properties"/>
    <ds:schemaRef ds:uri="a05ba9a2-7b22-49fc-bc05-68debef467ae"/>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16815</TotalTime>
  <Words>2306</Words>
  <Application>Microsoft Office PowerPoint</Application>
  <PresentationFormat>On-screen Show (4:3)</PresentationFormat>
  <Paragraphs>447</Paragraphs>
  <Slides>41</Slides>
  <Notes>28</Notes>
  <HiddenSlides>0</HiddenSlides>
  <MMClips>0</MMClips>
  <ScaleCrop>false</ScaleCrop>
  <HeadingPairs>
    <vt:vector size="8" baseType="variant">
      <vt:variant>
        <vt:lpstr>Fonts Used</vt:lpstr>
      </vt:variant>
      <vt:variant>
        <vt:i4>8</vt:i4>
      </vt:variant>
      <vt:variant>
        <vt:lpstr>Theme</vt:lpstr>
      </vt:variant>
      <vt:variant>
        <vt:i4>4</vt:i4>
      </vt:variant>
      <vt:variant>
        <vt:lpstr>Embedded OLE Servers</vt:lpstr>
      </vt:variant>
      <vt:variant>
        <vt:i4>1</vt:i4>
      </vt:variant>
      <vt:variant>
        <vt:lpstr>Slide Titles</vt:lpstr>
      </vt:variant>
      <vt:variant>
        <vt:i4>41</vt:i4>
      </vt:variant>
    </vt:vector>
  </HeadingPairs>
  <TitlesOfParts>
    <vt:vector size="54" baseType="lpstr">
      <vt:lpstr>Arial</vt:lpstr>
      <vt:lpstr>Arial Black</vt:lpstr>
      <vt:lpstr>Arial Narrow</vt:lpstr>
      <vt:lpstr>Calibri</vt:lpstr>
      <vt:lpstr>Corbel</vt:lpstr>
      <vt:lpstr>Times New Roman</vt:lpstr>
      <vt:lpstr>Wingdings</vt:lpstr>
      <vt:lpstr>Wingdings 2</vt:lpstr>
      <vt:lpstr>Pixel</vt:lpstr>
      <vt:lpstr>2_Pixel</vt:lpstr>
      <vt:lpstr>1_Office Theme</vt:lpstr>
      <vt:lpstr>UNICEF-AIDS_template</vt:lpstr>
      <vt:lpstr>Worksheet</vt:lpstr>
      <vt:lpstr>PowerPoint Presentation</vt:lpstr>
      <vt:lpstr>Introduction</vt:lpstr>
      <vt:lpstr> Objectives</vt:lpstr>
      <vt:lpstr>THE Face form-introduction</vt:lpstr>
      <vt:lpstr>What is the FACE Form?</vt:lpstr>
      <vt:lpstr>PowerPoint Presentation</vt:lpstr>
      <vt:lpstr>FACE Form Uses</vt:lpstr>
      <vt:lpstr>FACE Form Uses all three cash transfer modalities</vt:lpstr>
      <vt:lpstr>Structure of The FACE form </vt:lpstr>
      <vt:lpstr>PowerPoint Presentation</vt:lpstr>
      <vt:lpstr>Structure of the FACE Form (Cont’d)</vt:lpstr>
      <vt:lpstr>Structure of the FACE Form (Cont’d)</vt:lpstr>
      <vt:lpstr>Structure of the FACE Form (cont’d)</vt:lpstr>
      <vt:lpstr>Structure of the FACE form (cont’d)</vt:lpstr>
      <vt:lpstr>Reporting Area</vt:lpstr>
      <vt:lpstr> Request/ Authorization Area </vt:lpstr>
      <vt:lpstr> Certification Area</vt:lpstr>
      <vt:lpstr> For Agency Use Only</vt:lpstr>
      <vt:lpstr>For UNICEF Use Only</vt:lpstr>
      <vt:lpstr>completing the FACE Form</vt:lpstr>
      <vt:lpstr>PowerPoint Presentation</vt:lpstr>
      <vt:lpstr>PowerPoint Presentation</vt:lpstr>
      <vt:lpstr>Certification and Approval of DCT Request in UNICEF</vt:lpstr>
      <vt:lpstr>Certification and Approval of DCT Request in UNICEF</vt:lpstr>
      <vt:lpstr>PowerPoint Presentation</vt:lpstr>
      <vt:lpstr>Reporting utilization of DCT</vt:lpstr>
      <vt:lpstr>Certification and Approval of FACE Report in UNICEF</vt:lpstr>
      <vt:lpstr>Certification and Approval of FACE Report in UNICEF</vt:lpstr>
      <vt:lpstr>Certification and Approval of FACE Report in UNICEF</vt:lpstr>
      <vt:lpstr>Reporting DCT utilization &amp; Requesting new DCT </vt:lpstr>
      <vt:lpstr>Supporting documentation submitted with face form</vt:lpstr>
      <vt:lpstr>The Itemized Cost Estimate</vt:lpstr>
      <vt:lpstr>Itemized Cost Estimate cont’d</vt:lpstr>
      <vt:lpstr>The ICE: Example</vt:lpstr>
      <vt:lpstr>Poor preparation of ICE</vt:lpstr>
      <vt:lpstr>Roles and responsibilities</vt:lpstr>
      <vt:lpstr>Roles and Responsibilities</vt:lpstr>
      <vt:lpstr>Roles and Responsibilities</vt:lpstr>
      <vt:lpstr>Roles and Responsibilities</vt:lpstr>
      <vt:lpstr>Roles and Responsibilities</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QCPR/</dc:title>
  <dc:creator>Alexander Freese</dc:creator>
  <cp:lastModifiedBy>Myo Sandar Aye</cp:lastModifiedBy>
  <cp:revision>1456</cp:revision>
  <cp:lastPrinted>2019-08-20T07:46:43Z</cp:lastPrinted>
  <dcterms:created xsi:type="dcterms:W3CDTF">2013-02-05T17:18:31Z</dcterms:created>
  <dcterms:modified xsi:type="dcterms:W3CDTF">2019-08-20T07:47:36Z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0x010100E1F764B96DC53242AAEDD919BAD13001</vt:lpwstr>
  </property>
</Properties>
</file>