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drawings/drawing2.xml" ContentType="application/vnd.openxmlformats-officedocument.drawingml.chartshapes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notesMasterIdLst>
    <p:notesMasterId r:id="rId29"/>
  </p:notesMasterIdLst>
  <p:handoutMasterIdLst>
    <p:handoutMasterId r:id="rId30"/>
  </p:handoutMasterIdLst>
  <p:sldIdLst>
    <p:sldId id="868" r:id="rId2"/>
    <p:sldId id="629" r:id="rId3"/>
    <p:sldId id="707" r:id="rId4"/>
    <p:sldId id="709" r:id="rId5"/>
    <p:sldId id="642" r:id="rId6"/>
    <p:sldId id="721" r:id="rId7"/>
    <p:sldId id="871" r:id="rId8"/>
    <p:sldId id="572" r:id="rId9"/>
    <p:sldId id="619" r:id="rId10"/>
    <p:sldId id="722" r:id="rId11"/>
    <p:sldId id="867" r:id="rId12"/>
    <p:sldId id="344" r:id="rId13"/>
    <p:sldId id="866" r:id="rId14"/>
    <p:sldId id="732" r:id="rId15"/>
    <p:sldId id="716" r:id="rId16"/>
    <p:sldId id="879" r:id="rId17"/>
    <p:sldId id="880" r:id="rId18"/>
    <p:sldId id="873" r:id="rId19"/>
    <p:sldId id="874" r:id="rId20"/>
    <p:sldId id="875" r:id="rId21"/>
    <p:sldId id="876" r:id="rId22"/>
    <p:sldId id="877" r:id="rId23"/>
    <p:sldId id="878" r:id="rId24"/>
    <p:sldId id="615" r:id="rId25"/>
    <p:sldId id="521" r:id="rId26"/>
    <p:sldId id="673" r:id="rId27"/>
    <p:sldId id="603" r:id="rId28"/>
  </p:sldIdLst>
  <p:sldSz cx="12192000" cy="6858000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ntry Profile" id="{CCF186FD-A984-4CF4-8C7D-F2DDC5D8772C}">
          <p14:sldIdLst>
            <p14:sldId id="868"/>
            <p14:sldId id="629"/>
          </p14:sldIdLst>
        </p14:section>
        <p14:section name="HIV Epidemiology &amp; service delivery delivery approaches" id="{078313C9-34B0-4A23-9791-742BC6836E09}">
          <p14:sldIdLst>
            <p14:sldId id="707"/>
            <p14:sldId id="709"/>
            <p14:sldId id="642"/>
            <p14:sldId id="721"/>
            <p14:sldId id="871"/>
          </p14:sldIdLst>
        </p14:section>
        <p14:section name="HIV service delivery approach" id="{76A1DCC2-37F3-4877-A686-971143AD937D}">
          <p14:sldIdLst>
            <p14:sldId id="572"/>
            <p14:sldId id="619"/>
          </p14:sldIdLst>
        </p14:section>
        <p14:section name="Successful initiatives and practices" id="{D80469A9-F8A0-4C78-916A-62A40272891F}">
          <p14:sldIdLst>
            <p14:sldId id="722"/>
            <p14:sldId id="867"/>
            <p14:sldId id="344"/>
            <p14:sldId id="866"/>
            <p14:sldId id="732"/>
            <p14:sldId id="716"/>
          </p14:sldIdLst>
        </p14:section>
        <p14:section name="HIV &amp; LTBI" id="{F21D230E-0F82-46B2-A60A-E1CE50EED934}">
          <p14:sldIdLst>
            <p14:sldId id="879"/>
            <p14:sldId id="880"/>
            <p14:sldId id="873"/>
            <p14:sldId id="874"/>
            <p14:sldId id="875"/>
            <p14:sldId id="876"/>
            <p14:sldId id="877"/>
            <p14:sldId id="878"/>
            <p14:sldId id="615"/>
          </p14:sldIdLst>
        </p14:section>
        <p14:section name="Challenges and Way forward" id="{866A4AF3-C3F8-4C8D-A5D6-967BB17973FA}">
          <p14:sldIdLst>
            <p14:sldId id="521"/>
            <p14:sldId id="673"/>
            <p14:sldId id="603"/>
          </p14:sldIdLst>
        </p14:section>
        <p14:section name="Reserve_PPT" id="{6148F066-23E7-495B-B459-353AC772F27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rsa Sanjana" initials="PS" lastIdx="5" clrIdx="0"/>
  <p:cmAuthor id="2" name="Dr.Htun Nyunt Oo" initials="" lastIdx="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669900"/>
    <a:srgbClr val="477D4D"/>
    <a:srgbClr val="FFB3B3"/>
    <a:srgbClr val="FF00FF"/>
    <a:srgbClr val="436D5E"/>
    <a:srgbClr val="000000"/>
    <a:srgbClr val="FF99FF"/>
    <a:srgbClr val="FFFF99"/>
    <a:srgbClr val="FFB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22" autoAdjust="0"/>
    <p:restoredTop sz="98340" autoAdjust="0"/>
  </p:normalViewPr>
  <p:slideViewPr>
    <p:cSldViewPr snapToGrid="0">
      <p:cViewPr>
        <p:scale>
          <a:sx n="60" d="100"/>
          <a:sy n="60" d="100"/>
        </p:scale>
        <p:origin x="324" y="47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83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2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drtun\Documents\NAP_data&amp;update\29Feb%20NASA%20table%20FS_20190215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Sheet1!$A$2:$A$30</c:f>
              <c:numCache>
                <c:formatCode>General</c:formatCode>
                <c:ptCount val="29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0.05</c:v>
                </c:pt>
                <c:pt idx="1">
                  <c:v>0.11</c:v>
                </c:pt>
                <c:pt idx="2">
                  <c:v>0.17</c:v>
                </c:pt>
                <c:pt idx="3">
                  <c:v>0.21</c:v>
                </c:pt>
                <c:pt idx="4">
                  <c:v>0.24</c:v>
                </c:pt>
                <c:pt idx="5">
                  <c:v>0.27</c:v>
                </c:pt>
                <c:pt idx="6">
                  <c:v>0.3</c:v>
                </c:pt>
                <c:pt idx="7">
                  <c:v>0.33</c:v>
                </c:pt>
                <c:pt idx="8">
                  <c:v>0.37</c:v>
                </c:pt>
                <c:pt idx="9">
                  <c:v>0.42</c:v>
                </c:pt>
                <c:pt idx="10">
                  <c:v>0.47</c:v>
                </c:pt>
                <c:pt idx="11">
                  <c:v>0.51</c:v>
                </c:pt>
                <c:pt idx="12">
                  <c:v>0.54</c:v>
                </c:pt>
                <c:pt idx="13">
                  <c:v>0.56000000000000005</c:v>
                </c:pt>
                <c:pt idx="14">
                  <c:v>0.57999999999999996</c:v>
                </c:pt>
                <c:pt idx="15">
                  <c:v>0.57999999999999996</c:v>
                </c:pt>
                <c:pt idx="16">
                  <c:v>0.59</c:v>
                </c:pt>
                <c:pt idx="17">
                  <c:v>0.59</c:v>
                </c:pt>
                <c:pt idx="18">
                  <c:v>0.57999999999999996</c:v>
                </c:pt>
                <c:pt idx="19">
                  <c:v>0.57999999999999996</c:v>
                </c:pt>
                <c:pt idx="20">
                  <c:v>0.56999999999999995</c:v>
                </c:pt>
                <c:pt idx="21">
                  <c:v>0.56999999999999995</c:v>
                </c:pt>
                <c:pt idx="22">
                  <c:v>0.56000000000000005</c:v>
                </c:pt>
                <c:pt idx="23">
                  <c:v>0.56000000000000005</c:v>
                </c:pt>
                <c:pt idx="24">
                  <c:v>0.56000000000000005</c:v>
                </c:pt>
                <c:pt idx="25">
                  <c:v>0.56000000000000005</c:v>
                </c:pt>
                <c:pt idx="26">
                  <c:v>0.56000000000000005</c:v>
                </c:pt>
                <c:pt idx="27">
                  <c:v>0.56000000000000005</c:v>
                </c:pt>
                <c:pt idx="28">
                  <c:v>0.56000000000000005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5F5-49DF-B20F-C28185D1F6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1103232"/>
        <c:axId val="71105536"/>
      </c:lineChart>
      <c:catAx>
        <c:axId val="711032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Calendar 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105536"/>
        <c:crosses val="autoZero"/>
        <c:auto val="1"/>
        <c:lblAlgn val="ctr"/>
        <c:lblOffset val="100"/>
        <c:noMultiLvlLbl val="0"/>
      </c:catAx>
      <c:valAx>
        <c:axId val="71105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Estimated HIV prevalence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103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DD2-492A-8795-DAF1B60B9E0C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DD2-492A-8795-DAF1B60B9E0C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DD2-492A-8795-DAF1B60B9E0C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DD2-492A-8795-DAF1B60B9E0C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DDD2-492A-8795-DAF1B60B9E0C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DDD2-492A-8795-DAF1B60B9E0C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DDD2-492A-8795-DAF1B60B9E0C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DDD2-492A-8795-DAF1B60B9E0C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DDD2-492A-8795-DAF1B60B9E0C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DDD2-492A-8795-DAF1B60B9E0C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DDD2-492A-8795-DAF1B60B9E0C}"/>
              </c:ext>
            </c:extLst>
          </c:dPt>
          <c:dPt>
            <c:idx val="11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DDD2-492A-8795-DAF1B60B9E0C}"/>
              </c:ext>
            </c:extLst>
          </c:dPt>
          <c:dPt>
            <c:idx val="12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DDD2-492A-8795-DAF1B60B9E0C}"/>
              </c:ext>
            </c:extLst>
          </c:dPt>
          <c:dPt>
            <c:idx val="13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DDD2-492A-8795-DAF1B60B9E0C}"/>
              </c:ext>
            </c:extLst>
          </c:dPt>
          <c:dPt>
            <c:idx val="14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DDD2-492A-8795-DAF1B60B9E0C}"/>
              </c:ext>
            </c:extLst>
          </c:dPt>
          <c:dPt>
            <c:idx val="15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DDD2-492A-8795-DAF1B60B9E0C}"/>
              </c:ext>
            </c:extLst>
          </c:dPt>
          <c:dPt>
            <c:idx val="16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DDD2-492A-8795-DAF1B60B9E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Sheet1!$A$2:$A$18</c:f>
              <c:strCache>
                <c:ptCount val="17"/>
                <c:pt idx="0">
                  <c:v>Ayeyarwady Region</c:v>
                </c:pt>
                <c:pt idx="1">
                  <c:v>Bago Region</c:v>
                </c:pt>
                <c:pt idx="2">
                  <c:v>Chin State</c:v>
                </c:pt>
                <c:pt idx="3">
                  <c:v>Kachin State</c:v>
                </c:pt>
                <c:pt idx="4">
                  <c:v>Kayah State</c:v>
                </c:pt>
                <c:pt idx="5">
                  <c:v>Kayin State</c:v>
                </c:pt>
                <c:pt idx="6">
                  <c:v>Magway Region</c:v>
                </c:pt>
                <c:pt idx="7">
                  <c:v>Mandalay Region</c:v>
                </c:pt>
                <c:pt idx="8">
                  <c:v>Mon State</c:v>
                </c:pt>
                <c:pt idx="9">
                  <c:v>Nay Pyi Taw Union Territory</c:v>
                </c:pt>
                <c:pt idx="10">
                  <c:v>Rakhine State</c:v>
                </c:pt>
                <c:pt idx="11">
                  <c:v>Sagaing Region</c:v>
                </c:pt>
                <c:pt idx="12">
                  <c:v>Shan(East) State</c:v>
                </c:pt>
                <c:pt idx="13">
                  <c:v>Shan(North)State</c:v>
                </c:pt>
                <c:pt idx="14">
                  <c:v>Shan(South) State</c:v>
                </c:pt>
                <c:pt idx="15">
                  <c:v>Tanintharyi Region</c:v>
                </c:pt>
                <c:pt idx="16">
                  <c:v>Yangon Region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 formatCode="#,##0">
                  <c:v>9439</c:v>
                </c:pt>
                <c:pt idx="1">
                  <c:v>8530</c:v>
                </c:pt>
                <c:pt idx="2" formatCode="#,##0">
                  <c:v>306</c:v>
                </c:pt>
                <c:pt idx="3">
                  <c:v>26146</c:v>
                </c:pt>
                <c:pt idx="4" formatCode="#,##0">
                  <c:v>389</c:v>
                </c:pt>
                <c:pt idx="5" formatCode="#,##0">
                  <c:v>2500</c:v>
                </c:pt>
                <c:pt idx="6" formatCode="#,##0">
                  <c:v>6361</c:v>
                </c:pt>
                <c:pt idx="7" formatCode="#,##0">
                  <c:v>22082</c:v>
                </c:pt>
                <c:pt idx="8" formatCode="#,##0">
                  <c:v>6372</c:v>
                </c:pt>
                <c:pt idx="9" formatCode="#,##0">
                  <c:v>2905</c:v>
                </c:pt>
                <c:pt idx="10" formatCode="#,##0">
                  <c:v>2097</c:v>
                </c:pt>
                <c:pt idx="11" formatCode="#,##0">
                  <c:v>12271</c:v>
                </c:pt>
                <c:pt idx="12" formatCode="#,##0">
                  <c:v>2039</c:v>
                </c:pt>
                <c:pt idx="13" formatCode="#,##0">
                  <c:v>9050</c:v>
                </c:pt>
                <c:pt idx="14" formatCode="#,##0">
                  <c:v>3463</c:v>
                </c:pt>
                <c:pt idx="15" formatCode="#,##0">
                  <c:v>5891</c:v>
                </c:pt>
                <c:pt idx="16">
                  <c:v>55445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2-DDD2-492A-8795-DAF1B60B9E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Fast Track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9E9-4826-A1BC-FF1CB48997F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Esitmated PLHIV</c:v>
                </c:pt>
                <c:pt idx="1">
                  <c:v>Diagnosed</c:v>
                </c:pt>
                <c:pt idx="2">
                  <c:v>Treat</c:v>
                </c:pt>
                <c:pt idx="3">
                  <c:v>PLHIV with VLS Results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0.9</c:v>
                </c:pt>
                <c:pt idx="2">
                  <c:v>0.81</c:v>
                </c:pt>
                <c:pt idx="3">
                  <c:v>0.72899999999999998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99-486E-A803-026BE683AD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2018 Status OVP</c:v>
                </c:pt>
              </c:strCache>
            </c:strRef>
          </c:tx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9E9-4826-A1BC-FF1CB48997F2}"/>
                </c:ext>
              </c:extLst>
            </c:dLbl>
            <c:dLbl>
              <c:idx val="1"/>
              <c:layout>
                <c:manualLayout>
                  <c:x val="1.20763437179053E-3"/>
                  <c:y val="0.2130609021868679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9E9-4826-A1BC-FF1CB48997F2}"/>
                </c:ext>
              </c:extLst>
            </c:dLbl>
            <c:dLbl>
              <c:idx val="2"/>
              <c:layout>
                <c:manualLayout>
                  <c:x val="8.4541062801932396E-3"/>
                  <c:y val="0.2568405396225250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9E9-4826-A1BC-FF1CB48997F2}"/>
                </c:ext>
              </c:extLst>
            </c:dLbl>
            <c:dLbl>
              <c:idx val="3"/>
              <c:layout>
                <c:manualLayout>
                  <c:x val="-2.4154589371980701E-3"/>
                  <c:y val="0.143013482289815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9E9-4826-A1BC-FF1CB48997F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Esitmated PLHIV</c:v>
                </c:pt>
                <c:pt idx="1">
                  <c:v>Diagnosed</c:v>
                </c:pt>
                <c:pt idx="2">
                  <c:v>Treat</c:v>
                </c:pt>
                <c:pt idx="3">
                  <c:v>PLHIV with VLS Results</c:v>
                </c:pt>
              </c:strCache>
            </c:strRef>
          </c:cat>
          <c:val>
            <c:numRef>
              <c:f>Sheet1!$D$2:$D$5</c:f>
              <c:numCache>
                <c:formatCode>0.0%</c:formatCode>
                <c:ptCount val="4"/>
                <c:pt idx="0" formatCode="0%">
                  <c:v>1</c:v>
                </c:pt>
                <c:pt idx="1">
                  <c:v>0.82</c:v>
                </c:pt>
                <c:pt idx="2" formatCode="0.00%">
                  <c:v>0.73050000000000004</c:v>
                </c:pt>
                <c:pt idx="3" formatCode="0.000%">
                  <c:v>0.37524999999999997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499-486E-A803-026BE683AD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84049920"/>
        <c:axId val="84051456"/>
      </c:barChart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2018 status KP</c:v>
                </c:pt>
              </c:strCache>
            </c:strRef>
          </c:tx>
          <c:spPr>
            <a:solidFill>
              <a:srgbClr val="FFB3B3"/>
            </a:solidFill>
          </c:spPr>
          <c:invertIfNegative val="0"/>
          <c:dLbls>
            <c:dLbl>
              <c:idx val="0"/>
              <c:layout>
                <c:manualLayout>
                  <c:x val="4.8309178743961298E-3"/>
                  <c:y val="0.1284202698112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E9-4826-A1BC-FF1CB48997F2}"/>
                </c:ext>
              </c:extLst>
            </c:dLbl>
            <c:dLbl>
              <c:idx val="1"/>
              <c:layout>
                <c:manualLayout>
                  <c:x val="8.4541062801932396E-3"/>
                  <c:y val="0.11090841483699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9E9-4826-A1BC-FF1CB48997F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Esitmated PLHIV</c:v>
                </c:pt>
                <c:pt idx="1">
                  <c:v>Diagnosed</c:v>
                </c:pt>
                <c:pt idx="2">
                  <c:v>Treat</c:v>
                </c:pt>
                <c:pt idx="3">
                  <c:v>PLHIV with VLS Results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0.24</c:v>
                </c:pt>
                <c:pt idx="1">
                  <c:v>0.15</c:v>
                </c:pt>
                <c:pt idx="2" formatCode="General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99-486E-A803-026BE683AD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50"/>
        <c:axId val="84280064"/>
        <c:axId val="84052992"/>
      </c:barChart>
      <c:catAx>
        <c:axId val="84049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en-US"/>
          </a:p>
        </c:txPr>
        <c:crossAx val="84051456"/>
        <c:crosses val="autoZero"/>
        <c:auto val="1"/>
        <c:lblAlgn val="ctr"/>
        <c:lblOffset val="100"/>
        <c:noMultiLvlLbl val="0"/>
      </c:catAx>
      <c:valAx>
        <c:axId val="84051456"/>
        <c:scaling>
          <c:orientation val="minMax"/>
          <c:max val="1"/>
        </c:scaling>
        <c:delete val="0"/>
        <c:axPos val="l"/>
        <c:numFmt formatCode="0%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en-US"/>
          </a:p>
        </c:txPr>
        <c:crossAx val="84049920"/>
        <c:crosses val="autoZero"/>
        <c:crossBetween val="between"/>
      </c:valAx>
      <c:valAx>
        <c:axId val="84052992"/>
        <c:scaling>
          <c:orientation val="minMax"/>
          <c:max val="1"/>
        </c:scaling>
        <c:delete val="1"/>
        <c:axPos val="r"/>
        <c:numFmt formatCode="0%" sourceLinked="0"/>
        <c:majorTickMark val="out"/>
        <c:minorTickMark val="none"/>
        <c:tickLblPos val="nextTo"/>
        <c:crossAx val="84280064"/>
        <c:crosses val="max"/>
        <c:crossBetween val="between"/>
      </c:valAx>
      <c:catAx>
        <c:axId val="842800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4052992"/>
        <c:crosses val="autoZero"/>
        <c:auto val="1"/>
        <c:lblAlgn val="ctr"/>
        <c:lblOffset val="100"/>
        <c:noMultiLvlLbl val="0"/>
      </c:catAx>
    </c:plotArea>
    <c:legend>
      <c:legendPos val="b"/>
      <c:overlay val="0"/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82196958654744"/>
          <c:y val="0.15126383638771865"/>
          <c:w val="0.86931322884566742"/>
          <c:h val="0.68833240300446363"/>
        </c:manualLayout>
      </c:layout>
      <c:lineChart>
        <c:grouping val="standard"/>
        <c:varyColors val="0"/>
        <c:ser>
          <c:idx val="0"/>
          <c:order val="0"/>
          <c:tx>
            <c:strRef>
              <c:f>'Low-High risk'!$A$18:$B$18</c:f>
              <c:strCache>
                <c:ptCount val="2"/>
                <c:pt idx="0">
                  <c:v>New TB patients</c:v>
                </c:pt>
              </c:strCache>
            </c:strRef>
          </c:tx>
          <c:spPr>
            <a:ln w="57150">
              <a:solidFill>
                <a:srgbClr val="FF0000"/>
              </a:solidFill>
            </a:ln>
          </c:spPr>
          <c:marker>
            <c:spPr>
              <a:ln w="57150">
                <a:solidFill>
                  <a:srgbClr val="FF0000"/>
                </a:solidFill>
              </a:ln>
            </c:spPr>
          </c:marker>
          <c:dLbls>
            <c:spPr>
              <a:solidFill>
                <a:sysClr val="window" lastClr="FFFFFF"/>
              </a:solidFill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'Low-High risk'!$C$17:$N$17</c:f>
              <c:numCache>
                <c:formatCode>General</c:formatCode>
                <c:ptCount val="12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2016</c:v>
                </c:pt>
                <c:pt idx="11">
                  <c:v>2018</c:v>
                </c:pt>
              </c:numCache>
            </c:numRef>
          </c:cat>
          <c:val>
            <c:numRef>
              <c:f>'Low-High risk'!$C$18:$N$18</c:f>
              <c:numCache>
                <c:formatCode>0.0%</c:formatCode>
                <c:ptCount val="12"/>
                <c:pt idx="0">
                  <c:v>0.10299999999999999</c:v>
                </c:pt>
                <c:pt idx="1">
                  <c:v>0.108</c:v>
                </c:pt>
                <c:pt idx="2">
                  <c:v>9.8000000000000004E-2</c:v>
                </c:pt>
                <c:pt idx="3">
                  <c:v>0.111</c:v>
                </c:pt>
                <c:pt idx="4">
                  <c:v>9.1499999999999998E-2</c:v>
                </c:pt>
                <c:pt idx="5">
                  <c:v>0.104</c:v>
                </c:pt>
                <c:pt idx="6">
                  <c:v>9.9000000000000005E-2</c:v>
                </c:pt>
                <c:pt idx="7">
                  <c:v>9.6999999999999989E-2</c:v>
                </c:pt>
                <c:pt idx="8">
                  <c:v>9.1614443449716504E-2</c:v>
                </c:pt>
                <c:pt idx="9">
                  <c:v>8.5299999999999987E-2</c:v>
                </c:pt>
                <c:pt idx="10">
                  <c:v>8.5000000000000006E-2</c:v>
                </c:pt>
                <c:pt idx="11">
                  <c:v>9.3461860854987422E-2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5AA0-450F-8880-FDCCC476C27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4893696"/>
        <c:axId val="84896768"/>
      </c:lineChart>
      <c:catAx>
        <c:axId val="848936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Calendar</a:t>
                </a:r>
                <a:r>
                  <a:rPr lang="en-US" baseline="0" dirty="0"/>
                  <a:t> Year</a:t>
                </a:r>
                <a:endParaRPr lang="en-US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84896768"/>
        <c:crosses val="autoZero"/>
        <c:auto val="1"/>
        <c:lblAlgn val="ctr"/>
        <c:lblOffset val="100"/>
        <c:noMultiLvlLbl val="0"/>
      </c:catAx>
      <c:valAx>
        <c:axId val="848967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HIV</a:t>
                </a:r>
                <a:r>
                  <a:rPr lang="en-US" baseline="0" dirty="0"/>
                  <a:t> prevalence</a:t>
                </a:r>
                <a:endParaRPr lang="en-US" dirty="0"/>
              </a:p>
            </c:rich>
          </c:tx>
          <c:overlay val="0"/>
        </c:title>
        <c:numFmt formatCode="0%" sourceLinked="0"/>
        <c:majorTickMark val="out"/>
        <c:minorTickMark val="none"/>
        <c:tickLblPos val="nextTo"/>
        <c:crossAx val="848936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newly enrolled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Sheet1!$B$2:$B$7</c:f>
              <c:numCache>
                <c:formatCode>#,##0</c:formatCode>
                <c:ptCount val="6"/>
                <c:pt idx="0">
                  <c:v>12416</c:v>
                </c:pt>
                <c:pt idx="1">
                  <c:v>21020</c:v>
                </c:pt>
                <c:pt idx="2">
                  <c:v>33415</c:v>
                </c:pt>
                <c:pt idx="3">
                  <c:v>34765</c:v>
                </c:pt>
                <c:pt idx="4">
                  <c:v>37402</c:v>
                </c:pt>
                <c:pt idx="5">
                  <c:v>37277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8C-4DB4-BEDC-CC0805F827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Active TB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Sheet1!$C$2:$C$7</c:f>
              <c:numCache>
                <c:formatCode>#,##0</c:formatCode>
                <c:ptCount val="6"/>
                <c:pt idx="0">
                  <c:v>3631</c:v>
                </c:pt>
                <c:pt idx="1">
                  <c:v>1794</c:v>
                </c:pt>
                <c:pt idx="2">
                  <c:v>4329</c:v>
                </c:pt>
                <c:pt idx="3">
                  <c:v>3960</c:v>
                </c:pt>
                <c:pt idx="4">
                  <c:v>4621</c:v>
                </c:pt>
                <c:pt idx="5">
                  <c:v>3892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8C-4DB4-BEDC-CC0805F827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4637568"/>
        <c:axId val="8463910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Proportion of TB co-infection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rgbClr val="00B05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Sheet1!$D$2:$D$7</c:f>
              <c:numCache>
                <c:formatCode>0.0%</c:formatCode>
                <c:ptCount val="6"/>
                <c:pt idx="0">
                  <c:v>0.28999999999999998</c:v>
                </c:pt>
                <c:pt idx="1">
                  <c:v>8.5000000000000006E-2</c:v>
                </c:pt>
                <c:pt idx="2">
                  <c:v>0.13</c:v>
                </c:pt>
                <c:pt idx="3">
                  <c:v>0.11</c:v>
                </c:pt>
                <c:pt idx="4">
                  <c:v>0.124</c:v>
                </c:pt>
                <c:pt idx="5">
                  <c:v>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08C-4DB4-BEDC-CC0805F827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651392"/>
        <c:axId val="84649472"/>
      </c:lineChart>
      <c:catAx>
        <c:axId val="84637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639104"/>
        <c:crosses val="autoZero"/>
        <c:auto val="1"/>
        <c:lblAlgn val="ctr"/>
        <c:lblOffset val="100"/>
        <c:noMultiLvlLbl val="0"/>
      </c:catAx>
      <c:valAx>
        <c:axId val="84639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No. of newly enrolled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637568"/>
        <c:crosses val="autoZero"/>
        <c:crossBetween val="between"/>
      </c:valAx>
      <c:valAx>
        <c:axId val="84649472"/>
        <c:scaling>
          <c:orientation val="minMax"/>
          <c:max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Proportion of TB co-infection among newly enrolled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651392"/>
        <c:crosses val="max"/>
        <c:crossBetween val="between"/>
      </c:valAx>
      <c:catAx>
        <c:axId val="846513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46494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newly enrolled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Sheet1!$B$2:$B$6</c:f>
              <c:numCache>
                <c:formatCode>#,##0</c:formatCode>
                <c:ptCount val="5"/>
                <c:pt idx="0">
                  <c:v>21020</c:v>
                </c:pt>
                <c:pt idx="1">
                  <c:v>33415</c:v>
                </c:pt>
                <c:pt idx="2">
                  <c:v>34765</c:v>
                </c:pt>
                <c:pt idx="3">
                  <c:v>37402</c:v>
                </c:pt>
                <c:pt idx="4">
                  <c:v>37277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8C-4DB4-BEDC-CC0805F827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received IPT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Sheet1!$C$2:$C$6</c:f>
              <c:numCache>
                <c:formatCode>#,##0</c:formatCode>
                <c:ptCount val="5"/>
                <c:pt idx="0">
                  <c:v>2997</c:v>
                </c:pt>
                <c:pt idx="1">
                  <c:v>3361</c:v>
                </c:pt>
                <c:pt idx="2">
                  <c:v>1018</c:v>
                </c:pt>
                <c:pt idx="3">
                  <c:v>6531</c:v>
                </c:pt>
                <c:pt idx="4">
                  <c:v>5776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8C-4DB4-BEDC-CC0805F827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5456768"/>
        <c:axId val="8545830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IPT coverage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Sheet1!$D$2:$D$6</c:f>
              <c:numCache>
                <c:formatCode>0.0%</c:formatCode>
                <c:ptCount val="5"/>
                <c:pt idx="0">
                  <c:v>0.14000000000000001</c:v>
                </c:pt>
                <c:pt idx="1">
                  <c:v>0.1</c:v>
                </c:pt>
                <c:pt idx="2">
                  <c:v>0.03</c:v>
                </c:pt>
                <c:pt idx="3">
                  <c:v>0.17499999999999999</c:v>
                </c:pt>
                <c:pt idx="4">
                  <c:v>0.15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08C-4DB4-BEDC-CC0805F827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478784"/>
        <c:axId val="85476864"/>
      </c:lineChart>
      <c:catAx>
        <c:axId val="85456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458304"/>
        <c:crosses val="autoZero"/>
        <c:auto val="1"/>
        <c:lblAlgn val="ctr"/>
        <c:lblOffset val="100"/>
        <c:noMultiLvlLbl val="0"/>
      </c:catAx>
      <c:valAx>
        <c:axId val="85458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No. of newly enrolled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456768"/>
        <c:crosses val="autoZero"/>
        <c:crossBetween val="between"/>
      </c:valAx>
      <c:valAx>
        <c:axId val="85476864"/>
        <c:scaling>
          <c:orientation val="minMax"/>
          <c:max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Proportion of TB co-infection among newly enrolled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478784"/>
        <c:crosses val="max"/>
        <c:crossBetween val="between"/>
      </c:valAx>
      <c:catAx>
        <c:axId val="854787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54768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TB suspect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5"/>
              </a:solidFill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Sheet1!$B$2:$B$6</c:f>
              <c:numCache>
                <c:formatCode>_-* #,##0_-;\-* #,##0_-;_-* "-"??_-;_-@_-</c:formatCode>
                <c:ptCount val="5"/>
                <c:pt idx="0">
                  <c:v>5606.25</c:v>
                </c:pt>
                <c:pt idx="1">
                  <c:v>13528.125</c:v>
                </c:pt>
                <c:pt idx="2">
                  <c:v>12375</c:v>
                </c:pt>
                <c:pt idx="3">
                  <c:v>14440.625</c:v>
                </c:pt>
                <c:pt idx="4">
                  <c:v>9680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6D-49DB-8253-27D7C97FB2D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started IPT</c:v>
                </c:pt>
              </c:strCache>
            </c:strRef>
          </c:tx>
          <c:spPr>
            <a:solidFill>
              <a:srgbClr val="669900"/>
            </a:solidFill>
            <a:ln>
              <a:solidFill>
                <a:srgbClr val="00B050"/>
              </a:solidFill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Sheet1!$C$2:$C$6</c:f>
              <c:numCache>
                <c:formatCode>_-* #,##0_-;\-* #,##0_-;_-* "-"??_-;_-@_-</c:formatCode>
                <c:ptCount val="5"/>
                <c:pt idx="0">
                  <c:v>2997</c:v>
                </c:pt>
                <c:pt idx="1">
                  <c:v>3361</c:v>
                </c:pt>
                <c:pt idx="2">
                  <c:v>1018</c:v>
                </c:pt>
                <c:pt idx="3">
                  <c:v>6531</c:v>
                </c:pt>
                <c:pt idx="4">
                  <c:v>5776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6D-49DB-8253-27D7C97FB2D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IPT gap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 w="19050">
              <a:solidFill>
                <a:srgbClr val="FF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Sheet1!$D$2:$D$6</c:f>
              <c:numCache>
                <c:formatCode>_-* #,##0_-;\-* #,##0_-;_-* "-"??_-;_-@_-</c:formatCode>
                <c:ptCount val="5"/>
                <c:pt idx="0">
                  <c:v>12416.75</c:v>
                </c:pt>
                <c:pt idx="1">
                  <c:v>16525.875</c:v>
                </c:pt>
                <c:pt idx="2">
                  <c:v>21372</c:v>
                </c:pt>
                <c:pt idx="3">
                  <c:v>16430.375</c:v>
                </c:pt>
                <c:pt idx="4">
                  <c:v>21821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6D-49DB-8253-27D7C97FB2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5545728"/>
        <c:axId val="85547648"/>
      </c:barChart>
      <c:catAx>
        <c:axId val="8554572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 dirty="0"/>
                  <a:t>Calendar</a:t>
                </a:r>
                <a:r>
                  <a:rPr lang="en-GB" baseline="0" dirty="0"/>
                  <a:t> Years</a:t>
                </a:r>
                <a:endParaRPr lang="en-US" dirty="0"/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85547648"/>
        <c:crosses val="autoZero"/>
        <c:auto val="1"/>
        <c:lblAlgn val="ctr"/>
        <c:lblOffset val="100"/>
        <c:noMultiLvlLbl val="0"/>
      </c:catAx>
      <c:valAx>
        <c:axId val="8554764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GB" dirty="0"/>
                  <a:t>(%)</a:t>
                </a:r>
                <a:endParaRPr lang="en-US" dirty="0"/>
              </a:p>
            </c:rich>
          </c:tx>
          <c:overlay val="0"/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85545728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/>
              <a:t>2018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0"/>
      <c:rotY val="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Active TB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Sheet1!$A$2:$A$18</c:f>
              <c:strCache>
                <c:ptCount val="17"/>
                <c:pt idx="0">
                  <c:v>Yangon</c:v>
                </c:pt>
                <c:pt idx="1">
                  <c:v>Kachin</c:v>
                </c:pt>
                <c:pt idx="2">
                  <c:v>Ayarwaddy</c:v>
                </c:pt>
                <c:pt idx="3">
                  <c:v>Mandalay</c:v>
                </c:pt>
                <c:pt idx="4">
                  <c:v>Shan (N)</c:v>
                </c:pt>
                <c:pt idx="5">
                  <c:v>Sagaing</c:v>
                </c:pt>
                <c:pt idx="6">
                  <c:v>Bago</c:v>
                </c:pt>
                <c:pt idx="7">
                  <c:v>Kayin</c:v>
                </c:pt>
                <c:pt idx="8">
                  <c:v>Mon</c:v>
                </c:pt>
                <c:pt idx="9">
                  <c:v>Thanintharyi</c:v>
                </c:pt>
                <c:pt idx="10">
                  <c:v>Shan (S)</c:v>
                </c:pt>
                <c:pt idx="11">
                  <c:v>Rakhine</c:v>
                </c:pt>
                <c:pt idx="12">
                  <c:v>Magway</c:v>
                </c:pt>
                <c:pt idx="13">
                  <c:v>Naypyitaw</c:v>
                </c:pt>
                <c:pt idx="14">
                  <c:v>Shan (E)</c:v>
                </c:pt>
                <c:pt idx="15">
                  <c:v>Kayah</c:v>
                </c:pt>
                <c:pt idx="16">
                  <c:v>Chin</c:v>
                </c:pt>
              </c:strCache>
            </c:strRef>
          </c:cat>
          <c:val>
            <c:numRef>
              <c:f>Sheet1!$B$2:$B$18</c:f>
              <c:numCache>
                <c:formatCode>_(* #,##0_);_(* \(#,##0\);_(* "-"??_);_(@_)</c:formatCode>
                <c:ptCount val="17"/>
                <c:pt idx="0">
                  <c:v>1631</c:v>
                </c:pt>
                <c:pt idx="1">
                  <c:v>744</c:v>
                </c:pt>
                <c:pt idx="2">
                  <c:v>342</c:v>
                </c:pt>
                <c:pt idx="3">
                  <c:v>203</c:v>
                </c:pt>
                <c:pt idx="4">
                  <c:v>185</c:v>
                </c:pt>
                <c:pt idx="5">
                  <c:v>169</c:v>
                </c:pt>
                <c:pt idx="6">
                  <c:v>159</c:v>
                </c:pt>
                <c:pt idx="7">
                  <c:v>149</c:v>
                </c:pt>
                <c:pt idx="8">
                  <c:v>144</c:v>
                </c:pt>
                <c:pt idx="9">
                  <c:v>133</c:v>
                </c:pt>
                <c:pt idx="10">
                  <c:v>54</c:v>
                </c:pt>
                <c:pt idx="11">
                  <c:v>44</c:v>
                </c:pt>
                <c:pt idx="12">
                  <c:v>43</c:v>
                </c:pt>
                <c:pt idx="13">
                  <c:v>41</c:v>
                </c:pt>
                <c:pt idx="14">
                  <c:v>21</c:v>
                </c:pt>
                <c:pt idx="15">
                  <c:v>6</c:v>
                </c:pt>
                <c:pt idx="16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1A-434B-A8F2-75DAF06603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IPT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Sheet1!$A$2:$A$18</c:f>
              <c:strCache>
                <c:ptCount val="17"/>
                <c:pt idx="0">
                  <c:v>Yangon</c:v>
                </c:pt>
                <c:pt idx="1">
                  <c:v>Kachin</c:v>
                </c:pt>
                <c:pt idx="2">
                  <c:v>Ayarwaddy</c:v>
                </c:pt>
                <c:pt idx="3">
                  <c:v>Mandalay</c:v>
                </c:pt>
                <c:pt idx="4">
                  <c:v>Shan (N)</c:v>
                </c:pt>
                <c:pt idx="5">
                  <c:v>Sagaing</c:v>
                </c:pt>
                <c:pt idx="6">
                  <c:v>Bago</c:v>
                </c:pt>
                <c:pt idx="7">
                  <c:v>Kayin</c:v>
                </c:pt>
                <c:pt idx="8">
                  <c:v>Mon</c:v>
                </c:pt>
                <c:pt idx="9">
                  <c:v>Thanintharyi</c:v>
                </c:pt>
                <c:pt idx="10">
                  <c:v>Shan (S)</c:v>
                </c:pt>
                <c:pt idx="11">
                  <c:v>Rakhine</c:v>
                </c:pt>
                <c:pt idx="12">
                  <c:v>Magway</c:v>
                </c:pt>
                <c:pt idx="13">
                  <c:v>Naypyitaw</c:v>
                </c:pt>
                <c:pt idx="14">
                  <c:v>Shan (E)</c:v>
                </c:pt>
                <c:pt idx="15">
                  <c:v>Kayah</c:v>
                </c:pt>
                <c:pt idx="16">
                  <c:v>Chin</c:v>
                </c:pt>
              </c:strCache>
            </c:strRef>
          </c:cat>
          <c:val>
            <c:numRef>
              <c:f>Sheet1!$C$2:$C$18</c:f>
              <c:numCache>
                <c:formatCode>_(* #,##0_);_(* \(#,##0\);_(* "-"??_);_(@_)</c:formatCode>
                <c:ptCount val="17"/>
                <c:pt idx="0">
                  <c:v>2173</c:v>
                </c:pt>
                <c:pt idx="1">
                  <c:v>1202</c:v>
                </c:pt>
                <c:pt idx="2">
                  <c:v>649</c:v>
                </c:pt>
                <c:pt idx="3">
                  <c:v>289</c:v>
                </c:pt>
                <c:pt idx="4">
                  <c:v>141</c:v>
                </c:pt>
                <c:pt idx="5">
                  <c:v>415</c:v>
                </c:pt>
                <c:pt idx="6">
                  <c:v>177</c:v>
                </c:pt>
                <c:pt idx="7">
                  <c:v>69</c:v>
                </c:pt>
                <c:pt idx="8">
                  <c:v>144</c:v>
                </c:pt>
                <c:pt idx="9">
                  <c:v>173</c:v>
                </c:pt>
                <c:pt idx="10">
                  <c:v>149</c:v>
                </c:pt>
                <c:pt idx="11">
                  <c:v>56</c:v>
                </c:pt>
                <c:pt idx="12">
                  <c:v>65</c:v>
                </c:pt>
                <c:pt idx="13">
                  <c:v>84</c:v>
                </c:pt>
                <c:pt idx="14">
                  <c:v>35</c:v>
                </c:pt>
                <c:pt idx="15">
                  <c:v>29</c:v>
                </c:pt>
                <c:pt idx="1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51A-434B-A8F2-75DAF06603A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Gap</c:v>
                </c:pt>
              </c:strCache>
            </c:strRef>
          </c:tx>
          <c:spPr>
            <a:solidFill>
              <a:srgbClr val="FFC000"/>
            </a:solidFill>
            <a:ln w="19050">
              <a:solidFill>
                <a:srgbClr val="FF0000"/>
              </a:solidFill>
            </a:ln>
            <a:effectLst/>
            <a:sp3d contourW="19050">
              <a:contourClr>
                <a:srgbClr val="FF0000"/>
              </a:contourClr>
            </a:sp3d>
          </c:spPr>
          <c:invertIfNegative val="0"/>
          <c:cat>
            <c:strRef>
              <c:f>Sheet1!$A$2:$A$18</c:f>
              <c:strCache>
                <c:ptCount val="17"/>
                <c:pt idx="0">
                  <c:v>Yangon</c:v>
                </c:pt>
                <c:pt idx="1">
                  <c:v>Kachin</c:v>
                </c:pt>
                <c:pt idx="2">
                  <c:v>Ayarwaddy</c:v>
                </c:pt>
                <c:pt idx="3">
                  <c:v>Mandalay</c:v>
                </c:pt>
                <c:pt idx="4">
                  <c:v>Shan (N)</c:v>
                </c:pt>
                <c:pt idx="5">
                  <c:v>Sagaing</c:v>
                </c:pt>
                <c:pt idx="6">
                  <c:v>Bago</c:v>
                </c:pt>
                <c:pt idx="7">
                  <c:v>Kayin</c:v>
                </c:pt>
                <c:pt idx="8">
                  <c:v>Mon</c:v>
                </c:pt>
                <c:pt idx="9">
                  <c:v>Thanintharyi</c:v>
                </c:pt>
                <c:pt idx="10">
                  <c:v>Shan (S)</c:v>
                </c:pt>
                <c:pt idx="11">
                  <c:v>Rakhine</c:v>
                </c:pt>
                <c:pt idx="12">
                  <c:v>Magway</c:v>
                </c:pt>
                <c:pt idx="13">
                  <c:v>Naypyitaw</c:v>
                </c:pt>
                <c:pt idx="14">
                  <c:v>Shan (E)</c:v>
                </c:pt>
                <c:pt idx="15">
                  <c:v>Kayah</c:v>
                </c:pt>
                <c:pt idx="16">
                  <c:v>Chin</c:v>
                </c:pt>
              </c:strCache>
            </c:strRef>
          </c:cat>
          <c:val>
            <c:numRef>
              <c:f>Sheet1!$D$2:$D$18</c:f>
              <c:numCache>
                <c:formatCode>_(* #,##0_);_(* \(#,##0\);_(* "-"??_);_(@_)</c:formatCode>
                <c:ptCount val="17"/>
                <c:pt idx="0">
                  <c:v>6258</c:v>
                </c:pt>
                <c:pt idx="1">
                  <c:v>5218</c:v>
                </c:pt>
                <c:pt idx="2">
                  <c:v>2845</c:v>
                </c:pt>
                <c:pt idx="3">
                  <c:v>2886</c:v>
                </c:pt>
                <c:pt idx="4">
                  <c:v>1978</c:v>
                </c:pt>
                <c:pt idx="5">
                  <c:v>1362</c:v>
                </c:pt>
                <c:pt idx="6">
                  <c:v>1464</c:v>
                </c:pt>
                <c:pt idx="7">
                  <c:v>1239</c:v>
                </c:pt>
                <c:pt idx="8">
                  <c:v>813</c:v>
                </c:pt>
                <c:pt idx="9">
                  <c:v>546</c:v>
                </c:pt>
                <c:pt idx="10">
                  <c:v>627</c:v>
                </c:pt>
                <c:pt idx="11">
                  <c:v>690</c:v>
                </c:pt>
                <c:pt idx="12">
                  <c:v>508</c:v>
                </c:pt>
                <c:pt idx="13">
                  <c:v>370</c:v>
                </c:pt>
                <c:pt idx="14">
                  <c:v>397</c:v>
                </c:pt>
                <c:pt idx="15">
                  <c:v>75</c:v>
                </c:pt>
                <c:pt idx="16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51A-434B-A8F2-75DAF06603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5610880"/>
        <c:axId val="85612416"/>
        <c:axId val="0"/>
      </c:bar3DChart>
      <c:catAx>
        <c:axId val="8561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612416"/>
        <c:crosses val="autoZero"/>
        <c:auto val="1"/>
        <c:lblAlgn val="ctr"/>
        <c:lblOffset val="100"/>
        <c:noMultiLvlLbl val="0"/>
      </c:catAx>
      <c:valAx>
        <c:axId val="8561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Proportion among newly enrolled patients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610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/>
              <a:t>2019</a:t>
            </a:r>
            <a:r>
              <a:rPr lang="en-US" sz="2000" baseline="0" dirty="0"/>
              <a:t> (Jan-Jun)</a:t>
            </a:r>
            <a:endParaRPr lang="en-US" sz="2000" dirty="0"/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0"/>
      <c:rotY val="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Active TB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Sheet1!$A$2:$A$18</c:f>
              <c:strCache>
                <c:ptCount val="17"/>
                <c:pt idx="0">
                  <c:v>Yangon </c:v>
                </c:pt>
                <c:pt idx="1">
                  <c:v>Kachin</c:v>
                </c:pt>
                <c:pt idx="2">
                  <c:v>Sagaing </c:v>
                </c:pt>
                <c:pt idx="3">
                  <c:v>Mandalay </c:v>
                </c:pt>
                <c:pt idx="4">
                  <c:v>Ayeyarwady </c:v>
                </c:pt>
                <c:pt idx="5">
                  <c:v>Shan (N)</c:v>
                </c:pt>
                <c:pt idx="6">
                  <c:v>Bago </c:v>
                </c:pt>
                <c:pt idx="7">
                  <c:v>Mon </c:v>
                </c:pt>
                <c:pt idx="8">
                  <c:v>Magway</c:v>
                </c:pt>
                <c:pt idx="9">
                  <c:v>Tanintharyi </c:v>
                </c:pt>
                <c:pt idx="10">
                  <c:v>Naypyitaw</c:v>
                </c:pt>
                <c:pt idx="11">
                  <c:v>Kayin </c:v>
                </c:pt>
                <c:pt idx="12">
                  <c:v>Shan (S)</c:v>
                </c:pt>
                <c:pt idx="13">
                  <c:v>Rakhine </c:v>
                </c:pt>
                <c:pt idx="14">
                  <c:v>Shan (E)</c:v>
                </c:pt>
                <c:pt idx="15">
                  <c:v>Kayah </c:v>
                </c:pt>
                <c:pt idx="16">
                  <c:v>Chin </c:v>
                </c:pt>
              </c:strCache>
            </c:strRef>
          </c:cat>
          <c:val>
            <c:numRef>
              <c:f>Sheet1!$B$2:$B$18</c:f>
              <c:numCache>
                <c:formatCode>_(* #,##0_);_(* \(#,##0\);_(* "-"??_);_(@_)</c:formatCode>
                <c:ptCount val="17"/>
                <c:pt idx="0">
                  <c:v>882</c:v>
                </c:pt>
                <c:pt idx="1">
                  <c:v>344</c:v>
                </c:pt>
                <c:pt idx="2">
                  <c:v>95</c:v>
                </c:pt>
                <c:pt idx="3">
                  <c:v>88</c:v>
                </c:pt>
                <c:pt idx="4">
                  <c:v>122</c:v>
                </c:pt>
                <c:pt idx="5">
                  <c:v>113</c:v>
                </c:pt>
                <c:pt idx="6">
                  <c:v>82</c:v>
                </c:pt>
                <c:pt idx="7">
                  <c:v>109</c:v>
                </c:pt>
                <c:pt idx="8">
                  <c:v>54</c:v>
                </c:pt>
                <c:pt idx="9">
                  <c:v>93</c:v>
                </c:pt>
                <c:pt idx="10">
                  <c:v>39</c:v>
                </c:pt>
                <c:pt idx="11">
                  <c:v>24</c:v>
                </c:pt>
                <c:pt idx="12">
                  <c:v>18</c:v>
                </c:pt>
                <c:pt idx="13">
                  <c:v>30</c:v>
                </c:pt>
                <c:pt idx="14">
                  <c:v>15</c:v>
                </c:pt>
                <c:pt idx="15">
                  <c:v>6</c:v>
                </c:pt>
                <c:pt idx="1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C1-403D-9F1E-91726897873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IPT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Sheet1!$A$2:$A$18</c:f>
              <c:strCache>
                <c:ptCount val="17"/>
                <c:pt idx="0">
                  <c:v>Yangon </c:v>
                </c:pt>
                <c:pt idx="1">
                  <c:v>Kachin</c:v>
                </c:pt>
                <c:pt idx="2">
                  <c:v>Sagaing </c:v>
                </c:pt>
                <c:pt idx="3">
                  <c:v>Mandalay </c:v>
                </c:pt>
                <c:pt idx="4">
                  <c:v>Ayeyarwady </c:v>
                </c:pt>
                <c:pt idx="5">
                  <c:v>Shan (N)</c:v>
                </c:pt>
                <c:pt idx="6">
                  <c:v>Bago </c:v>
                </c:pt>
                <c:pt idx="7">
                  <c:v>Mon </c:v>
                </c:pt>
                <c:pt idx="8">
                  <c:v>Magway</c:v>
                </c:pt>
                <c:pt idx="9">
                  <c:v>Tanintharyi </c:v>
                </c:pt>
                <c:pt idx="10">
                  <c:v>Naypyitaw</c:v>
                </c:pt>
                <c:pt idx="11">
                  <c:v>Kayin </c:v>
                </c:pt>
                <c:pt idx="12">
                  <c:v>Shan (S)</c:v>
                </c:pt>
                <c:pt idx="13">
                  <c:v>Rakhine </c:v>
                </c:pt>
                <c:pt idx="14">
                  <c:v>Shan (E)</c:v>
                </c:pt>
                <c:pt idx="15">
                  <c:v>Kayah </c:v>
                </c:pt>
                <c:pt idx="16">
                  <c:v>Chin </c:v>
                </c:pt>
              </c:strCache>
            </c:strRef>
          </c:cat>
          <c:val>
            <c:numRef>
              <c:f>Sheet1!$C$2:$C$18</c:f>
              <c:numCache>
                <c:formatCode>_(* #,##0_);_(* \(#,##0\);_(* "-"??_);_(@_)</c:formatCode>
                <c:ptCount val="17"/>
                <c:pt idx="0">
                  <c:v>842</c:v>
                </c:pt>
                <c:pt idx="1">
                  <c:v>1239</c:v>
                </c:pt>
                <c:pt idx="2">
                  <c:v>223</c:v>
                </c:pt>
                <c:pt idx="3">
                  <c:v>308</c:v>
                </c:pt>
                <c:pt idx="4">
                  <c:v>462</c:v>
                </c:pt>
                <c:pt idx="5">
                  <c:v>241</c:v>
                </c:pt>
                <c:pt idx="6">
                  <c:v>369</c:v>
                </c:pt>
                <c:pt idx="7">
                  <c:v>17</c:v>
                </c:pt>
                <c:pt idx="8">
                  <c:v>111</c:v>
                </c:pt>
                <c:pt idx="9">
                  <c:v>184</c:v>
                </c:pt>
                <c:pt idx="10">
                  <c:v>23</c:v>
                </c:pt>
                <c:pt idx="11">
                  <c:v>72</c:v>
                </c:pt>
                <c:pt idx="12">
                  <c:v>59</c:v>
                </c:pt>
                <c:pt idx="13">
                  <c:v>28</c:v>
                </c:pt>
                <c:pt idx="14">
                  <c:v>23</c:v>
                </c:pt>
                <c:pt idx="15">
                  <c:v>8</c:v>
                </c:pt>
                <c:pt idx="1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C1-403D-9F1E-91726897873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Gap</c:v>
                </c:pt>
              </c:strCache>
            </c:strRef>
          </c:tx>
          <c:spPr>
            <a:solidFill>
              <a:srgbClr val="FFC000"/>
            </a:solidFill>
            <a:ln w="19050">
              <a:solidFill>
                <a:srgbClr val="FF0000"/>
              </a:solidFill>
            </a:ln>
            <a:effectLst/>
            <a:sp3d contourW="19050">
              <a:contourClr>
                <a:srgbClr val="FF0000"/>
              </a:contourClr>
            </a:sp3d>
          </c:spPr>
          <c:invertIfNegative val="0"/>
          <c:cat>
            <c:strRef>
              <c:f>Sheet1!$A$2:$A$18</c:f>
              <c:strCache>
                <c:ptCount val="17"/>
                <c:pt idx="0">
                  <c:v>Yangon </c:v>
                </c:pt>
                <c:pt idx="1">
                  <c:v>Kachin</c:v>
                </c:pt>
                <c:pt idx="2">
                  <c:v>Sagaing </c:v>
                </c:pt>
                <c:pt idx="3">
                  <c:v>Mandalay </c:v>
                </c:pt>
                <c:pt idx="4">
                  <c:v>Ayeyarwady </c:v>
                </c:pt>
                <c:pt idx="5">
                  <c:v>Shan (N)</c:v>
                </c:pt>
                <c:pt idx="6">
                  <c:v>Bago </c:v>
                </c:pt>
                <c:pt idx="7">
                  <c:v>Mon </c:v>
                </c:pt>
                <c:pt idx="8">
                  <c:v>Magway</c:v>
                </c:pt>
                <c:pt idx="9">
                  <c:v>Tanintharyi </c:v>
                </c:pt>
                <c:pt idx="10">
                  <c:v>Naypyitaw</c:v>
                </c:pt>
                <c:pt idx="11">
                  <c:v>Kayin </c:v>
                </c:pt>
                <c:pt idx="12">
                  <c:v>Shan (S)</c:v>
                </c:pt>
                <c:pt idx="13">
                  <c:v>Rakhine </c:v>
                </c:pt>
                <c:pt idx="14">
                  <c:v>Shan (E)</c:v>
                </c:pt>
                <c:pt idx="15">
                  <c:v>Kayah </c:v>
                </c:pt>
                <c:pt idx="16">
                  <c:v>Chin </c:v>
                </c:pt>
              </c:strCache>
            </c:strRef>
          </c:cat>
          <c:val>
            <c:numRef>
              <c:f>Sheet1!$D$2:$D$18</c:f>
              <c:numCache>
                <c:formatCode>_(* #,##0_);_(* \(#,##0\);_(* "-"??_);_(@_)</c:formatCode>
                <c:ptCount val="17"/>
                <c:pt idx="0">
                  <c:v>2809</c:v>
                </c:pt>
                <c:pt idx="1">
                  <c:v>1906</c:v>
                </c:pt>
                <c:pt idx="2">
                  <c:v>1745</c:v>
                </c:pt>
                <c:pt idx="3">
                  <c:v>1469</c:v>
                </c:pt>
                <c:pt idx="4">
                  <c:v>428</c:v>
                </c:pt>
                <c:pt idx="5">
                  <c:v>606</c:v>
                </c:pt>
                <c:pt idx="6">
                  <c:v>466</c:v>
                </c:pt>
                <c:pt idx="7">
                  <c:v>502</c:v>
                </c:pt>
                <c:pt idx="8">
                  <c:v>290</c:v>
                </c:pt>
                <c:pt idx="9">
                  <c:v>145</c:v>
                </c:pt>
                <c:pt idx="10">
                  <c:v>286</c:v>
                </c:pt>
                <c:pt idx="11">
                  <c:v>235</c:v>
                </c:pt>
                <c:pt idx="12">
                  <c:v>179</c:v>
                </c:pt>
                <c:pt idx="13">
                  <c:v>195</c:v>
                </c:pt>
                <c:pt idx="14">
                  <c:v>165</c:v>
                </c:pt>
                <c:pt idx="15">
                  <c:v>44</c:v>
                </c:pt>
                <c:pt idx="16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C1-403D-9F1E-9172689787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5760640"/>
        <c:axId val="85770624"/>
        <c:axId val="0"/>
      </c:bar3DChart>
      <c:catAx>
        <c:axId val="85760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770624"/>
        <c:crosses val="autoZero"/>
        <c:auto val="1"/>
        <c:lblAlgn val="ctr"/>
        <c:lblOffset val="100"/>
        <c:noMultiLvlLbl val="0"/>
      </c:catAx>
      <c:valAx>
        <c:axId val="85770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/>
                  <a:t>Proportion among newly enrolled patients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760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1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active TB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  <a:sp3d>
              <a:contourClr>
                <a:srgbClr val="00B0F0"/>
              </a:contourClr>
            </a:sp3d>
          </c:spPr>
          <c:invertIfNegative val="0"/>
          <c:cat>
            <c:strRef>
              <c:f>Sheet1!$A$2:$A$4</c:f>
              <c:strCache>
                <c:ptCount val="3"/>
                <c:pt idx="0">
                  <c:v>ART hospitals</c:v>
                </c:pt>
                <c:pt idx="1">
                  <c:v>AIDS/STD teams</c:v>
                </c:pt>
                <c:pt idx="2">
                  <c:v>DC sites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1280</c:v>
                </c:pt>
                <c:pt idx="1">
                  <c:v>413</c:v>
                </c:pt>
                <c:pt idx="2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5A-4431-9D60-C3BA36BF4FB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IPT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0B050"/>
              </a:solidFill>
            </a:ln>
            <a:effectLst/>
            <a:sp3d>
              <a:contourClr>
                <a:srgbClr val="00B050"/>
              </a:contourClr>
            </a:sp3d>
          </c:spPr>
          <c:invertIfNegative val="0"/>
          <c:cat>
            <c:strRef>
              <c:f>Sheet1!$A$2:$A$4</c:f>
              <c:strCache>
                <c:ptCount val="3"/>
                <c:pt idx="0">
                  <c:v>ART hospitals</c:v>
                </c:pt>
                <c:pt idx="1">
                  <c:v>AIDS/STD teams</c:v>
                </c:pt>
                <c:pt idx="2">
                  <c:v>DC sites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1000</c:v>
                </c:pt>
                <c:pt idx="1">
                  <c:v>1566</c:v>
                </c:pt>
                <c:pt idx="2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5A-4431-9D60-C3BA36BF4FB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Gap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 w="25400">
              <a:solidFill>
                <a:srgbClr val="FF0000"/>
              </a:solidFill>
            </a:ln>
            <a:effectLst/>
            <a:sp3d contourW="25400">
              <a:contourClr>
                <a:srgbClr val="FF0000"/>
              </a:contourClr>
            </a:sp3d>
          </c:spPr>
          <c:invertIfNegative val="0"/>
          <c:cat>
            <c:strRef>
              <c:f>Sheet1!$A$2:$A$4</c:f>
              <c:strCache>
                <c:ptCount val="3"/>
                <c:pt idx="0">
                  <c:v>ART hospitals</c:v>
                </c:pt>
                <c:pt idx="1">
                  <c:v>AIDS/STD teams</c:v>
                </c:pt>
                <c:pt idx="2">
                  <c:v>DC sites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7557</c:v>
                </c:pt>
                <c:pt idx="1">
                  <c:v>3447</c:v>
                </c:pt>
                <c:pt idx="2">
                  <c:v>819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5A-4431-9D60-C3BA36BF4F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5828352"/>
        <c:axId val="85829888"/>
        <c:axId val="0"/>
      </c:bar3DChart>
      <c:catAx>
        <c:axId val="858283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Types</a:t>
                </a:r>
                <a:r>
                  <a:rPr lang="en-US" baseline="0" dirty="0"/>
                  <a:t> of ART facility</a:t>
                </a:r>
                <a:endParaRPr lang="en-US" dirty="0"/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829888"/>
        <c:crosses val="autoZero"/>
        <c:auto val="1"/>
        <c:lblAlgn val="ctr"/>
        <c:lblOffset val="100"/>
        <c:noMultiLvlLbl val="0"/>
      </c:catAx>
      <c:valAx>
        <c:axId val="85829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Proportion among newly enrolled patients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828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n-U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NASA!$B$70</c:f>
              <c:strCache>
                <c:ptCount val="1"/>
                <c:pt idx="0">
                  <c:v> Public </c:v>
                </c:pt>
              </c:strCache>
            </c:strRef>
          </c:tx>
          <c:spPr>
            <a:solidFill>
              <a:srgbClr val="009900"/>
            </a:solidFill>
          </c:spPr>
          <c:invertIfNegative val="0"/>
          <c:cat>
            <c:numRef>
              <c:f>NASA!$C$69:$K$69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NASA!$C$70:$K$70</c:f>
              <c:numCache>
                <c:formatCode>"$"#,##0.0_);[Red]\("$"#,##0.0\)</c:formatCode>
                <c:ptCount val="9"/>
                <c:pt idx="0">
                  <c:v>0.7</c:v>
                </c:pt>
                <c:pt idx="1">
                  <c:v>4.0999999999999996</c:v>
                </c:pt>
                <c:pt idx="2">
                  <c:v>3.6</c:v>
                </c:pt>
                <c:pt idx="3">
                  <c:v>5.4</c:v>
                </c:pt>
                <c:pt idx="4">
                  <c:v>7.6</c:v>
                </c:pt>
                <c:pt idx="5">
                  <c:v>18.5</c:v>
                </c:pt>
                <c:pt idx="6">
                  <c:v>17.5</c:v>
                </c:pt>
                <c:pt idx="7">
                  <c:v>17.5</c:v>
                </c:pt>
                <c:pt idx="8">
                  <c:v>17.5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D1-4174-BBA6-0B8A23F95707}"/>
            </c:ext>
          </c:extLst>
        </c:ser>
        <c:ser>
          <c:idx val="1"/>
          <c:order val="1"/>
          <c:tx>
            <c:strRef>
              <c:f>NASA!$B$71</c:f>
              <c:strCache>
                <c:ptCount val="1"/>
                <c:pt idx="0">
                  <c:v> Private </c:v>
                </c:pt>
              </c:strCache>
            </c:strRef>
          </c:tx>
          <c:invertIfNegative val="0"/>
          <c:cat>
            <c:numRef>
              <c:f>NASA!$C$69:$K$69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NASA!$C$71:$K$71</c:f>
              <c:numCache>
                <c:formatCode>"$"#,##0.0_);[Red]\("$"#,##0.0\)</c:formatCode>
                <c:ptCount val="9"/>
                <c:pt idx="0">
                  <c:v>1.4</c:v>
                </c:pt>
                <c:pt idx="1">
                  <c:v>1.4</c:v>
                </c:pt>
                <c:pt idx="2">
                  <c:v>2.5</c:v>
                </c:pt>
                <c:pt idx="3">
                  <c:v>1.9</c:v>
                </c:pt>
                <c:pt idx="4">
                  <c:v>0.7</c:v>
                </c:pt>
                <c:pt idx="5">
                  <c:v>1.5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D1-4174-BBA6-0B8A23F95707}"/>
            </c:ext>
          </c:extLst>
        </c:ser>
        <c:ser>
          <c:idx val="2"/>
          <c:order val="2"/>
          <c:tx>
            <c:strRef>
              <c:f>NASA!$B$72</c:f>
              <c:strCache>
                <c:ptCount val="1"/>
                <c:pt idx="0">
                  <c:v>UN/other multilateral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numRef>
              <c:f>NASA!$C$69:$K$69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NASA!$C$72:$K$72</c:f>
              <c:numCache>
                <c:formatCode>"$"#,##0.0_);[Red]\("$"#,##0.0\)</c:formatCode>
                <c:ptCount val="9"/>
                <c:pt idx="0">
                  <c:v>3.2</c:v>
                </c:pt>
                <c:pt idx="1">
                  <c:v>4.5</c:v>
                </c:pt>
                <c:pt idx="2">
                  <c:v>3.3</c:v>
                </c:pt>
                <c:pt idx="3">
                  <c:v>3.8</c:v>
                </c:pt>
                <c:pt idx="4">
                  <c:v>10.1</c:v>
                </c:pt>
                <c:pt idx="5">
                  <c:v>13.4</c:v>
                </c:pt>
                <c:pt idx="6">
                  <c:v>13.4</c:v>
                </c:pt>
                <c:pt idx="7">
                  <c:v>13.4</c:v>
                </c:pt>
                <c:pt idx="8">
                  <c:v>13.4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D1-4174-BBA6-0B8A23F95707}"/>
            </c:ext>
          </c:extLst>
        </c:ser>
        <c:ser>
          <c:idx val="3"/>
          <c:order val="3"/>
          <c:tx>
            <c:strRef>
              <c:f>NASA!$B$73</c:f>
              <c:strCache>
                <c:ptCount val="1"/>
                <c:pt idx="0">
                  <c:v>Bilateral</c:v>
                </c:pt>
              </c:strCache>
            </c:strRef>
          </c:tx>
          <c:invertIfNegative val="0"/>
          <c:cat>
            <c:numRef>
              <c:f>NASA!$C$69:$K$69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NASA!$C$73:$K$73</c:f>
              <c:numCache>
                <c:formatCode>"$"#,##0.0_);[Red]\("$"#,##0.0\)</c:formatCode>
                <c:ptCount val="9"/>
                <c:pt idx="0">
                  <c:v>4</c:v>
                </c:pt>
                <c:pt idx="1">
                  <c:v>4.5999999999999996</c:v>
                </c:pt>
                <c:pt idx="2">
                  <c:v>11.1</c:v>
                </c:pt>
                <c:pt idx="3">
                  <c:v>10.3</c:v>
                </c:pt>
                <c:pt idx="4">
                  <c:v>9.3000000000000007</c:v>
                </c:pt>
                <c:pt idx="5">
                  <c:v>13.3</c:v>
                </c:pt>
                <c:pt idx="6">
                  <c:v>13.3</c:v>
                </c:pt>
                <c:pt idx="7">
                  <c:v>13.3</c:v>
                </c:pt>
                <c:pt idx="8">
                  <c:v>13.3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D1-4174-BBA6-0B8A23F95707}"/>
            </c:ext>
          </c:extLst>
        </c:ser>
        <c:ser>
          <c:idx val="4"/>
          <c:order val="4"/>
          <c:tx>
            <c:strRef>
              <c:f>NASA!$B$74</c:f>
              <c:strCache>
                <c:ptCount val="1"/>
                <c:pt idx="0">
                  <c:v>Global Fund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cat>
            <c:numRef>
              <c:f>NASA!$C$69:$K$69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NASA!$C$74:$K$74</c:f>
              <c:numCache>
                <c:formatCode>"$"#,##0.0_);[Red]\("$"#,##0.0\)</c:formatCode>
                <c:ptCount val="9"/>
                <c:pt idx="0">
                  <c:v>22.1</c:v>
                </c:pt>
                <c:pt idx="1">
                  <c:v>26.9</c:v>
                </c:pt>
                <c:pt idx="2">
                  <c:v>35.299999999999997</c:v>
                </c:pt>
                <c:pt idx="3">
                  <c:v>42.3</c:v>
                </c:pt>
                <c:pt idx="4">
                  <c:v>50</c:v>
                </c:pt>
                <c:pt idx="5">
                  <c:v>52.8</c:v>
                </c:pt>
                <c:pt idx="6">
                  <c:v>46.68</c:v>
                </c:pt>
                <c:pt idx="7">
                  <c:v>46.68</c:v>
                </c:pt>
                <c:pt idx="8">
                  <c:v>36.46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7D1-4174-BBA6-0B8A23F95707}"/>
            </c:ext>
          </c:extLst>
        </c:ser>
        <c:ser>
          <c:idx val="5"/>
          <c:order val="5"/>
          <c:tx>
            <c:strRef>
              <c:f>NASA!$B$75</c:f>
              <c:strCache>
                <c:ptCount val="1"/>
                <c:pt idx="0">
                  <c:v>Other International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numRef>
              <c:f>NASA!$C$69:$K$69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NASA!$C$75:$K$75</c:f>
              <c:numCache>
                <c:formatCode>"$"#,##0.0_);[Red]\("$"#,##0.0\)</c:formatCode>
                <c:ptCount val="9"/>
                <c:pt idx="0">
                  <c:v>8</c:v>
                </c:pt>
                <c:pt idx="1">
                  <c:v>12</c:v>
                </c:pt>
                <c:pt idx="2">
                  <c:v>13.1</c:v>
                </c:pt>
                <c:pt idx="3">
                  <c:v>15.4</c:v>
                </c:pt>
                <c:pt idx="4">
                  <c:v>8</c:v>
                </c:pt>
                <c:pt idx="5">
                  <c:v>9</c:v>
                </c:pt>
                <c:pt idx="6">
                  <c:v>9</c:v>
                </c:pt>
                <c:pt idx="7">
                  <c:v>9</c:v>
                </c:pt>
                <c:pt idx="8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7D1-4174-BBA6-0B8A23F957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33997312"/>
        <c:axId val="133998848"/>
      </c:barChart>
      <c:lineChart>
        <c:grouping val="standard"/>
        <c:varyColors val="0"/>
        <c:ser>
          <c:idx val="6"/>
          <c:order val="6"/>
          <c:tx>
            <c:strRef>
              <c:f>NASA!$B$76</c:f>
              <c:strCache>
                <c:ptCount val="1"/>
                <c:pt idx="0">
                  <c:v> Total </c:v>
                </c:pt>
              </c:strCache>
            </c:strRef>
          </c:tx>
          <c:marker>
            <c:symbol val="none"/>
          </c:marker>
          <c:cat>
            <c:numRef>
              <c:f>NASA!$C$69:$K$69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NASA!$C$76:$K$76</c:f>
              <c:numCache>
                <c:formatCode>"$"#,##0.0_);[Red]\("$"#,##0.0\)</c:formatCode>
                <c:ptCount val="9"/>
                <c:pt idx="0">
                  <c:v>39.400000000000006</c:v>
                </c:pt>
                <c:pt idx="1">
                  <c:v>53.5</c:v>
                </c:pt>
                <c:pt idx="2">
                  <c:v>68.899999999999991</c:v>
                </c:pt>
                <c:pt idx="3">
                  <c:v>79.100000000000009</c:v>
                </c:pt>
                <c:pt idx="4">
                  <c:v>85.7</c:v>
                </c:pt>
                <c:pt idx="5">
                  <c:v>108.5</c:v>
                </c:pt>
                <c:pt idx="6">
                  <c:v>100.88</c:v>
                </c:pt>
                <c:pt idx="7">
                  <c:v>100.88</c:v>
                </c:pt>
                <c:pt idx="8">
                  <c:v>90.66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07D1-4174-BBA6-0B8A23F957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997312"/>
        <c:axId val="133998848"/>
      </c:lineChart>
      <c:catAx>
        <c:axId val="1339973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 dirty="0"/>
                  <a:t>Year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133998848"/>
        <c:crosses val="autoZero"/>
        <c:auto val="1"/>
        <c:lblAlgn val="ctr"/>
        <c:lblOffset val="100"/>
        <c:noMultiLvlLbl val="0"/>
      </c:catAx>
      <c:valAx>
        <c:axId val="133998848"/>
        <c:scaling>
          <c:orientation val="minMax"/>
        </c:scaling>
        <c:delete val="0"/>
        <c:axPos val="l"/>
        <c:majorGridlines/>
        <c:minorGridlines>
          <c:spPr>
            <a:ln>
              <a:noFill/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Million $</a:t>
                </a:r>
              </a:p>
            </c:rich>
          </c:tx>
          <c:overlay val="0"/>
        </c:title>
        <c:numFmt formatCode="&quot;$&quot;#,##0.0_);[Red]\(&quot;$&quot;#,##0.0\)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33997312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en-US"/>
              <a:t>AIDS-related deaths (all ages), </a:t>
            </a:r>
          </a:p>
          <a:p>
            <a:pPr>
              <a:defRPr/>
            </a:pPr>
            <a:r>
              <a:rPr lang="en-US"/>
              <a:t>Myanmar, 2008-2018</a:t>
            </a:r>
          </a:p>
        </c:rich>
      </c:tx>
      <c:layout>
        <c:manualLayout>
          <c:xMode val="edge"/>
          <c:yMode val="edge"/>
          <c:x val="0.3644806763285024"/>
          <c:y val="3.210506745281566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5.9074422762372097E-2"/>
          <c:y val="2.132079833835018E-2"/>
          <c:w val="0.92522509414584042"/>
          <c:h val="0.822150336287367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AIDS-related deaths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Sheet1!$B$2:$B$12</c:f>
              <c:numCache>
                <c:formatCode>#,##0</c:formatCode>
                <c:ptCount val="11"/>
                <c:pt idx="0">
                  <c:v>13638</c:v>
                </c:pt>
                <c:pt idx="1">
                  <c:v>13566</c:v>
                </c:pt>
                <c:pt idx="2">
                  <c:v>13159</c:v>
                </c:pt>
                <c:pt idx="3">
                  <c:v>12516</c:v>
                </c:pt>
                <c:pt idx="4">
                  <c:v>11735</c:v>
                </c:pt>
                <c:pt idx="5">
                  <c:v>10562</c:v>
                </c:pt>
                <c:pt idx="6">
                  <c:v>9264</c:v>
                </c:pt>
                <c:pt idx="7">
                  <c:v>8120</c:v>
                </c:pt>
                <c:pt idx="8">
                  <c:v>7357</c:v>
                </c:pt>
                <c:pt idx="9">
                  <c:v>6729</c:v>
                </c:pt>
                <c:pt idx="10">
                  <c:v>5991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38D-4823-979D-47704EF8DC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983552"/>
        <c:axId val="80985088"/>
      </c:lineChart>
      <c:catAx>
        <c:axId val="80983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80985088"/>
        <c:crosses val="autoZero"/>
        <c:auto val="1"/>
        <c:lblAlgn val="ctr"/>
        <c:lblOffset val="100"/>
        <c:noMultiLvlLbl val="0"/>
      </c:catAx>
      <c:valAx>
        <c:axId val="80985088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80983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12700" cap="flat" cmpd="sng" algn="ctr">
      <a:solidFill>
        <a:schemeClr val="accent1"/>
      </a:solidFill>
      <a:prstDash val="solid"/>
      <a:miter lim="800000"/>
    </a:ln>
    <a:effectLst/>
  </c:spPr>
  <c:txPr>
    <a:bodyPr/>
    <a:lstStyle/>
    <a:p>
      <a:pPr>
        <a:defRPr sz="120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en-US"/>
              <a:t>New HIV infections among children</a:t>
            </a:r>
          </a:p>
          <a:p>
            <a:pPr>
              <a:defRPr/>
            </a:pPr>
            <a:r>
              <a:rPr lang="en-US"/>
              <a:t>(aged 0-14 years),</a:t>
            </a:r>
          </a:p>
          <a:p>
            <a:pPr>
              <a:defRPr/>
            </a:pPr>
            <a:r>
              <a:rPr lang="en-US"/>
              <a:t>Myanmar, 2008-2018</a:t>
            </a:r>
          </a:p>
        </c:rich>
      </c:tx>
      <c:layout>
        <c:manualLayout>
          <c:xMode val="edge"/>
          <c:yMode val="edge"/>
          <c:x val="0.23465616797900263"/>
          <c:y val="1.459321247855257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5.9074422762372097E-2"/>
          <c:y val="2.132079833835018E-2"/>
          <c:w val="0.92522509414584042"/>
          <c:h val="0.822150336287367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HIV Infection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Sheet1!$B$2:$B$12</c:f>
              <c:numCache>
                <c:formatCode>#,##0</c:formatCode>
                <c:ptCount val="11"/>
                <c:pt idx="0">
                  <c:v>1234</c:v>
                </c:pt>
                <c:pt idx="1">
                  <c:v>1152</c:v>
                </c:pt>
                <c:pt idx="2">
                  <c:v>1111</c:v>
                </c:pt>
                <c:pt idx="3">
                  <c:v>1046</c:v>
                </c:pt>
                <c:pt idx="4">
                  <c:v>971</c:v>
                </c:pt>
                <c:pt idx="5">
                  <c:v>893</c:v>
                </c:pt>
                <c:pt idx="6">
                  <c:v>838</c:v>
                </c:pt>
                <c:pt idx="7">
                  <c:v>783</c:v>
                </c:pt>
                <c:pt idx="8">
                  <c:v>733</c:v>
                </c:pt>
                <c:pt idx="9">
                  <c:v>680</c:v>
                </c:pt>
                <c:pt idx="10" formatCode="General">
                  <c:v>639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4077-42EC-B38D-AC95CC7324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1724416"/>
        <c:axId val="71730304"/>
      </c:lineChart>
      <c:catAx>
        <c:axId val="7172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71730304"/>
        <c:crosses val="autoZero"/>
        <c:auto val="1"/>
        <c:lblAlgn val="ctr"/>
        <c:lblOffset val="100"/>
        <c:noMultiLvlLbl val="0"/>
      </c:catAx>
      <c:valAx>
        <c:axId val="71730304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71724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12700" cap="flat" cmpd="sng" algn="ctr">
      <a:solidFill>
        <a:schemeClr val="accent1"/>
      </a:solidFill>
      <a:prstDash val="solid"/>
      <a:miter lim="800000"/>
    </a:ln>
    <a:effectLst/>
  </c:spPr>
  <c:txPr>
    <a:bodyPr/>
    <a:lstStyle/>
    <a:p>
      <a:pPr>
        <a:defRPr sz="1200"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>
                <a:effectLst/>
              </a:rPr>
              <a:t>New HIV infections among adults</a:t>
            </a:r>
            <a:endParaRPr lang="en-US" sz="1400" dirty="0">
              <a:effectLst/>
            </a:endParaRPr>
          </a:p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>
                <a:effectLst/>
              </a:rPr>
              <a:t>(aged 15 years and older),</a:t>
            </a:r>
            <a:endParaRPr lang="en-US" sz="1400" dirty="0">
              <a:effectLst/>
            </a:endParaRPr>
          </a:p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>
                <a:effectLst/>
              </a:rPr>
              <a:t>Myanmar, 2008-2018</a:t>
            </a:r>
            <a:endParaRPr lang="en-US" sz="1400" dirty="0">
              <a:effectLst/>
            </a:endParaRPr>
          </a:p>
        </c:rich>
      </c:tx>
      <c:layout>
        <c:manualLayout>
          <c:xMode val="edge"/>
          <c:yMode val="edge"/>
          <c:x val="0.29781406271584465"/>
          <c:y val="1.459321247855257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5.9074422762372097E-2"/>
          <c:y val="2.132079833835018E-2"/>
          <c:w val="0.92522509414584042"/>
          <c:h val="0.822150336287367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AIDS-related deaths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Sheet1!$B$2:$B$12</c:f>
              <c:numCache>
                <c:formatCode>#,##0</c:formatCode>
                <c:ptCount val="11"/>
                <c:pt idx="0">
                  <c:v>17138</c:v>
                </c:pt>
                <c:pt idx="1">
                  <c:v>15544</c:v>
                </c:pt>
                <c:pt idx="2">
                  <c:v>14514</c:v>
                </c:pt>
                <c:pt idx="3">
                  <c:v>13923</c:v>
                </c:pt>
                <c:pt idx="4">
                  <c:v>13446</c:v>
                </c:pt>
                <c:pt idx="5">
                  <c:v>13009</c:v>
                </c:pt>
                <c:pt idx="6">
                  <c:v>12608</c:v>
                </c:pt>
                <c:pt idx="7">
                  <c:v>12025</c:v>
                </c:pt>
                <c:pt idx="8">
                  <c:v>11351</c:v>
                </c:pt>
                <c:pt idx="9">
                  <c:v>10355</c:v>
                </c:pt>
                <c:pt idx="10">
                  <c:v>9656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36F1-49F8-867E-3E7EBFD091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840192"/>
        <c:axId val="80841728"/>
      </c:lineChart>
      <c:catAx>
        <c:axId val="80840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841728"/>
        <c:crosses val="autoZero"/>
        <c:auto val="1"/>
        <c:lblAlgn val="ctr"/>
        <c:lblOffset val="100"/>
        <c:noMultiLvlLbl val="0"/>
      </c:catAx>
      <c:valAx>
        <c:axId val="80841728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840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12700" cap="flat" cmpd="sng" algn="ctr">
      <a:solidFill>
        <a:schemeClr val="accent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Yangon</c:v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002060"/>
              </a:solidFill>
              <a:ln>
                <a:solidFill>
                  <a:srgbClr val="FF0000"/>
                </a:solidFill>
              </a:ln>
            </c:spPr>
          </c:marker>
          <c:cat>
            <c:numRef>
              <c:f>Graphs!$R$501:$AV$501</c:f>
              <c:numCache>
                <c:formatCode>General</c:formatCod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numCache>
            </c:numRef>
          </c:cat>
          <c:val>
            <c:numRef>
              <c:f>Graphs!$R$1532:$AV$1532</c:f>
              <c:numCache>
                <c:formatCode>0</c:formatCode>
                <c:ptCount val="31"/>
                <c:pt idx="0">
                  <c:v>1212.5318</c:v>
                </c:pt>
                <c:pt idx="1">
                  <c:v>1561.0628000000002</c:v>
                </c:pt>
                <c:pt idx="2">
                  <c:v>1908.8050999999996</c:v>
                </c:pt>
                <c:pt idx="3">
                  <c:v>1966.6954999999998</c:v>
                </c:pt>
                <c:pt idx="4">
                  <c:v>2453.5531999999998</c:v>
                </c:pt>
                <c:pt idx="5">
                  <c:v>2782.3440000000001</c:v>
                </c:pt>
                <c:pt idx="6">
                  <c:v>3118.4016000000001</c:v>
                </c:pt>
                <c:pt idx="7">
                  <c:v>3918.1091000000001</c:v>
                </c:pt>
                <c:pt idx="8">
                  <c:v>4509.1054000000004</c:v>
                </c:pt>
                <c:pt idx="9">
                  <c:v>5520.8186999999998</c:v>
                </c:pt>
                <c:pt idx="10">
                  <c:v>6248.9669000000004</c:v>
                </c:pt>
                <c:pt idx="11">
                  <c:v>5981.3459000000003</c:v>
                </c:pt>
                <c:pt idx="12">
                  <c:v>5751.5512999999992</c:v>
                </c:pt>
                <c:pt idx="13">
                  <c:v>5360.1728000000003</c:v>
                </c:pt>
                <c:pt idx="14">
                  <c:v>5197.3262999999997</c:v>
                </c:pt>
                <c:pt idx="15">
                  <c:v>4992.7735999999995</c:v>
                </c:pt>
                <c:pt idx="16">
                  <c:v>4754.5825000000004</c:v>
                </c:pt>
                <c:pt idx="17">
                  <c:v>4411.0913</c:v>
                </c:pt>
                <c:pt idx="18">
                  <c:v>4091.9174000000003</c:v>
                </c:pt>
                <c:pt idx="19">
                  <c:v>3756.6605999999997</c:v>
                </c:pt>
                <c:pt idx="20">
                  <c:v>3511.5825999999997</c:v>
                </c:pt>
                <c:pt idx="21">
                  <c:v>3448.6846</c:v>
                </c:pt>
                <c:pt idx="22">
                  <c:v>3406.4418999999998</c:v>
                </c:pt>
                <c:pt idx="23">
                  <c:v>3369.3213000000005</c:v>
                </c:pt>
                <c:pt idx="24">
                  <c:v>3321.2538999999997</c:v>
                </c:pt>
                <c:pt idx="25">
                  <c:v>3162.7096000000001</c:v>
                </c:pt>
                <c:pt idx="26">
                  <c:v>3020.7587000000003</c:v>
                </c:pt>
                <c:pt idx="27">
                  <c:v>2723.9466000000002</c:v>
                </c:pt>
                <c:pt idx="28">
                  <c:v>2638.7350000000001</c:v>
                </c:pt>
                <c:pt idx="29">
                  <c:v>2620.1359000000002</c:v>
                </c:pt>
                <c:pt idx="30">
                  <c:v>2607.6512000000002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C21-4AB6-8DB5-075071C71177}"/>
            </c:ext>
          </c:extLst>
        </c:ser>
        <c:ser>
          <c:idx val="1"/>
          <c:order val="1"/>
          <c:tx>
            <c:v>Kachin</c:v>
          </c:tx>
          <c:cat>
            <c:numRef>
              <c:f>Graphs!$R$501:$AV$501</c:f>
              <c:numCache>
                <c:formatCode>General</c:formatCod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numCache>
            </c:numRef>
          </c:cat>
          <c:val>
            <c:numRef>
              <c:f>Graphs!$R$2532:$AV$2532</c:f>
              <c:numCache>
                <c:formatCode>0</c:formatCode>
                <c:ptCount val="31"/>
                <c:pt idx="0">
                  <c:v>3730.8894</c:v>
                </c:pt>
                <c:pt idx="1">
                  <c:v>5568.5588000000007</c:v>
                </c:pt>
                <c:pt idx="2">
                  <c:v>4666.4662999999991</c:v>
                </c:pt>
                <c:pt idx="3">
                  <c:v>3638.7242000000006</c:v>
                </c:pt>
                <c:pt idx="4">
                  <c:v>3308.1553999999996</c:v>
                </c:pt>
                <c:pt idx="5">
                  <c:v>3272.4955</c:v>
                </c:pt>
                <c:pt idx="6">
                  <c:v>3305.3824999999997</c:v>
                </c:pt>
                <c:pt idx="7">
                  <c:v>3375.5475999999999</c:v>
                </c:pt>
                <c:pt idx="8">
                  <c:v>3418.0187999999998</c:v>
                </c:pt>
                <c:pt idx="9">
                  <c:v>3329.2304000000004</c:v>
                </c:pt>
                <c:pt idx="10">
                  <c:v>3191.6794000000009</c:v>
                </c:pt>
                <c:pt idx="11">
                  <c:v>2988.5084999999999</c:v>
                </c:pt>
                <c:pt idx="12">
                  <c:v>2947.3691000000008</c:v>
                </c:pt>
                <c:pt idx="13">
                  <c:v>2826.3851</c:v>
                </c:pt>
                <c:pt idx="14">
                  <c:v>2684.2377999999999</c:v>
                </c:pt>
                <c:pt idx="15">
                  <c:v>2544.4337</c:v>
                </c:pt>
                <c:pt idx="16">
                  <c:v>2461.7492999999999</c:v>
                </c:pt>
                <c:pt idx="17">
                  <c:v>2364.3196000000003</c:v>
                </c:pt>
                <c:pt idx="18">
                  <c:v>2260.4760999999999</c:v>
                </c:pt>
                <c:pt idx="19">
                  <c:v>2152.5520999999999</c:v>
                </c:pt>
                <c:pt idx="20">
                  <c:v>2110.4858999999997</c:v>
                </c:pt>
                <c:pt idx="21">
                  <c:v>2081.7456999999999</c:v>
                </c:pt>
                <c:pt idx="22">
                  <c:v>2068.2569000000003</c:v>
                </c:pt>
                <c:pt idx="23">
                  <c:v>2059.3557000000001</c:v>
                </c:pt>
                <c:pt idx="24">
                  <c:v>2038.3928000000001</c:v>
                </c:pt>
                <c:pt idx="25">
                  <c:v>2008.1980000000003</c:v>
                </c:pt>
                <c:pt idx="26">
                  <c:v>2010.7955000000002</c:v>
                </c:pt>
                <c:pt idx="27">
                  <c:v>1947.0456000000004</c:v>
                </c:pt>
                <c:pt idx="28">
                  <c:v>1928.0418000000002</c:v>
                </c:pt>
                <c:pt idx="29">
                  <c:v>1764.1679999999999</c:v>
                </c:pt>
                <c:pt idx="30">
                  <c:v>1813.6125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C21-4AB6-8DB5-075071C71177}"/>
            </c:ext>
          </c:extLst>
        </c:ser>
        <c:ser>
          <c:idx val="2"/>
          <c:order val="2"/>
          <c:tx>
            <c:v>Mandalay</c:v>
          </c:tx>
          <c:cat>
            <c:numRef>
              <c:f>Graphs!$R$501:$AV$501</c:f>
              <c:numCache>
                <c:formatCode>General</c:formatCod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numCache>
            </c:numRef>
          </c:cat>
          <c:val>
            <c:numRef>
              <c:f>Graphs!$R$3532:$AV$3532</c:f>
              <c:numCache>
                <c:formatCode>0</c:formatCode>
                <c:ptCount val="31"/>
                <c:pt idx="0">
                  <c:v>893.22820000000002</c:v>
                </c:pt>
                <c:pt idx="1">
                  <c:v>2289.8221999999996</c:v>
                </c:pt>
                <c:pt idx="2">
                  <c:v>2731.0169999999998</c:v>
                </c:pt>
                <c:pt idx="3">
                  <c:v>2273.7111999999997</c:v>
                </c:pt>
                <c:pt idx="4">
                  <c:v>2439.6774</c:v>
                </c:pt>
                <c:pt idx="5">
                  <c:v>2644.3379999999997</c:v>
                </c:pt>
                <c:pt idx="6">
                  <c:v>2872.3821000000003</c:v>
                </c:pt>
                <c:pt idx="7">
                  <c:v>3465.3125</c:v>
                </c:pt>
                <c:pt idx="8">
                  <c:v>3863.8869</c:v>
                </c:pt>
                <c:pt idx="9">
                  <c:v>4541.4072000000006</c:v>
                </c:pt>
                <c:pt idx="10">
                  <c:v>4857.6838000000007</c:v>
                </c:pt>
                <c:pt idx="11">
                  <c:v>4478.7677999999996</c:v>
                </c:pt>
                <c:pt idx="12">
                  <c:v>3944.0902999999994</c:v>
                </c:pt>
                <c:pt idx="13">
                  <c:v>3585.6700000000005</c:v>
                </c:pt>
                <c:pt idx="14">
                  <c:v>3336.9533999999994</c:v>
                </c:pt>
                <c:pt idx="15">
                  <c:v>3102.3712999999993</c:v>
                </c:pt>
                <c:pt idx="16">
                  <c:v>2786.5502999999999</c:v>
                </c:pt>
                <c:pt idx="17">
                  <c:v>2317.9979000000003</c:v>
                </c:pt>
                <c:pt idx="18">
                  <c:v>2029.6713999999999</c:v>
                </c:pt>
                <c:pt idx="19">
                  <c:v>1641.9077</c:v>
                </c:pt>
                <c:pt idx="20">
                  <c:v>1365.5895</c:v>
                </c:pt>
                <c:pt idx="21">
                  <c:v>1262.8886</c:v>
                </c:pt>
                <c:pt idx="22">
                  <c:v>1149.944</c:v>
                </c:pt>
                <c:pt idx="23">
                  <c:v>1039.5313000000001</c:v>
                </c:pt>
                <c:pt idx="24">
                  <c:v>953.32630000000006</c:v>
                </c:pt>
                <c:pt idx="25">
                  <c:v>871.19530000000009</c:v>
                </c:pt>
                <c:pt idx="26">
                  <c:v>776.78189999999995</c:v>
                </c:pt>
                <c:pt idx="27">
                  <c:v>661.94590000000005</c:v>
                </c:pt>
                <c:pt idx="28">
                  <c:v>605.28929999999991</c:v>
                </c:pt>
                <c:pt idx="29">
                  <c:v>547.55430000000001</c:v>
                </c:pt>
                <c:pt idx="30">
                  <c:v>532.45140000000004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C21-4AB6-8DB5-075071C71177}"/>
            </c:ext>
          </c:extLst>
        </c:ser>
        <c:ser>
          <c:idx val="3"/>
          <c:order val="3"/>
          <c:tx>
            <c:v>Shan( N)</c:v>
          </c:tx>
          <c:cat>
            <c:numRef>
              <c:f>Graphs!$R$501:$AV$501</c:f>
              <c:numCache>
                <c:formatCode>General</c:formatCod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numCache>
            </c:numRef>
          </c:cat>
          <c:val>
            <c:numRef>
              <c:f>Graphs!$R$4532:$AV$4532</c:f>
              <c:numCache>
                <c:formatCode>0</c:formatCode>
                <c:ptCount val="31"/>
                <c:pt idx="0">
                  <c:v>277.46879999999993</c:v>
                </c:pt>
                <c:pt idx="1">
                  <c:v>2604.4773</c:v>
                </c:pt>
                <c:pt idx="2">
                  <c:v>3896.3868000000002</c:v>
                </c:pt>
                <c:pt idx="3">
                  <c:v>1827.0324999999998</c:v>
                </c:pt>
                <c:pt idx="4">
                  <c:v>1564.7755000000002</c:v>
                </c:pt>
                <c:pt idx="5">
                  <c:v>1615.7959000000001</c:v>
                </c:pt>
                <c:pt idx="6">
                  <c:v>1682.0243</c:v>
                </c:pt>
                <c:pt idx="7">
                  <c:v>1746.9113000000002</c:v>
                </c:pt>
                <c:pt idx="8">
                  <c:v>1799.4422</c:v>
                </c:pt>
                <c:pt idx="9">
                  <c:v>1789.3726000000001</c:v>
                </c:pt>
                <c:pt idx="10">
                  <c:v>1777.6986000000002</c:v>
                </c:pt>
                <c:pt idx="11">
                  <c:v>1740.8680000000002</c:v>
                </c:pt>
                <c:pt idx="12">
                  <c:v>1690.1152999999999</c:v>
                </c:pt>
                <c:pt idx="13">
                  <c:v>1632.4480000000003</c:v>
                </c:pt>
                <c:pt idx="14">
                  <c:v>1569.9336000000003</c:v>
                </c:pt>
                <c:pt idx="15">
                  <c:v>1499.9083999999998</c:v>
                </c:pt>
                <c:pt idx="16">
                  <c:v>1438.9282000000001</c:v>
                </c:pt>
                <c:pt idx="17">
                  <c:v>1374.7908</c:v>
                </c:pt>
                <c:pt idx="18">
                  <c:v>1305.7026000000001</c:v>
                </c:pt>
                <c:pt idx="19">
                  <c:v>1239.7669000000001</c:v>
                </c:pt>
                <c:pt idx="20">
                  <c:v>1221.7748999999999</c:v>
                </c:pt>
                <c:pt idx="21">
                  <c:v>1199.2363</c:v>
                </c:pt>
                <c:pt idx="22">
                  <c:v>1183.9301</c:v>
                </c:pt>
                <c:pt idx="23">
                  <c:v>1168.0010000000002</c:v>
                </c:pt>
                <c:pt idx="24">
                  <c:v>1156.4755</c:v>
                </c:pt>
                <c:pt idx="25">
                  <c:v>1137.5253</c:v>
                </c:pt>
                <c:pt idx="26">
                  <c:v>1141.7272</c:v>
                </c:pt>
                <c:pt idx="27">
                  <c:v>1129.0246</c:v>
                </c:pt>
                <c:pt idx="28">
                  <c:v>1111.6170999999999</c:v>
                </c:pt>
                <c:pt idx="29">
                  <c:v>1026.6431</c:v>
                </c:pt>
                <c:pt idx="30">
                  <c:v>1052.6944000000001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C21-4AB6-8DB5-075071C71177}"/>
            </c:ext>
          </c:extLst>
        </c:ser>
        <c:ser>
          <c:idx val="4"/>
          <c:order val="4"/>
          <c:tx>
            <c:v>Sagaing</c:v>
          </c:tx>
          <c:spPr>
            <a:ln>
              <a:solidFill>
                <a:schemeClr val="accent6">
                  <a:lumMod val="60000"/>
                  <a:lumOff val="40000"/>
                </a:schemeClr>
              </a:solidFill>
            </a:ln>
          </c:spPr>
          <c:marker>
            <c:spPr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c:spPr>
          </c:marker>
          <c:cat>
            <c:numRef>
              <c:f>Graphs!$R$501:$AV$501</c:f>
              <c:numCache>
                <c:formatCode>General</c:formatCod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numCache>
            </c:numRef>
          </c:cat>
          <c:val>
            <c:numRef>
              <c:f>Graphs!$R$5532:$AV$5532</c:f>
              <c:numCache>
                <c:formatCode>0</c:formatCode>
                <c:ptCount val="31"/>
                <c:pt idx="0">
                  <c:v>732.69759999999997</c:v>
                </c:pt>
                <c:pt idx="1">
                  <c:v>737.21410000000014</c:v>
                </c:pt>
                <c:pt idx="2">
                  <c:v>859.04250000000002</c:v>
                </c:pt>
                <c:pt idx="3">
                  <c:v>984.6413</c:v>
                </c:pt>
                <c:pt idx="4">
                  <c:v>1100.3072999999999</c:v>
                </c:pt>
                <c:pt idx="5">
                  <c:v>1195.2509</c:v>
                </c:pt>
                <c:pt idx="6">
                  <c:v>1267.8820000000001</c:v>
                </c:pt>
                <c:pt idx="7">
                  <c:v>1321.0543000000002</c:v>
                </c:pt>
                <c:pt idx="8">
                  <c:v>1349.732</c:v>
                </c:pt>
                <c:pt idx="9">
                  <c:v>1363.2682999999997</c:v>
                </c:pt>
                <c:pt idx="10">
                  <c:v>1351.2042000000001</c:v>
                </c:pt>
                <c:pt idx="11">
                  <c:v>1279.5059000000001</c:v>
                </c:pt>
                <c:pt idx="12">
                  <c:v>1238.9416000000001</c:v>
                </c:pt>
                <c:pt idx="13">
                  <c:v>1218.5199</c:v>
                </c:pt>
                <c:pt idx="14">
                  <c:v>1229.011</c:v>
                </c:pt>
                <c:pt idx="15">
                  <c:v>1191.7339999999999</c:v>
                </c:pt>
                <c:pt idx="16">
                  <c:v>1152.0949999999998</c:v>
                </c:pt>
                <c:pt idx="17">
                  <c:v>1165.8667</c:v>
                </c:pt>
                <c:pt idx="18">
                  <c:v>1142.8793000000001</c:v>
                </c:pt>
                <c:pt idx="19">
                  <c:v>1138.797</c:v>
                </c:pt>
                <c:pt idx="20">
                  <c:v>1138.8190999999999</c:v>
                </c:pt>
                <c:pt idx="21">
                  <c:v>1145.2838000000002</c:v>
                </c:pt>
                <c:pt idx="22">
                  <c:v>1148.8204000000001</c:v>
                </c:pt>
                <c:pt idx="23">
                  <c:v>1145.2348000000002</c:v>
                </c:pt>
                <c:pt idx="24">
                  <c:v>1130.5619000000002</c:v>
                </c:pt>
                <c:pt idx="25">
                  <c:v>1112.3553999999999</c:v>
                </c:pt>
                <c:pt idx="26">
                  <c:v>1060.5339000000004</c:v>
                </c:pt>
                <c:pt idx="27">
                  <c:v>1011.0663999999999</c:v>
                </c:pt>
                <c:pt idx="28">
                  <c:v>983.94139999999993</c:v>
                </c:pt>
                <c:pt idx="29">
                  <c:v>890.43560000000014</c:v>
                </c:pt>
                <c:pt idx="30">
                  <c:v>917.09719999999993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C21-4AB6-8DB5-075071C71177}"/>
            </c:ext>
          </c:extLst>
        </c:ser>
        <c:ser>
          <c:idx val="5"/>
          <c:order val="5"/>
          <c:tx>
            <c:v>Remaining</c:v>
          </c:tx>
          <c:spPr>
            <a:ln>
              <a:solidFill>
                <a:srgbClr val="00B050"/>
              </a:solidFill>
            </a:ln>
          </c:spPr>
          <c:marker>
            <c:spPr>
              <a:ln>
                <a:solidFill>
                  <a:srgbClr val="00B050"/>
                </a:solidFill>
              </a:ln>
            </c:spPr>
          </c:marker>
          <c:cat>
            <c:numRef>
              <c:f>Graphs!$R$501:$AV$501</c:f>
              <c:numCache>
                <c:formatCode>General</c:formatCod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numCache>
            </c:numRef>
          </c:cat>
          <c:val>
            <c:numRef>
              <c:f>Graphs!$R$532:$AV$532</c:f>
              <c:numCache>
                <c:formatCode>0</c:formatCode>
                <c:ptCount val="31"/>
                <c:pt idx="0">
                  <c:v>567.55930000000001</c:v>
                </c:pt>
                <c:pt idx="1">
                  <c:v>938.54209999999989</c:v>
                </c:pt>
                <c:pt idx="2">
                  <c:v>1338.2879000000003</c:v>
                </c:pt>
                <c:pt idx="3">
                  <c:v>1470.6806999999999</c:v>
                </c:pt>
                <c:pt idx="4">
                  <c:v>2045.5358999999999</c:v>
                </c:pt>
                <c:pt idx="5">
                  <c:v>2527.1331</c:v>
                </c:pt>
                <c:pt idx="6">
                  <c:v>3094.1839</c:v>
                </c:pt>
                <c:pt idx="7">
                  <c:v>4512.4346000000005</c:v>
                </c:pt>
                <c:pt idx="8">
                  <c:v>5854.4423000000006</c:v>
                </c:pt>
                <c:pt idx="9">
                  <c:v>8374.5421999999999</c:v>
                </c:pt>
                <c:pt idx="10">
                  <c:v>10539.4167</c:v>
                </c:pt>
                <c:pt idx="11">
                  <c:v>10732.9301</c:v>
                </c:pt>
                <c:pt idx="12">
                  <c:v>9802.9809000000005</c:v>
                </c:pt>
                <c:pt idx="13">
                  <c:v>9080.2044999999998</c:v>
                </c:pt>
                <c:pt idx="14">
                  <c:v>8550.8366999999998</c:v>
                </c:pt>
                <c:pt idx="15">
                  <c:v>7805.9130000000005</c:v>
                </c:pt>
                <c:pt idx="16">
                  <c:v>6895.7855999999992</c:v>
                </c:pt>
                <c:pt idx="17">
                  <c:v>6779.0262999999995</c:v>
                </c:pt>
                <c:pt idx="18">
                  <c:v>5967.8706000000002</c:v>
                </c:pt>
                <c:pt idx="19">
                  <c:v>5327.8482999999997</c:v>
                </c:pt>
                <c:pt idx="20">
                  <c:v>4941.5923999999995</c:v>
                </c:pt>
                <c:pt idx="21">
                  <c:v>4609.2057000000004</c:v>
                </c:pt>
                <c:pt idx="22">
                  <c:v>4361.5583000000006</c:v>
                </c:pt>
                <c:pt idx="23">
                  <c:v>4114.1766000000007</c:v>
                </c:pt>
                <c:pt idx="24">
                  <c:v>3856.7550999999994</c:v>
                </c:pt>
                <c:pt idx="25">
                  <c:v>3537.0814</c:v>
                </c:pt>
                <c:pt idx="26">
                  <c:v>3118.3020999999999</c:v>
                </c:pt>
                <c:pt idx="27">
                  <c:v>2593.4309999999996</c:v>
                </c:pt>
                <c:pt idx="28">
                  <c:v>2351.0767999999998</c:v>
                </c:pt>
                <c:pt idx="29">
                  <c:v>2223.6902</c:v>
                </c:pt>
                <c:pt idx="30">
                  <c:v>2153.4096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7C21-4AB6-8DB5-075071C711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0462976"/>
        <c:axId val="80464896"/>
      </c:lineChart>
      <c:catAx>
        <c:axId val="80462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80464896"/>
        <c:crosses val="autoZero"/>
        <c:auto val="1"/>
        <c:lblAlgn val="ctr"/>
        <c:lblOffset val="100"/>
        <c:noMultiLvlLbl val="0"/>
      </c:catAx>
      <c:valAx>
        <c:axId val="80464896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80462976"/>
        <c:crosses val="autoZero"/>
        <c:crossBetween val="between"/>
      </c:valAx>
      <c:spPr>
        <a:ln>
          <a:solidFill>
            <a:srgbClr val="FF99FF"/>
          </a:solidFill>
        </a:ln>
      </c:spPr>
    </c:plotArea>
    <c:legend>
      <c:legendPos val="b"/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0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384856784206329E-2"/>
          <c:y val="2.0833772809326179E-2"/>
          <c:w val="0.89253784852980333"/>
          <c:h val="0.829817212100756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# of PLHIV on ART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Sheet1!$B$2:$B$12</c:f>
              <c:numCache>
                <c:formatCode>#,##0</c:formatCode>
                <c:ptCount val="11"/>
                <c:pt idx="0">
                  <c:v>15191</c:v>
                </c:pt>
                <c:pt idx="1">
                  <c:v>21138</c:v>
                </c:pt>
                <c:pt idx="2">
                  <c:v>29825</c:v>
                </c:pt>
                <c:pt idx="3">
                  <c:v>40128</c:v>
                </c:pt>
                <c:pt idx="4">
                  <c:v>53709</c:v>
                </c:pt>
                <c:pt idx="5">
                  <c:v>67643</c:v>
                </c:pt>
                <c:pt idx="6">
                  <c:v>85626</c:v>
                </c:pt>
                <c:pt idx="7">
                  <c:v>106490</c:v>
                </c:pt>
                <c:pt idx="8">
                  <c:v>127402</c:v>
                </c:pt>
                <c:pt idx="9">
                  <c:v>146826</c:v>
                </c:pt>
                <c:pt idx="10">
                  <c:v>166121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9F8-4BEC-8663-4DCB7B7095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3664896"/>
        <c:axId val="83666432"/>
      </c:lineChart>
      <c:catAx>
        <c:axId val="83664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666432"/>
        <c:crosses val="autoZero"/>
        <c:auto val="1"/>
        <c:lblAlgn val="ctr"/>
        <c:lblOffset val="100"/>
        <c:noMultiLvlLbl val="0"/>
      </c:catAx>
      <c:valAx>
        <c:axId val="836664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No. of</a:t>
                </a:r>
                <a:r>
                  <a:rPr lang="en-US" baseline="0" dirty="0"/>
                  <a:t> people living with HIV on ART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9.3779717752672225E-3"/>
              <c:y val="0.1291044359958303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664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1st line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Adult</c:v>
                </c:pt>
                <c:pt idx="1">
                  <c:v>Child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0.95</c:v>
                </c:pt>
                <c:pt idx="1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1C-4C4A-B029-7806DEA1104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 line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6.4443026462788225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312-42C9-8A66-9A092E321C64}"/>
                </c:ext>
              </c:extLst>
            </c:dLbl>
            <c:dLbl>
              <c:idx val="1"/>
              <c:layout>
                <c:manualLayout>
                  <c:x val="7.0763173273354116E-2"/>
                  <c:y val="-9.642425457218030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312-42C9-8A66-9A092E321C64}"/>
                </c:ext>
              </c:extLst>
            </c:dLbl>
            <c:spPr>
              <a:noFill/>
              <a:ln>
                <a:noFill/>
              </a:ln>
              <a:effectLst/>
            </c:sp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Adult</c:v>
                </c:pt>
                <c:pt idx="1">
                  <c:v>Child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0.05</c:v>
                </c:pt>
                <c:pt idx="1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1C-4C4A-B029-7806DEA1104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3rd line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Adult</c:v>
                </c:pt>
                <c:pt idx="1">
                  <c:v>Child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 formatCode="0.0000%">
                  <c:v>1.9999999999999999E-6</c:v>
                </c:pt>
                <c:pt idx="1">
                  <c:v>2.9999999999999997E-4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61C-4C4A-B029-7806DEA110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9362688"/>
        <c:axId val="79368576"/>
      </c:barChart>
      <c:catAx>
        <c:axId val="793626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79368576"/>
        <c:crosses val="autoZero"/>
        <c:auto val="1"/>
        <c:lblAlgn val="ctr"/>
        <c:lblOffset val="100"/>
        <c:noMultiLvlLbl val="0"/>
      </c:catAx>
      <c:valAx>
        <c:axId val="79368576"/>
        <c:scaling>
          <c:orientation val="minMax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/>
                  <a:t>Regimen in percentage</a:t>
                </a:r>
              </a:p>
            </c:rich>
          </c:tx>
          <c:overlay val="0"/>
        </c:title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79362688"/>
        <c:crosses val="autoZero"/>
        <c:crossBetween val="between"/>
        <c:majorUnit val="0.2"/>
      </c:valAx>
    </c:plotArea>
    <c:legend>
      <c:legendPos val="r"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TDF+3TC+EFV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Adult</c:v>
                </c:pt>
                <c:pt idx="1">
                  <c:v>Child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formatCode="0%">
                  <c:v>0.77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36-46E7-B31E-437EE8E839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AZT+3TC+NVP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Adult</c:v>
                </c:pt>
                <c:pt idx="1">
                  <c:v>Child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0.06</c:v>
                </c:pt>
                <c:pt idx="1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336-46E7-B31E-437EE8E839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AZT+3TC+EFV</c:v>
                </c:pt>
              </c:strCache>
            </c:strRef>
          </c:tx>
          <c:spPr>
            <a:solidFill>
              <a:srgbClr val="FFB3B3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Adult</c:v>
                </c:pt>
                <c:pt idx="1">
                  <c:v>Child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0.04</c:v>
                </c:pt>
                <c:pt idx="1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36-46E7-B31E-437EE8E839E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ABC+3TC+EFV</c:v>
                </c:pt>
              </c:strCache>
            </c:strRef>
          </c:tx>
          <c:spPr>
            <a:solidFill>
              <a:srgbClr val="FF99FF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Adult</c:v>
                </c:pt>
                <c:pt idx="1">
                  <c:v>Child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0.02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336-46E7-B31E-437EE8E839E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ABC+3TC+LPVr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Adult</c:v>
                </c:pt>
                <c:pt idx="1">
                  <c:v>Child</c:v>
                </c:pt>
              </c:strCache>
            </c:strRef>
          </c:cat>
          <c:val>
            <c:numRef>
              <c:f>Sheet1!$F$2:$F$3</c:f>
              <c:numCache>
                <c:formatCode>0%</c:formatCode>
                <c:ptCount val="2"/>
                <c:pt idx="1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336-46E7-B31E-437EE8E839E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ABC+3TC+NVP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Adult</c:v>
                </c:pt>
                <c:pt idx="1">
                  <c:v>Child</c:v>
                </c:pt>
              </c:strCache>
            </c:strRef>
          </c:cat>
          <c:val>
            <c:numRef>
              <c:f>Sheet1!$G$2:$G$3</c:f>
              <c:numCache>
                <c:formatCode>0%</c:formatCode>
                <c:ptCount val="2"/>
                <c:pt idx="1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336-46E7-B31E-437EE8E839E1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AZT+3TC+LPVr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Adult</c:v>
                </c:pt>
                <c:pt idx="1">
                  <c:v>Child</c:v>
                </c:pt>
              </c:strCache>
            </c:strRef>
          </c:cat>
          <c:val>
            <c:numRef>
              <c:f>Sheet1!$H$2:$H$3</c:f>
              <c:numCache>
                <c:formatCode>0%</c:formatCode>
                <c:ptCount val="2"/>
                <c:pt idx="1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336-46E7-B31E-437EE8E839E1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TDF+3TC+DTG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Adult</c:v>
                </c:pt>
                <c:pt idx="1">
                  <c:v>Child</c:v>
                </c:pt>
              </c:strCache>
            </c:strRef>
          </c:cat>
          <c:val>
            <c:numRef>
              <c:f>Sheet1!$I$2:$I$3</c:f>
              <c:numCache>
                <c:formatCode>General</c:formatCode>
                <c:ptCount val="2"/>
                <c:pt idx="0" formatCode="0%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336-46E7-B31E-437EE8E839E1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other 1st line</c:v>
                </c:pt>
              </c:strCache>
            </c:strRef>
          </c:tx>
          <c:invertIfNegative val="0"/>
          <c:cat>
            <c:strRef>
              <c:f>Sheet1!$A$2:$A$3</c:f>
              <c:strCache>
                <c:ptCount val="2"/>
                <c:pt idx="0">
                  <c:v>Adult</c:v>
                </c:pt>
                <c:pt idx="1">
                  <c:v>Child</c:v>
                </c:pt>
              </c:strCache>
            </c:strRef>
          </c:cat>
          <c:val>
            <c:numRef>
              <c:f>Sheet1!$J$2:$J$3</c:f>
              <c:numCache>
                <c:formatCode>0%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62-48B7-8553-E4E3BAA928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9434880"/>
        <c:axId val="79436416"/>
      </c:barChart>
      <c:catAx>
        <c:axId val="7943488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79436416"/>
        <c:crosses val="autoZero"/>
        <c:auto val="1"/>
        <c:lblAlgn val="ctr"/>
        <c:lblOffset val="100"/>
        <c:noMultiLvlLbl val="0"/>
      </c:catAx>
      <c:valAx>
        <c:axId val="794364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/>
                  <a:t>Regimen in percentage</a:t>
                </a:r>
              </a:p>
            </c:rich>
          </c:tx>
          <c:overlay val="0"/>
        </c:title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79434880"/>
        <c:crosses val="autoZero"/>
        <c:crossBetween val="between"/>
        <c:majorUnit val="0.2"/>
      </c:valAx>
    </c:plotArea>
    <c:legend>
      <c:legendPos val="r"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630313137941091"/>
          <c:y val="2.6440222351143225E-2"/>
          <c:w val="0.73957564927815"/>
          <c:h val="0.75810562974082285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Sheet1!$A$2</c:f>
              <c:strCache>
                <c:ptCount val="1"/>
                <c:pt idx="0">
                  <c:v># of PLHIV on ART</c:v>
                </c:pt>
              </c:strCache>
            </c:strRef>
          </c:tx>
          <c:spPr>
            <a:solidFill>
              <a:srgbClr val="669900"/>
            </a:solidFill>
          </c:spPr>
          <c:invertIfNegative val="0"/>
          <c:dLbls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sz="1400" b="1" baseline="0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B6DF-419F-9F59-024F6A5F767F}"/>
                </c:ext>
              </c:extLst>
            </c:dLbl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-5400000" vert="horz"/>
                <a:lstStyle/>
                <a:p>
                  <a:pPr>
                    <a:defRPr sz="1400" b="1" baseline="0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6DF-419F-9F59-024F6A5F76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 sz="1400" b="1" baseline="0"/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Sheet1!$B$1:$P$1</c:f>
              <c:numCache>
                <c:formatCode>General</c:formatCode>
                <c:ptCount val="15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  <c:pt idx="14">
                  <c:v>2019</c:v>
                </c:pt>
              </c:numCache>
            </c:numRef>
          </c:cat>
          <c:val>
            <c:numRef>
              <c:f>Sheet1!$B$2:$P$2</c:f>
              <c:numCache>
                <c:formatCode>_-* #,##0_-;\-* #,##0_-;_-* "-"??_-;_-@_-</c:formatCode>
                <c:ptCount val="15"/>
                <c:pt idx="0">
                  <c:v>2527</c:v>
                </c:pt>
                <c:pt idx="1">
                  <c:v>5639</c:v>
                </c:pt>
                <c:pt idx="2">
                  <c:v>11193</c:v>
                </c:pt>
                <c:pt idx="3">
                  <c:v>15191</c:v>
                </c:pt>
                <c:pt idx="4">
                  <c:v>21138</c:v>
                </c:pt>
                <c:pt idx="5">
                  <c:v>29825</c:v>
                </c:pt>
                <c:pt idx="6">
                  <c:v>40128</c:v>
                </c:pt>
                <c:pt idx="7">
                  <c:v>53709</c:v>
                </c:pt>
                <c:pt idx="8">
                  <c:v>67643</c:v>
                </c:pt>
                <c:pt idx="9">
                  <c:v>85626</c:v>
                </c:pt>
                <c:pt idx="10">
                  <c:v>106490</c:v>
                </c:pt>
                <c:pt idx="11">
                  <c:v>127402</c:v>
                </c:pt>
                <c:pt idx="12">
                  <c:v>146826</c:v>
                </c:pt>
                <c:pt idx="13" formatCode="#,##0">
                  <c:v>166969</c:v>
                </c:pt>
                <c:pt idx="14">
                  <c:v>175286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E6-4C81-B709-410E0B5328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84516224"/>
        <c:axId val="84530304"/>
      </c:barChart>
      <c:lineChart>
        <c:grouping val="standard"/>
        <c:varyColors val="0"/>
        <c:ser>
          <c:idx val="3"/>
          <c:order val="1"/>
          <c:tx>
            <c:strRef>
              <c:f>Sheet1!$A$3</c:f>
              <c:strCache>
                <c:ptCount val="1"/>
                <c:pt idx="0">
                  <c:v>ART coverage among estimated PLHIV</c:v>
                </c:pt>
              </c:strCache>
            </c:strRef>
          </c:tx>
          <c:spPr>
            <a:ln w="38100">
              <a:solidFill>
                <a:srgbClr val="005828"/>
              </a:solidFill>
            </a:ln>
          </c:spPr>
          <c:marker>
            <c:symbol val="circle"/>
            <c:size val="5"/>
            <c:spPr>
              <a:solidFill>
                <a:srgbClr val="005828"/>
              </a:solidFill>
              <a:ln w="38100">
                <a:solidFill>
                  <a:srgbClr val="005828"/>
                </a:solidFill>
              </a:ln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9F-4197-8222-5067D604C5B6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9F-4197-8222-5067D604C5B6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09F-4197-8222-5067D604C5B6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09F-4197-8222-5067D604C5B6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09F-4197-8222-5067D604C5B6}"/>
                </c:ext>
              </c:extLst>
            </c:dLbl>
            <c:dLbl>
              <c:idx val="12"/>
              <c:layout>
                <c:manualLayout>
                  <c:x val="-4.00385123945722E-2"/>
                  <c:y val="-1.7471023692481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6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6DF-419F-9F59-024F6A5F767F}"/>
                </c:ext>
              </c:extLst>
            </c:dLbl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6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B6DF-419F-9F59-024F6A5F76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Sheet1!$B$1:$P$1</c:f>
              <c:numCache>
                <c:formatCode>General</c:formatCode>
                <c:ptCount val="15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  <c:pt idx="14">
                  <c:v>2019</c:v>
                </c:pt>
              </c:numCache>
            </c:numRef>
          </c:cat>
          <c:val>
            <c:numRef>
              <c:f>Sheet1!$B$3:$P$3</c:f>
              <c:numCache>
                <c:formatCode>0%</c:formatCode>
                <c:ptCount val="15"/>
                <c:pt idx="0">
                  <c:v>1.1881420880645085E-2</c:v>
                </c:pt>
                <c:pt idx="1">
                  <c:v>2.6102493600514736E-2</c:v>
                </c:pt>
                <c:pt idx="2">
                  <c:v>5.1330379990644694E-2</c:v>
                </c:pt>
                <c:pt idx="3">
                  <c:v>6.9569876715089116E-2</c:v>
                </c:pt>
                <c:pt idx="4">
                  <c:v>9.7368408930734757E-2</c:v>
                </c:pt>
                <c:pt idx="5">
                  <c:v>0.13844532744118684</c:v>
                </c:pt>
                <c:pt idx="6">
                  <c:v>0.18714061195651668</c:v>
                </c:pt>
                <c:pt idx="7">
                  <c:v>0.2508137237962258</c:v>
                </c:pt>
                <c:pt idx="8">
                  <c:v>0.31471521490317961</c:v>
                </c:pt>
                <c:pt idx="9">
                  <c:v>0.39493565794935659</c:v>
                </c:pt>
                <c:pt idx="10">
                  <c:v>0.48475054624908959</c:v>
                </c:pt>
                <c:pt idx="11">
                  <c:v>0.57137347236237246</c:v>
                </c:pt>
                <c:pt idx="12">
                  <c:v>0.64923878293706416</c:v>
                </c:pt>
                <c:pt idx="13">
                  <c:v>0.70026464013554945</c:v>
                </c:pt>
                <c:pt idx="14">
                  <c:v>0.74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BEE6-4C81-B709-410E0B5328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532224"/>
        <c:axId val="84415232"/>
      </c:lineChart>
      <c:catAx>
        <c:axId val="84516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2700000" vert="horz"/>
          <a:lstStyle/>
          <a:p>
            <a:pPr>
              <a:defRPr lang="en-GB" sz="1600" b="1"/>
            </a:pPr>
            <a:endParaRPr lang="en-US"/>
          </a:p>
        </c:txPr>
        <c:crossAx val="84530304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84530304"/>
        <c:scaling>
          <c:orientation val="minMax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GB" sz="1800" dirty="0"/>
                  <a:t>No. of people</a:t>
                </a:r>
                <a:r>
                  <a:rPr lang="en-GB" sz="1800" baseline="0" dirty="0"/>
                  <a:t> on ART</a:t>
                </a:r>
                <a:endParaRPr lang="en-GB" sz="1800" dirty="0"/>
              </a:p>
            </c:rich>
          </c:tx>
          <c:overlay val="0"/>
        </c:title>
        <c:numFmt formatCode="_-* #,##0_-;\-* #,##0_-;_-* &quot;-&quot;??_-;_-@_-" sourceLinked="1"/>
        <c:majorTickMark val="none"/>
        <c:minorTickMark val="none"/>
        <c:tickLblPos val="nextTo"/>
        <c:txPr>
          <a:bodyPr rot="0" vert="horz"/>
          <a:lstStyle/>
          <a:p>
            <a:pPr>
              <a:defRPr lang="en-GB" sz="1600" b="1"/>
            </a:pPr>
            <a:endParaRPr lang="en-US"/>
          </a:p>
        </c:txPr>
        <c:crossAx val="84516224"/>
        <c:crosses val="autoZero"/>
        <c:crossBetween val="between"/>
        <c:majorUnit val="40000"/>
      </c:valAx>
      <c:catAx>
        <c:axId val="845322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84415232"/>
        <c:crosses val="autoZero"/>
        <c:auto val="0"/>
        <c:lblAlgn val="ctr"/>
        <c:lblOffset val="100"/>
        <c:noMultiLvlLbl val="0"/>
      </c:catAx>
      <c:valAx>
        <c:axId val="84415232"/>
        <c:scaling>
          <c:orientation val="minMax"/>
          <c:max val="1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baseline="0" dirty="0"/>
                  <a:t>% of estimate PLHIV</a:t>
                </a:r>
                <a:endParaRPr lang="en-GB" sz="1600" dirty="0"/>
              </a:p>
            </c:rich>
          </c:tx>
          <c:layout>
            <c:manualLayout>
              <c:xMode val="edge"/>
              <c:yMode val="edge"/>
              <c:x val="0.95781418662672602"/>
              <c:y val="0.31915224435710132"/>
            </c:manualLayout>
          </c:layout>
          <c:overlay val="0"/>
        </c:title>
        <c:numFmt formatCode="0%" sourceLinked="1"/>
        <c:majorTickMark val="in"/>
        <c:minorTickMark val="none"/>
        <c:tickLblPos val="nextTo"/>
        <c:txPr>
          <a:bodyPr rot="0" vert="horz"/>
          <a:lstStyle/>
          <a:p>
            <a:pPr>
              <a:defRPr lang="en-GB" sz="1600" b="1"/>
            </a:pPr>
            <a:endParaRPr lang="en-US"/>
          </a:p>
        </c:txPr>
        <c:crossAx val="84532224"/>
        <c:crosses val="max"/>
        <c:crossBetween val="between"/>
        <c:majorUnit val="0.2"/>
      </c:valAx>
      <c:spPr>
        <a:noFill/>
        <a:ln>
          <a:solidFill>
            <a:sysClr val="window" lastClr="FFFFFF">
              <a:lumMod val="65000"/>
            </a:sysClr>
          </a:solidFill>
        </a:ln>
      </c:spPr>
    </c:plotArea>
    <c:legend>
      <c:legendPos val="b"/>
      <c:layout>
        <c:manualLayout>
          <c:xMode val="edge"/>
          <c:yMode val="edge"/>
          <c:x val="0.1329834682123068"/>
          <c:y val="0.92473303536709694"/>
          <c:w val="0.66616892104581005"/>
          <c:h val="4.6221313573854103E-2"/>
        </c:manualLayout>
      </c:layout>
      <c:overlay val="0"/>
      <c:txPr>
        <a:bodyPr/>
        <a:lstStyle/>
        <a:p>
          <a:pPr>
            <a:defRPr sz="2000" b="1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0.12802</cdr:x>
      <cdr:y>0.25464</cdr:y>
    </cdr:from>
    <cdr:to>
      <cdr:x>0.27053</cdr:x>
      <cdr:y>0.51061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96AC976B-C94A-4DFA-A263-ED50BB59F349}"/>
            </a:ext>
          </a:extLst>
        </cdr:cNvPr>
        <cdr:cNvSpPr txBox="1"/>
      </cdr:nvSpPr>
      <cdr:spPr>
        <a:xfrm xmlns:a="http://schemas.openxmlformats.org/drawingml/2006/main">
          <a:off x="1346200" y="1219200"/>
          <a:ext cx="1498600" cy="12255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0.12017</cdr:x>
      <cdr:y>0.18568</cdr:y>
    </cdr:from>
    <cdr:to>
      <cdr:x>0.22947</cdr:x>
      <cdr:y>0.41114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5A3E7EA3-3998-4559-BC24-5970B7094D23}"/>
            </a:ext>
          </a:extLst>
        </cdr:cNvPr>
        <cdr:cNvSpPr txBox="1"/>
      </cdr:nvSpPr>
      <cdr:spPr>
        <a:xfrm xmlns:a="http://schemas.openxmlformats.org/drawingml/2006/main">
          <a:off x="1263650" y="889000"/>
          <a:ext cx="1149350" cy="1079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0.83333</cdr:x>
      <cdr:y>0.55814</cdr:y>
    </cdr:from>
    <cdr:to>
      <cdr:x>0.92477</cdr:x>
      <cdr:y>0.68684</cdr:y>
    </cdr:to>
    <cdr:sp macro="" textlink="">
      <cdr:nvSpPr>
        <cdr:cNvPr id="2" name="Explosion: 14 Points 1">
          <a:extLst xmlns:a="http://schemas.openxmlformats.org/drawingml/2006/main">
            <a:ext uri="{FF2B5EF4-FFF2-40B4-BE49-F238E27FC236}">
              <a16:creationId xmlns:a16="http://schemas.microsoft.com/office/drawing/2014/main" id="{FEF6C26F-6360-401B-83C8-D14C193AC6BE}"/>
            </a:ext>
          </a:extLst>
        </cdr:cNvPr>
        <cdr:cNvSpPr/>
      </cdr:nvSpPr>
      <cdr:spPr>
        <a:xfrm xmlns:a="http://schemas.openxmlformats.org/drawingml/2006/main">
          <a:off x="9144000" y="2781300"/>
          <a:ext cx="1003300" cy="641350"/>
        </a:xfrm>
        <a:prstGeom xmlns:a="http://schemas.openxmlformats.org/drawingml/2006/main" prst="irregularSeal2">
          <a:avLst/>
        </a:prstGeom>
        <a:solidFill xmlns:a="http://schemas.openxmlformats.org/drawingml/2006/main">
          <a:srgbClr val="FFFF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 dirty="0">
            <a:solidFill>
              <a:srgbClr val="C00000"/>
            </a:solidFill>
          </a:endParaRPr>
        </a:p>
        <a:p xmlns:a="http://schemas.openxmlformats.org/drawingml/2006/main">
          <a:pPr algn="ctr"/>
          <a:r>
            <a:rPr lang="en-US" sz="1600" b="1" dirty="0">
              <a:solidFill>
                <a:srgbClr val="C00000"/>
              </a:solidFill>
            </a:rPr>
            <a:t>15</a:t>
          </a:r>
          <a:r>
            <a:rPr lang="en-US" dirty="0"/>
            <a:t>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0.86474</cdr:x>
      <cdr:y>0</cdr:y>
    </cdr:from>
    <cdr:to>
      <cdr:x>1</cdr:x>
      <cdr:y>0.21367</cdr:y>
    </cdr:to>
    <cdr:pic>
      <cdr:nvPicPr>
        <cdr:cNvPr id="2" name="Picture 1">
          <a:extLst xmlns:a="http://schemas.openxmlformats.org/drawingml/2006/main">
            <a:ext uri="{FF2B5EF4-FFF2-40B4-BE49-F238E27FC236}">
              <a16:creationId xmlns:a16="http://schemas.microsoft.com/office/drawing/2014/main" id="{E794A25B-62E4-483F-9C23-E88B0E7C9AC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email">
          <a:extLst>
            <a:ext uri="{28A0092B-C50C-407E-A947-70E740481C1C}">
              <a14:useLocalDpi xmlns:a14="http://schemas.microsoft.com/office/drawing/2010/main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415034" y="-346165"/>
          <a:ext cx="846967" cy="820916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596A682F-AEEE-5440-964C-9A24BA8315ED}" type="datetime1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7139BC78-373C-694D-800D-2023E3E50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5214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4AAA1701-F470-7E41-AAF7-DCB8EE214690}" type="datetime1">
              <a:rPr lang="en-US" smtClean="0"/>
              <a:t>10/18/2019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2938" y="1162050"/>
            <a:ext cx="5573712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8"/>
            <a:ext cx="2971800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829968"/>
            <a:ext cx="2971800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9937DA65-EC3C-40FF-8982-22C1D6DF81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23705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7DA65-EC3C-40FF-8982-22C1D6DF81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712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New approaches </a:t>
            </a:r>
          </a:p>
          <a:p>
            <a:pPr marL="462218" indent="-462218">
              <a:buAutoNum type="arabicPeriod"/>
            </a:pPr>
            <a:r>
              <a:rPr lang="en-US" b="1" dirty="0"/>
              <a:t>Geographic prioritization:  </a:t>
            </a:r>
          </a:p>
          <a:p>
            <a:pPr marL="462218" indent="-462218">
              <a:buAutoNum type="arabicPeriod"/>
            </a:pPr>
            <a:r>
              <a:rPr lang="en-US" b="1" dirty="0"/>
              <a:t>Differentiating service delivery approaches for high impact</a:t>
            </a:r>
          </a:p>
          <a:p>
            <a:pPr marL="462218" indent="-462218">
              <a:buAutoNum type="arabicPeriod"/>
            </a:pPr>
            <a:r>
              <a:rPr lang="en-US" b="1" dirty="0"/>
              <a:t>Transition to increase public sector management especially ART</a:t>
            </a:r>
          </a:p>
          <a:p>
            <a:pPr marL="462218" indent="-462218">
              <a:buAutoNum type="arabicPeriod"/>
            </a:pPr>
            <a:r>
              <a:rPr lang="en-US" b="1" dirty="0"/>
              <a:t>Review of program costs: savings and efficiency gains</a:t>
            </a:r>
          </a:p>
          <a:p>
            <a:pPr marL="462218" indent="-462218">
              <a:buAutoNum type="arabicPeriod"/>
            </a:pPr>
            <a:r>
              <a:rPr lang="en-US" b="1" dirty="0"/>
              <a:t>Optimization exercise: efficient use of resources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7DA65-EC3C-40FF-8982-22C1D6DF81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613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7DA65-EC3C-40FF-8982-22C1D6DF81B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569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96F56-5C67-4829-A965-B244B501BD85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43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6CF2C-5E1D-4D44-9212-202357D87599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92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39"/>
            <a:ext cx="36576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39"/>
            <a:ext cx="10769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9D1AD-6953-46DE-A766-F942EA54778F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57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254-639D-44CF-85EA-70A45C14E5F7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99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05816-44D9-4E57-92F7-720EEDF487F8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766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0EE1-82E6-43F6-BB43-3580AB8B364B}" type="datetime1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26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83DA-8087-4137-A5B2-16BC056F22E0}" type="datetime1">
              <a:rPr lang="en-US" smtClean="0"/>
              <a:t>10/18/2019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818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22592-222D-4DD3-B7B9-53E4217C5EB6}" type="datetime1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913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FACA3-6910-4BD2-8F20-B23FFF1BB2C6}" type="datetime1">
              <a:rPr lang="en-US" smtClean="0"/>
              <a:t>10/18/2019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067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B786-EB48-45A8-89E6-F75575A9335C}" type="datetime1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155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318D-BD3E-42ED-A404-453CDB5F1B00}" type="datetime1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592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3AB20-B084-433A-9477-BCBFD90D995F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F6823-AD0D-4A49-B419-198A2061F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346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27EC884-9C52-4FC6-880D-4DFED64D48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7265" y="402129"/>
            <a:ext cx="10117455" cy="258110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Current Situation and Countermeasures of HIV and LTBI in Myanmar</a:t>
            </a:r>
            <a:endParaRPr lang="en-US" sz="44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85042B1-09A3-4F5B-92B1-BE128360DB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3417" y="4374007"/>
            <a:ext cx="10784205" cy="788671"/>
          </a:xfrm>
        </p:spPr>
        <p:txBody>
          <a:bodyPr>
            <a:normAutofit fontScale="77500" lnSpcReduction="20000"/>
          </a:bodyPr>
          <a:lstStyle/>
          <a:p>
            <a:r>
              <a:rPr lang="en-US" b="1" spc="0" dirty="0">
                <a:solidFill>
                  <a:srgbClr val="7030A0"/>
                </a:solidFill>
                <a:ea typeface="Adobe Gothic Std B" panose="020B0800000000000000" pitchFamily="34" charset="-128"/>
                <a:cs typeface="Arial" panose="020B0604020202020204" pitchFamily="34" charset="0"/>
              </a:rPr>
              <a:t>Dr </a:t>
            </a:r>
            <a:r>
              <a:rPr lang="en-US" b="1" spc="0" dirty="0" err="1">
                <a:solidFill>
                  <a:srgbClr val="7030A0"/>
                </a:solidFill>
                <a:ea typeface="Adobe Gothic Std B" panose="020B0800000000000000" pitchFamily="34" charset="-128"/>
                <a:cs typeface="Arial" panose="020B0604020202020204" pitchFamily="34" charset="0"/>
              </a:rPr>
              <a:t>Htun</a:t>
            </a:r>
            <a:r>
              <a:rPr lang="en-US" b="1" spc="0" dirty="0">
                <a:solidFill>
                  <a:srgbClr val="7030A0"/>
                </a:solidFill>
                <a:ea typeface="Adobe Gothic Std B" panose="020B0800000000000000" pitchFamily="34" charset="-128"/>
                <a:cs typeface="Arial" panose="020B0604020202020204" pitchFamily="34" charset="0"/>
              </a:rPr>
              <a:t> </a:t>
            </a:r>
            <a:r>
              <a:rPr lang="en-US" b="1" spc="0" dirty="0" err="1">
                <a:solidFill>
                  <a:srgbClr val="7030A0"/>
                </a:solidFill>
                <a:ea typeface="Adobe Gothic Std B" panose="020B0800000000000000" pitchFamily="34" charset="-128"/>
                <a:cs typeface="Arial" panose="020B0604020202020204" pitchFamily="34" charset="0"/>
              </a:rPr>
              <a:t>Nyunt</a:t>
            </a:r>
            <a:r>
              <a:rPr lang="en-US" b="1" spc="0" dirty="0">
                <a:solidFill>
                  <a:srgbClr val="7030A0"/>
                </a:solidFill>
                <a:ea typeface="Adobe Gothic Std B" panose="020B0800000000000000" pitchFamily="34" charset="-128"/>
                <a:cs typeface="Arial" panose="020B0604020202020204" pitchFamily="34" charset="0"/>
              </a:rPr>
              <a:t> Oo, Program Manager, National AIDS </a:t>
            </a:r>
            <a:r>
              <a:rPr lang="en-US" b="1" spc="0" dirty="0" err="1">
                <a:solidFill>
                  <a:srgbClr val="7030A0"/>
                </a:solidFill>
                <a:ea typeface="Adobe Gothic Std B" panose="020B0800000000000000" pitchFamily="34" charset="-128"/>
                <a:cs typeface="Arial" panose="020B0604020202020204" pitchFamily="34" charset="0"/>
              </a:rPr>
              <a:t>Programme</a:t>
            </a:r>
            <a:r>
              <a:rPr lang="en-US" b="1" spc="0" dirty="0">
                <a:solidFill>
                  <a:srgbClr val="7030A0"/>
                </a:solidFill>
                <a:ea typeface="Adobe Gothic Std B" panose="020B0800000000000000" pitchFamily="34" charset="-128"/>
                <a:cs typeface="Arial" panose="020B0604020202020204" pitchFamily="34" charset="0"/>
              </a:rPr>
              <a:t>,</a:t>
            </a:r>
          </a:p>
          <a:p>
            <a:r>
              <a:rPr lang="en-US" b="1" spc="0" dirty="0">
                <a:solidFill>
                  <a:srgbClr val="7030A0"/>
                </a:solidFill>
                <a:ea typeface="Adobe Gothic Std B" panose="020B0800000000000000" pitchFamily="34" charset="-128"/>
                <a:cs typeface="Arial" panose="020B0604020202020204" pitchFamily="34" charset="0"/>
              </a:rPr>
              <a:t> Dept. of Public Health, Ministry of Health and Sports, Naypyitaw 15011</a:t>
            </a:r>
            <a:endParaRPr lang="en-US" spc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E60A73-C42D-41DA-A39E-FB39212D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5BCE8-FA7C-4E8A-874A-0442FCB2EDD6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4AE550-CC8F-45CF-9518-CC11DFA3C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220C2-BF24-4BDA-9C57-1F876C2B4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 descr="MOHS Logo New.jpg">
            <a:extLst>
              <a:ext uri="{FF2B5EF4-FFF2-40B4-BE49-F238E27FC236}">
                <a16:creationId xmlns:a16="http://schemas.microsoft.com/office/drawing/2014/main" id="{6874316B-25B3-449D-926A-10647E4BC34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9585" y="136518"/>
            <a:ext cx="1052830" cy="102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95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3AFB2-2B69-4D34-B3E1-0426BCE8A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7396"/>
            <a:ext cx="9865995" cy="585393"/>
          </a:xfrm>
        </p:spPr>
        <p:txBody>
          <a:bodyPr>
            <a:noAutofit/>
          </a:bodyPr>
          <a:lstStyle/>
          <a:p>
            <a:r>
              <a:rPr lang="en-US" sz="2800" dirty="0"/>
              <a:t>Milestones during the increases in people living with HIV (all ages) accessing antiretroviral therapy, 2008 -2018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6F6C51F-944B-4EC8-9960-6B8E4BCCC4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0702761"/>
              </p:ext>
            </p:extLst>
          </p:nvPr>
        </p:nvGraphicFramePr>
        <p:xfrm>
          <a:off x="838200" y="1860551"/>
          <a:ext cx="9808845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C257C-FDBE-4888-8EA3-966A55C81BF6}" type="datetime1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10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3465E0-D0D0-41FB-8A7E-FD808FA50C91}"/>
              </a:ext>
            </a:extLst>
          </p:cNvPr>
          <p:cNvSpPr txBox="1">
            <a:spLocks/>
          </p:cNvSpPr>
          <p:nvPr/>
        </p:nvSpPr>
        <p:spPr>
          <a:xfrm>
            <a:off x="1847850" y="3754437"/>
            <a:ext cx="2228850" cy="582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dirty="0"/>
              <a:t>WHO recommendation for beginning treatment increases from CD4 count of &lt;200 to &lt;350</a:t>
            </a:r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34B6156B-8D00-4E52-8799-EF188742E54E}"/>
              </a:ext>
            </a:extLst>
          </p:cNvPr>
          <p:cNvCxnSpPr>
            <a:cxnSpLocks/>
          </p:cNvCxnSpPr>
          <p:nvPr/>
        </p:nvCxnSpPr>
        <p:spPr>
          <a:xfrm>
            <a:off x="2622550" y="4265612"/>
            <a:ext cx="1365250" cy="933450"/>
          </a:xfrm>
          <a:prstGeom prst="bentConnector3">
            <a:avLst>
              <a:gd name="adj1" fmla="val 10023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F30A9179-BD71-47E7-8609-354CC8FAB71E}"/>
              </a:ext>
            </a:extLst>
          </p:cNvPr>
          <p:cNvSpPr txBox="1">
            <a:spLocks/>
          </p:cNvSpPr>
          <p:nvPr/>
        </p:nvSpPr>
        <p:spPr>
          <a:xfrm>
            <a:off x="3178175" y="2846386"/>
            <a:ext cx="2228850" cy="582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dirty="0"/>
              <a:t>General Assembly sets target to reach at least 15 million people on treatment by 2015</a:t>
            </a: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4C9114B8-7DDE-4C8E-AC27-3579A746FA92}"/>
              </a:ext>
            </a:extLst>
          </p:cNvPr>
          <p:cNvCxnSpPr>
            <a:cxnSpLocks/>
          </p:cNvCxnSpPr>
          <p:nvPr/>
        </p:nvCxnSpPr>
        <p:spPr>
          <a:xfrm rot="16200000" flipH="1">
            <a:off x="3946525" y="3470275"/>
            <a:ext cx="1390650" cy="1308100"/>
          </a:xfrm>
          <a:prstGeom prst="bentConnector3">
            <a:avLst>
              <a:gd name="adj1" fmla="val -22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1">
            <a:extLst>
              <a:ext uri="{FF2B5EF4-FFF2-40B4-BE49-F238E27FC236}">
                <a16:creationId xmlns:a16="http://schemas.microsoft.com/office/drawing/2014/main" id="{54C77237-1C19-43A3-AE21-00537BCD58BB}"/>
              </a:ext>
            </a:extLst>
          </p:cNvPr>
          <p:cNvSpPr txBox="1">
            <a:spLocks/>
          </p:cNvSpPr>
          <p:nvPr/>
        </p:nvSpPr>
        <p:spPr>
          <a:xfrm>
            <a:off x="6480175" y="1855390"/>
            <a:ext cx="2228850" cy="873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/>
              <a:t>WHO recommends single preferred fixed-dosed combination antiretroviral therapy for first-line therapy and beginning treatment at CD4 count of &lt;500</a:t>
            </a:r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3EC8AFAC-D5E4-4464-85DE-3DEE9420B1A5}"/>
              </a:ext>
            </a:extLst>
          </p:cNvPr>
          <p:cNvCxnSpPr>
            <a:cxnSpLocks/>
          </p:cNvCxnSpPr>
          <p:nvPr/>
        </p:nvCxnSpPr>
        <p:spPr>
          <a:xfrm rot="5400000">
            <a:off x="6170616" y="3157535"/>
            <a:ext cx="1539872" cy="673102"/>
          </a:xfrm>
          <a:prstGeom prst="bentConnector3">
            <a:avLst>
              <a:gd name="adj1" fmla="val 10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1">
            <a:extLst>
              <a:ext uri="{FF2B5EF4-FFF2-40B4-BE49-F238E27FC236}">
                <a16:creationId xmlns:a16="http://schemas.microsoft.com/office/drawing/2014/main" id="{3190FE2A-9B17-4B3A-9E34-C482212C2981}"/>
              </a:ext>
            </a:extLst>
          </p:cNvPr>
          <p:cNvSpPr txBox="1">
            <a:spLocks/>
          </p:cNvSpPr>
          <p:nvPr/>
        </p:nvSpPr>
        <p:spPr>
          <a:xfrm>
            <a:off x="5905501" y="5278829"/>
            <a:ext cx="2012950" cy="385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dirty="0"/>
              <a:t>90-90-90 testing and treatment target launched</a:t>
            </a: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C5784F05-5A27-411B-B430-ED15DAA2DB7C}"/>
              </a:ext>
            </a:extLst>
          </p:cNvPr>
          <p:cNvCxnSpPr>
            <a:cxnSpLocks/>
          </p:cNvCxnSpPr>
          <p:nvPr/>
        </p:nvCxnSpPr>
        <p:spPr>
          <a:xfrm rot="5400000">
            <a:off x="6484939" y="4211635"/>
            <a:ext cx="1657349" cy="1108080"/>
          </a:xfrm>
          <a:prstGeom prst="bentConnector3">
            <a:avLst>
              <a:gd name="adj1" fmla="val 10134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extLst>
              <a:ext uri="{FF2B5EF4-FFF2-40B4-BE49-F238E27FC236}">
                <a16:creationId xmlns:a16="http://schemas.microsoft.com/office/drawing/2014/main" id="{969A7020-2331-40B0-83FA-2C0A86318881}"/>
              </a:ext>
            </a:extLst>
          </p:cNvPr>
          <p:cNvSpPr txBox="1">
            <a:spLocks/>
          </p:cNvSpPr>
          <p:nvPr/>
        </p:nvSpPr>
        <p:spPr>
          <a:xfrm>
            <a:off x="8902700" y="1229511"/>
            <a:ext cx="2200275" cy="993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dirty="0"/>
              <a:t>WHO recommends “treat-all” – all people living with HIV should begin treatment as soon as possible after diagnosis</a:t>
            </a:r>
          </a:p>
        </p:txBody>
      </p: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2CE6F111-18E9-462D-8AD6-1FD79F159CE6}"/>
              </a:ext>
            </a:extLst>
          </p:cNvPr>
          <p:cNvCxnSpPr>
            <a:cxnSpLocks/>
          </p:cNvCxnSpPr>
          <p:nvPr/>
        </p:nvCxnSpPr>
        <p:spPr>
          <a:xfrm rot="10800000" flipV="1">
            <a:off x="9088436" y="2178049"/>
            <a:ext cx="1960565" cy="889545"/>
          </a:xfrm>
          <a:prstGeom prst="bentConnector3">
            <a:avLst>
              <a:gd name="adj1" fmla="val 10020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73B5CCAC-3075-4B21-B81D-06A77E2206A9}"/>
              </a:ext>
            </a:extLst>
          </p:cNvPr>
          <p:cNvSpPr txBox="1">
            <a:spLocks/>
          </p:cNvSpPr>
          <p:nvPr/>
        </p:nvSpPr>
        <p:spPr>
          <a:xfrm>
            <a:off x="789931" y="289418"/>
            <a:ext cx="2115837" cy="313832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/>
              <a:t>Zero Death</a:t>
            </a:r>
            <a:endParaRPr lang="en-US" sz="2400" dirty="0"/>
          </a:p>
        </p:txBody>
      </p:sp>
      <p:pic>
        <p:nvPicPr>
          <p:cNvPr id="18" name="Picture 17" descr="MOHS Logo New.jpg">
            <a:extLst>
              <a:ext uri="{FF2B5EF4-FFF2-40B4-BE49-F238E27FC236}">
                <a16:creationId xmlns:a16="http://schemas.microsoft.com/office/drawing/2014/main" id="{1C58EB1F-8091-4A75-BBC7-C860CFDB173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05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ART regimen </a:t>
            </a:r>
            <a:r>
              <a:rPr lang="en-US"/>
              <a:t>distribution (June 2019</a:t>
            </a:r>
            <a:r>
              <a:rPr lang="en-US" dirty="0"/>
              <a:t>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pPr algn="ctr"/>
            <a:r>
              <a:rPr lang="en-US" dirty="0"/>
              <a:t>ART regimen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</p:nvPr>
        </p:nvGraphicFramePr>
        <p:xfrm>
          <a:off x="1175446" y="2140586"/>
          <a:ext cx="4245471" cy="3637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ctr"/>
          <a:lstStyle/>
          <a:p>
            <a:pPr algn="ctr"/>
            <a:r>
              <a:rPr lang="en-US" dirty="0"/>
              <a:t>First Line Regimen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4"/>
          </p:nvPr>
        </p:nvGraphicFramePr>
        <p:xfrm>
          <a:off x="5603797" y="2123441"/>
          <a:ext cx="5003243" cy="3808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Picture 8" descr="MOHS Logo New.jpg">
            <a:extLst>
              <a:ext uri="{FF2B5EF4-FFF2-40B4-BE49-F238E27FC236}">
                <a16:creationId xmlns:a16="http://schemas.microsoft.com/office/drawing/2014/main" id="{A4C9BFEA-10FE-4FC2-B18B-6D07A0CFFB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7881" y="274638"/>
            <a:ext cx="789940" cy="76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58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Graphic spid="8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Number of PLHIV on ART (2005-2019 June)</a:t>
            </a:r>
          </a:p>
        </p:txBody>
      </p:sp>
      <p:graphicFrame>
        <p:nvGraphicFramePr>
          <p:cNvPr id="8" name="Object 28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6879984"/>
              </p:ext>
            </p:extLst>
          </p:nvPr>
        </p:nvGraphicFramePr>
        <p:xfrm>
          <a:off x="601508" y="1401945"/>
          <a:ext cx="10972800" cy="4788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521226"/>
            <a:ext cx="7824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Source: ART report: NAP and IPs providing ART, Spectrum estimates for respective years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B8662-DD39-4675-8F90-CE8173623295}" type="datetime1">
              <a:rPr lang="en-US" smtClean="0"/>
              <a:t>10/18/2019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12</a:t>
            </a:fld>
            <a:endParaRPr lang="en-US"/>
          </a:p>
        </p:txBody>
      </p:sp>
      <p:pic>
        <p:nvPicPr>
          <p:cNvPr id="9" name="Picture 8" descr="MOHS Logo New.jpg">
            <a:extLst>
              <a:ext uri="{FF2B5EF4-FFF2-40B4-BE49-F238E27FC236}">
                <a16:creationId xmlns:a16="http://schemas.microsoft.com/office/drawing/2014/main" id="{FBAAD7E7-5BB5-489A-9B60-16791FC9C3A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547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E3B3A1E-C9EA-40A4-8268-5F75B86E0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2973" y="449109"/>
            <a:ext cx="7933723" cy="808697"/>
          </a:xfrm>
        </p:spPr>
        <p:txBody>
          <a:bodyPr>
            <a:normAutofit/>
          </a:bodyPr>
          <a:lstStyle/>
          <a:p>
            <a:r>
              <a:rPr lang="en-US" sz="2800" dirty="0"/>
              <a:t>PLHIV on ART : Sub-national Data (June 2019)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2973461"/>
              </p:ext>
            </p:extLst>
          </p:nvPr>
        </p:nvGraphicFramePr>
        <p:xfrm>
          <a:off x="2040255" y="1575318"/>
          <a:ext cx="7772400" cy="4366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76076" y="6413087"/>
            <a:ext cx="58938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/>
              <a:t>Source: ART report _NAP, AFXB, Alliance, Consortium, IOM, </a:t>
            </a:r>
            <a:r>
              <a:rPr lang="en-US" sz="900" i="1" dirty="0" err="1"/>
              <a:t>Malteser</a:t>
            </a:r>
            <a:r>
              <a:rPr lang="en-US" sz="900" i="1" dirty="0"/>
              <a:t>, MDM, MSF-CH, MSF-H, PGK, PSI, PU-AMI, The Union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BEE81-851D-4631-9C78-02702218E9BD}" type="datetime1">
              <a:rPr lang="en-US" smtClean="0"/>
              <a:t>10/18/2019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13</a:t>
            </a:fld>
            <a:endParaRPr lang="en-US"/>
          </a:p>
        </p:txBody>
      </p:sp>
      <p:pic>
        <p:nvPicPr>
          <p:cNvPr id="8" name="Picture 7" descr="MOHS Logo New.jpg">
            <a:extLst>
              <a:ext uri="{FF2B5EF4-FFF2-40B4-BE49-F238E27FC236}">
                <a16:creationId xmlns:a16="http://schemas.microsoft.com/office/drawing/2014/main" id="{6969E54F-235C-4DC6-B41F-6B35CB76E72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346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E588C-2C8D-4E5B-B836-A31BA8F55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72541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Care and Treatment Cascade: “90-90-90</a:t>
            </a:r>
            <a:r>
              <a:rPr lang="en-US" sz="2800" b="1" dirty="0"/>
              <a:t>”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A4A408D3-BD46-45EA-B01F-31E841831B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8854387"/>
              </p:ext>
            </p:extLst>
          </p:nvPr>
        </p:nvGraphicFramePr>
        <p:xfrm>
          <a:off x="1189681" y="1757504"/>
          <a:ext cx="10166986" cy="3760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31DF7-8827-4871-AB77-264DA0CBDBC0}" type="datetime1">
              <a:rPr lang="en-US" smtClean="0"/>
              <a:t>10/18/2019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14</a:t>
            </a:fld>
            <a:endParaRPr lang="en-US"/>
          </a:p>
        </p:txBody>
      </p:sp>
      <p:pic>
        <p:nvPicPr>
          <p:cNvPr id="4" name="Content Placeholder 7" descr="Myanmar Continuum v3 (JB) copy.ai">
            <a:extLst>
              <a:ext uri="{FF2B5EF4-FFF2-40B4-BE49-F238E27FC236}">
                <a16:creationId xmlns:a16="http://schemas.microsoft.com/office/drawing/2014/main" id="{30453B83-234A-4FAB-8381-62888D7537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04" t="10219" r="22668" b="81276"/>
          <a:stretch/>
        </p:blipFill>
        <p:spPr>
          <a:xfrm>
            <a:off x="2937981" y="5873716"/>
            <a:ext cx="6134783" cy="5080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61111" y="2482334"/>
            <a:ext cx="8440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76%</a:t>
            </a:r>
          </a:p>
        </p:txBody>
      </p:sp>
      <p:sp>
        <p:nvSpPr>
          <p:cNvPr id="5" name="Rectangle 4"/>
          <p:cNvSpPr/>
          <p:nvPr/>
        </p:nvSpPr>
        <p:spPr>
          <a:xfrm>
            <a:off x="730710" y="6197084"/>
            <a:ext cx="2302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Source:  NAP overview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3C5A01C-83FE-4E08-BE8A-5AEDBFFBBAF1}"/>
              </a:ext>
            </a:extLst>
          </p:cNvPr>
          <p:cNvSpPr/>
          <p:nvPr/>
        </p:nvSpPr>
        <p:spPr>
          <a:xfrm>
            <a:off x="5330891" y="2302082"/>
            <a:ext cx="955610" cy="466518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82%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8A5DC22-8AC8-4F7B-8BB6-FA04501F4968}"/>
              </a:ext>
            </a:extLst>
          </p:cNvPr>
          <p:cNvSpPr/>
          <p:nvPr/>
        </p:nvSpPr>
        <p:spPr>
          <a:xfrm>
            <a:off x="7853945" y="2535341"/>
            <a:ext cx="883656" cy="466518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90%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DEE6460-2E66-4F30-830B-E518E454130F}"/>
              </a:ext>
            </a:extLst>
          </p:cNvPr>
          <p:cNvSpPr/>
          <p:nvPr/>
        </p:nvSpPr>
        <p:spPr>
          <a:xfrm>
            <a:off x="10160001" y="3318082"/>
            <a:ext cx="920750" cy="466518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52%</a:t>
            </a:r>
          </a:p>
        </p:txBody>
      </p:sp>
      <p:pic>
        <p:nvPicPr>
          <p:cNvPr id="13" name="Picture 12" descr="MOHS Logo New.jpg">
            <a:extLst>
              <a:ext uri="{FF2B5EF4-FFF2-40B4-BE49-F238E27FC236}">
                <a16:creationId xmlns:a16="http://schemas.microsoft.com/office/drawing/2014/main" id="{40E2A635-2C8D-4B24-95D8-96AE88179CF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552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CF451C6-2E15-4938-BE19-3477CB4D36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995" y="1057275"/>
            <a:ext cx="4929727" cy="2434491"/>
          </a:xfrm>
          <a:ln>
            <a:noFill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/>
              <a:t>Legal environment </a:t>
            </a:r>
          </a:p>
          <a:p>
            <a:r>
              <a:rPr lang="en-US" sz="1800" dirty="0">
                <a:cs typeface="Arial" panose="020B0604020202020204" pitchFamily="34" charset="0"/>
              </a:rPr>
              <a:t>By law development process of the amended </a:t>
            </a:r>
            <a:r>
              <a:rPr lang="en-US" sz="1800" b="1" dirty="0">
                <a:solidFill>
                  <a:srgbClr val="0066FF"/>
                </a:solidFill>
                <a:cs typeface="Arial" panose="020B0604020202020204" pitchFamily="34" charset="0"/>
              </a:rPr>
              <a:t>Narcotic drugs and Psychotropic Substances law</a:t>
            </a:r>
            <a:r>
              <a:rPr lang="en-US" sz="1800" dirty="0">
                <a:cs typeface="Arial" panose="020B0604020202020204" pitchFamily="34" charset="0"/>
              </a:rPr>
              <a:t> was undertaken</a:t>
            </a:r>
          </a:p>
          <a:p>
            <a:r>
              <a:rPr lang="en-US" sz="1800" dirty="0">
                <a:cs typeface="Arial" panose="020B0604020202020204" pitchFamily="34" charset="0"/>
              </a:rPr>
              <a:t>Review of People living with and Affected by </a:t>
            </a:r>
            <a:r>
              <a:rPr lang="en-US" sz="1800" b="1" dirty="0">
                <a:solidFill>
                  <a:srgbClr val="0066FF"/>
                </a:solidFill>
                <a:cs typeface="Arial" panose="020B0604020202020204" pitchFamily="34" charset="0"/>
              </a:rPr>
              <a:t>HIV (draft law) was accomplished at ministerial level</a:t>
            </a:r>
            <a:r>
              <a:rPr lang="en-US" sz="1800" dirty="0">
                <a:solidFill>
                  <a:srgbClr val="0066FF"/>
                </a:solidFill>
                <a:cs typeface="Arial" panose="020B0604020202020204" pitchFamily="34" charset="0"/>
              </a:rPr>
              <a:t> </a:t>
            </a:r>
            <a:r>
              <a:rPr lang="en-US" sz="1800" dirty="0">
                <a:cs typeface="Arial" panose="020B0604020202020204" pitchFamily="34" charset="0"/>
              </a:rPr>
              <a:t>with increased collaboration between MOHS and AGO in collaboration with various stakeholders </a:t>
            </a:r>
            <a:r>
              <a:rPr lang="en-US" sz="1800" b="1" dirty="0">
                <a:solidFill>
                  <a:srgbClr val="0066FF"/>
                </a:solidFill>
                <a:cs typeface="Arial" panose="020B0604020202020204" pitchFamily="34" charset="0"/>
              </a:rPr>
              <a:t>community systems strengthening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A2A38-8DA8-4347-B412-A1A42A7C8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356354"/>
            <a:ext cx="4610341" cy="365125"/>
          </a:xfrm>
        </p:spPr>
        <p:txBody>
          <a:bodyPr/>
          <a:lstStyle/>
          <a:p>
            <a:r>
              <a:rPr lang="en-US" sz="1200" b="1">
                <a:solidFill>
                  <a:schemeClr val="tx1"/>
                </a:solidFill>
              </a:rPr>
              <a:t>DrOo_NAP: tunnyuntoo@mohs.gov.mm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BD71E6-E70C-B14B-9FC8-B2415767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EE761-F63E-5743-ADFE-262189959491}" type="slidenum">
              <a:rPr lang="en-US" b="1">
                <a:solidFill>
                  <a:schemeClr val="tx1"/>
                </a:solidFill>
              </a:rPr>
              <a:t>15</a:t>
            </a:fld>
            <a:endParaRPr lang="en-US" b="1">
              <a:solidFill>
                <a:schemeClr val="tx1"/>
              </a:solidFill>
            </a:endParaRP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09E98188-3DB9-4AAC-8F3A-6B9E97A9BEC5}"/>
              </a:ext>
            </a:extLst>
          </p:cNvPr>
          <p:cNvSpPr txBox="1">
            <a:spLocks/>
          </p:cNvSpPr>
          <p:nvPr/>
        </p:nvSpPr>
        <p:spPr>
          <a:xfrm>
            <a:off x="5943214" y="3435074"/>
            <a:ext cx="4826404" cy="23656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Enabling environment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Human, gender and SOGI rights training being rolled out 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Training on stigma and discrimination for service providers more widely available </a:t>
            </a:r>
          </a:p>
          <a:p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Community groups and networks empowered through training and legal support  </a:t>
            </a:r>
          </a:p>
        </p:txBody>
      </p:sp>
      <p:pic>
        <p:nvPicPr>
          <p:cNvPr id="5" name="Picture 4" descr="A group of people sitting at a table in front of a curtain&#10;&#10;Description automatically generated">
            <a:extLst>
              <a:ext uri="{FF2B5EF4-FFF2-40B4-BE49-F238E27FC236}">
                <a16:creationId xmlns:a16="http://schemas.microsoft.com/office/drawing/2014/main" id="{E2D846E4-9D28-41A1-BE90-ACF07FE056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3" t="6572" r="353" b="12739"/>
          <a:stretch/>
        </p:blipFill>
        <p:spPr>
          <a:xfrm>
            <a:off x="1284460" y="4070134"/>
            <a:ext cx="4119061" cy="2009766"/>
          </a:xfrm>
          <a:prstGeom prst="rect">
            <a:avLst/>
          </a:prstGeom>
        </p:spPr>
      </p:pic>
      <p:pic>
        <p:nvPicPr>
          <p:cNvPr id="12" name="Picture 11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FC79E88C-F645-421D-A8FC-B7CDFBC1A5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678" y="839608"/>
            <a:ext cx="3668934" cy="243449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FA94569-8923-054B-9A60-028337C1AA85}"/>
              </a:ext>
            </a:extLst>
          </p:cNvPr>
          <p:cNvSpPr txBox="1">
            <a:spLocks/>
          </p:cNvSpPr>
          <p:nvPr/>
        </p:nvSpPr>
        <p:spPr>
          <a:xfrm>
            <a:off x="1605263" y="684707"/>
            <a:ext cx="2797215" cy="309803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/>
              <a:t>Zero Discrimination</a:t>
            </a:r>
            <a:endParaRPr lang="en-US" sz="24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74721-97D7-48D9-84A3-307ED38F5A73}" type="datetime1">
              <a:rPr lang="en-US" smtClean="0"/>
              <a:t>10/18/2019</a:t>
            </a:fld>
            <a:endParaRPr lang="en-US"/>
          </a:p>
        </p:txBody>
      </p:sp>
      <p:pic>
        <p:nvPicPr>
          <p:cNvPr id="10" name="Picture 9" descr="MOHS Logo New.jpg">
            <a:extLst>
              <a:ext uri="{FF2B5EF4-FFF2-40B4-BE49-F238E27FC236}">
                <a16:creationId xmlns:a16="http://schemas.microsoft.com/office/drawing/2014/main" id="{ECC2757E-BB8C-4C02-A782-2C5E96D74F1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847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B6D38-6626-41B7-BB2D-B5AF9ABD2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14057"/>
          </a:xfrm>
        </p:spPr>
        <p:txBody>
          <a:bodyPr>
            <a:normAutofit/>
          </a:bodyPr>
          <a:lstStyle/>
          <a:p>
            <a:r>
              <a:rPr lang="en-US" sz="3200" dirty="0"/>
              <a:t>The WHO guidelines on Latent tuberculosis infection (LTBI) 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946F54-7FF7-47D2-90E2-82633F3355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3850" y="928688"/>
            <a:ext cx="8915399" cy="565467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6000" b="1" dirty="0">
                <a:solidFill>
                  <a:srgbClr val="0070C0"/>
                </a:solidFill>
              </a:rPr>
              <a:t>LTBI </a:t>
            </a:r>
            <a:r>
              <a:rPr lang="en-US" sz="6000" dirty="0"/>
              <a:t>is a state of persistent immune response to stimulation by Mycobacterium tuberculosis antigens with no evidence of clinically manifest active TB. There is no gold standard test for LTBI.</a:t>
            </a:r>
          </a:p>
          <a:p>
            <a:pPr marL="0" indent="0">
              <a:buNone/>
            </a:pPr>
            <a:endParaRPr lang="en-US" sz="6000" dirty="0"/>
          </a:p>
          <a:p>
            <a:pPr marL="0" indent="0">
              <a:buNone/>
            </a:pPr>
            <a:r>
              <a:rPr lang="en-US" sz="6000" b="1" dirty="0">
                <a:solidFill>
                  <a:srgbClr val="477D4D"/>
                </a:solidFill>
              </a:rPr>
              <a:t>LTBI testing and treatment</a:t>
            </a:r>
          </a:p>
          <a:p>
            <a:pPr marL="0" indent="0">
              <a:buNone/>
            </a:pPr>
            <a:endParaRPr lang="en-US" sz="6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6000" b="1" dirty="0">
                <a:solidFill>
                  <a:srgbClr val="0066FF"/>
                </a:solidFill>
              </a:rPr>
              <a:t>Adults, adolescents, children and infants living with HIV</a:t>
            </a:r>
          </a:p>
          <a:p>
            <a:r>
              <a:rPr lang="en-US" sz="6000" dirty="0"/>
              <a:t>Unknown or a positive TST and are unlikely to have active TB should receive preventive treatment of TB as part of a comprehensive package of HIV care. </a:t>
            </a:r>
          </a:p>
          <a:p>
            <a:r>
              <a:rPr lang="en-US" sz="6000" dirty="0"/>
              <a:t>Treatment should be given irrespective of the degree of immunosuppression and also to those on ART; those who have previously been treated for TB and pregnant women. </a:t>
            </a:r>
          </a:p>
          <a:p>
            <a:pPr marL="0" indent="0">
              <a:buNone/>
            </a:pPr>
            <a:r>
              <a:rPr lang="en-US" sz="6000" i="1" dirty="0">
                <a:solidFill>
                  <a:srgbClr val="C00000"/>
                </a:solidFill>
              </a:rPr>
              <a:t>(Strong recommendation, high-quality evidence. Existing recommendation)</a:t>
            </a:r>
          </a:p>
          <a:p>
            <a:pPr marL="0" indent="0">
              <a:buNone/>
            </a:pPr>
            <a:endParaRPr lang="en-US" sz="6000" dirty="0"/>
          </a:p>
          <a:p>
            <a:pPr marL="0" indent="0">
              <a:buNone/>
            </a:pPr>
            <a:r>
              <a:rPr lang="en-US" sz="6000" b="1" dirty="0">
                <a:solidFill>
                  <a:srgbClr val="0066FF"/>
                </a:solidFill>
              </a:rPr>
              <a:t>Infants aged &lt; 12 months living with HIV </a:t>
            </a:r>
          </a:p>
          <a:p>
            <a:r>
              <a:rPr lang="en-US" sz="6000" dirty="0"/>
              <a:t>TB contact case and are investigated for TB should receive 6 months of IPT if the investigation shows no TB </a:t>
            </a:r>
          </a:p>
          <a:p>
            <a:pPr marL="0" indent="0">
              <a:buNone/>
            </a:pPr>
            <a:r>
              <a:rPr lang="en-US" sz="6000" i="1" dirty="0">
                <a:solidFill>
                  <a:srgbClr val="C00000"/>
                </a:solidFill>
              </a:rPr>
              <a:t>(Strong recommendation, moderate-quality evidence. Updated recommendation) </a:t>
            </a:r>
          </a:p>
          <a:p>
            <a:pPr marL="0" indent="0">
              <a:buNone/>
            </a:pPr>
            <a:endParaRPr lang="en-US" sz="6000" dirty="0"/>
          </a:p>
          <a:p>
            <a:pPr marL="0" indent="0">
              <a:buNone/>
            </a:pPr>
            <a:r>
              <a:rPr lang="en-US" sz="6000" b="1" dirty="0">
                <a:solidFill>
                  <a:srgbClr val="0066FF"/>
                </a:solidFill>
              </a:rPr>
              <a:t>Children aged ≥ 12 months living with HIV </a:t>
            </a:r>
          </a:p>
          <a:p>
            <a:r>
              <a:rPr lang="en-US" sz="6000" dirty="0"/>
              <a:t>Unlikely to have TB  on the basis of screening for symptoms and  no contact with a case of TB should be offered 6 months of IPT as part of a comprehensive package of HIV prevention and care in </a:t>
            </a:r>
            <a:r>
              <a:rPr lang="en-US" sz="6000" b="1" dirty="0"/>
              <a:t>high prevalence of TB setting </a:t>
            </a:r>
            <a:r>
              <a:rPr lang="en-US" sz="6000" dirty="0"/>
              <a:t>. </a:t>
            </a:r>
          </a:p>
          <a:p>
            <a:pPr marL="0" indent="0">
              <a:buNone/>
            </a:pPr>
            <a:r>
              <a:rPr lang="en-US" sz="6000" i="1" dirty="0">
                <a:solidFill>
                  <a:srgbClr val="C00000"/>
                </a:solidFill>
              </a:rPr>
              <a:t>(Strong recommendation, low-quality evidence. Existing recommendation)</a:t>
            </a:r>
          </a:p>
          <a:p>
            <a:pPr marL="0" indent="0">
              <a:buNone/>
            </a:pPr>
            <a:endParaRPr lang="en-US" sz="6000" dirty="0"/>
          </a:p>
          <a:p>
            <a:pPr marL="0" indent="0">
              <a:buNone/>
            </a:pPr>
            <a:r>
              <a:rPr lang="en-US" sz="6000" b="1" dirty="0">
                <a:solidFill>
                  <a:srgbClr val="0066FF"/>
                </a:solidFill>
              </a:rPr>
              <a:t>All children living with HIV </a:t>
            </a:r>
          </a:p>
          <a:p>
            <a:r>
              <a:rPr lang="en-US" sz="6000" dirty="0"/>
              <a:t>who have successfully completed treatment for TB disease may receive IPT for an additional 6 months. </a:t>
            </a:r>
          </a:p>
          <a:p>
            <a:pPr marL="0" indent="0">
              <a:buNone/>
            </a:pPr>
            <a:r>
              <a:rPr lang="en-US" sz="6000" i="1" dirty="0">
                <a:solidFill>
                  <a:srgbClr val="C00000"/>
                </a:solidFill>
              </a:rPr>
              <a:t>(Conditional recommendation, low-quality evidence. Existing recommendation)</a:t>
            </a:r>
          </a:p>
          <a:p>
            <a:pPr marL="0" indent="0">
              <a:buNone/>
            </a:pPr>
            <a:endParaRPr lang="en-US" sz="2900" i="1" dirty="0">
              <a:solidFill>
                <a:srgbClr val="C00000"/>
              </a:solidFill>
            </a:endParaRPr>
          </a:p>
        </p:txBody>
      </p:sp>
      <p:pic>
        <p:nvPicPr>
          <p:cNvPr id="11" name="Content Placeholder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4A5EFC89-0C7D-4D29-B10F-8B92245B820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885" y="1074420"/>
            <a:ext cx="2426970" cy="3388214"/>
          </a:xfr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C7B2A4-CBB2-497B-989C-2D09D6418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83DA-8087-4137-A5B2-16BC056F22E0}" type="datetime1">
              <a:rPr lang="en-US" smtClean="0"/>
              <a:t>10/18/2019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E6489E-556F-4BEF-9A80-7B7A27D5F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C8E591-EEE4-4DF3-84AE-A845EE540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16</a:t>
            </a:fld>
            <a:endParaRPr lang="en-US"/>
          </a:p>
        </p:txBody>
      </p:sp>
      <p:pic>
        <p:nvPicPr>
          <p:cNvPr id="12" name="Picture 11" descr="MOHS Logo New.jpg">
            <a:extLst>
              <a:ext uri="{FF2B5EF4-FFF2-40B4-BE49-F238E27FC236}">
                <a16:creationId xmlns:a16="http://schemas.microsoft.com/office/drawing/2014/main" id="{2A15E19A-0745-42E2-855A-26EE3AFD09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7440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B6D38-6626-41B7-BB2D-B5AF9ABD2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HIV &amp; LTBI management in Myanmar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946F54-7FF7-47D2-90E2-82633F3355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1137557"/>
            <a:ext cx="7058025" cy="498860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		</a:t>
            </a:r>
          </a:p>
          <a:p>
            <a:r>
              <a:rPr lang="en-US" dirty="0"/>
              <a:t>LTBI management for PLHIV adopted since 2011 clinical management guidelines</a:t>
            </a:r>
          </a:p>
          <a:p>
            <a:r>
              <a:rPr lang="en-US" dirty="0"/>
              <a:t>Provided IPT as part of the TB-HIV collaborative activities</a:t>
            </a:r>
          </a:p>
          <a:p>
            <a:r>
              <a:rPr lang="en-US" dirty="0"/>
              <a:t>Scaling up in 2013 and expanding all townships in late 2016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0066FF"/>
                </a:solidFill>
              </a:rPr>
              <a:t>GF indicators for TB/HIV </a:t>
            </a:r>
          </a:p>
          <a:p>
            <a:r>
              <a:rPr lang="en-US" dirty="0"/>
              <a:t>Percentage of people living with HIV in care (including PMTCT) who are </a:t>
            </a:r>
            <a:r>
              <a:rPr lang="en-US" b="1" dirty="0"/>
              <a:t>screened for TB</a:t>
            </a:r>
            <a:r>
              <a:rPr lang="en-US" dirty="0"/>
              <a:t> in HIV care or treatment settings (99%)				</a:t>
            </a:r>
          </a:p>
          <a:p>
            <a:r>
              <a:rPr lang="en-US" dirty="0"/>
              <a:t>Percentage of people living with HIV newly enrolled in HIV care </a:t>
            </a:r>
            <a:r>
              <a:rPr lang="en-US" b="1" dirty="0"/>
              <a:t>started on TB preventive therapy</a:t>
            </a:r>
            <a:r>
              <a:rPr lang="en-US" dirty="0"/>
              <a:t>	 (50%) </a:t>
            </a:r>
            <a:r>
              <a:rPr lang="en-US" b="1" dirty="0">
                <a:solidFill>
                  <a:srgbClr val="FF0000"/>
                </a:solidFill>
              </a:rPr>
              <a:t>***</a:t>
            </a:r>
          </a:p>
          <a:p>
            <a:pPr marL="0" indent="0">
              <a:buNone/>
            </a:pPr>
            <a:r>
              <a:rPr lang="en-US" dirty="0"/>
              <a:t>			</a:t>
            </a:r>
          </a:p>
          <a:p>
            <a:r>
              <a:rPr lang="en-US" dirty="0"/>
              <a:t>Percentage of registered </a:t>
            </a:r>
            <a:r>
              <a:rPr lang="en-US" b="1" dirty="0"/>
              <a:t>new and relapse TB patients with documented HIV status</a:t>
            </a:r>
            <a:r>
              <a:rPr lang="en-US" dirty="0"/>
              <a:t> (90%)</a:t>
            </a:r>
          </a:p>
          <a:p>
            <a:pPr marL="0" indent="0">
              <a:buNone/>
            </a:pPr>
            <a:r>
              <a:rPr lang="en-US" dirty="0"/>
              <a:t>		</a:t>
            </a:r>
          </a:p>
          <a:p>
            <a:r>
              <a:rPr lang="en-US" dirty="0"/>
              <a:t>Percentage of HIV-positive </a:t>
            </a:r>
            <a:r>
              <a:rPr lang="en-US" b="1" dirty="0"/>
              <a:t>new and relapse TB patients on ART </a:t>
            </a:r>
            <a:r>
              <a:rPr lang="en-US" dirty="0"/>
              <a:t>during TB treatment“ (90%)</a:t>
            </a:r>
          </a:p>
        </p:txBody>
      </p:sp>
      <p:pic>
        <p:nvPicPr>
          <p:cNvPr id="11" name="Content Placeholder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B8BB03A3-8E2E-45D5-89EF-EEFA7192FBC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925" y="1495425"/>
            <a:ext cx="2450071" cy="3562665"/>
          </a:xfr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C7B2A4-CBB2-497B-989C-2D09D6418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983DA-8087-4137-A5B2-16BC056F22E0}" type="datetime1">
              <a:rPr lang="en-US" smtClean="0"/>
              <a:t>10/18/2019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E6489E-556F-4BEF-9A80-7B7A27D5F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C8E591-EEE4-4DF3-84AE-A845EE540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17</a:t>
            </a:fld>
            <a:endParaRPr lang="en-US"/>
          </a:p>
        </p:txBody>
      </p:sp>
      <p:pic>
        <p:nvPicPr>
          <p:cNvPr id="12" name="Picture 11" descr="MOHS Logo New.jpg">
            <a:extLst>
              <a:ext uri="{FF2B5EF4-FFF2-40B4-BE49-F238E27FC236}">
                <a16:creationId xmlns:a16="http://schemas.microsoft.com/office/drawing/2014/main" id="{214697A2-ED7E-4438-8D62-73823F70251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3716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536" y="188640"/>
            <a:ext cx="8291264" cy="1228998"/>
          </a:xfrm>
        </p:spPr>
        <p:txBody>
          <a:bodyPr>
            <a:normAutofit fontScale="90000"/>
          </a:bodyPr>
          <a:lstStyle/>
          <a:p>
            <a:br>
              <a:rPr lang="en-US" sz="3100" b="1" dirty="0">
                <a:latin typeface="Arial" pitchFamily="34" charset="0"/>
                <a:cs typeface="Arial" pitchFamily="34" charset="0"/>
              </a:rPr>
            </a:br>
            <a:br>
              <a:rPr lang="en-US" sz="3100" b="1" dirty="0">
                <a:latin typeface="Arial" pitchFamily="34" charset="0"/>
                <a:cs typeface="Arial" pitchFamily="34" charset="0"/>
              </a:rPr>
            </a:br>
            <a:r>
              <a:rPr lang="en-US" sz="3100" b="1" dirty="0">
                <a:latin typeface="Arial" pitchFamily="34" charset="0"/>
                <a:cs typeface="Arial" pitchFamily="34" charset="0"/>
              </a:rPr>
              <a:t>Trends of HIV prevalence among new TB patients, </a:t>
            </a:r>
            <a:r>
              <a:rPr lang="en-US" sz="3100" b="1">
                <a:latin typeface="Arial" pitchFamily="34" charset="0"/>
                <a:cs typeface="Arial" pitchFamily="34" charset="0"/>
              </a:rPr>
              <a:t>HSS 2005-2018</a:t>
            </a:r>
            <a:br>
              <a:rPr lang="en-US" dirty="0"/>
            </a:br>
            <a:endParaRPr lang="en-S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83432" y="1484785"/>
          <a:ext cx="10081120" cy="4785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423592" y="638132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Source: HSS 2005-2018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AC16C-81E5-4668-B6BC-978EECB7CC48}" type="datetime1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18</a:t>
            </a:fld>
            <a:endParaRPr lang="en-US"/>
          </a:p>
        </p:txBody>
      </p:sp>
      <p:pic>
        <p:nvPicPr>
          <p:cNvPr id="8" name="Picture 7" descr="MOHS Logo New.jpg">
            <a:extLst>
              <a:ext uri="{FF2B5EF4-FFF2-40B4-BE49-F238E27FC236}">
                <a16:creationId xmlns:a16="http://schemas.microsoft.com/office/drawing/2014/main" id="{156D707B-4EAC-4871-84CE-5C147E26D01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5145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CBE72-2EBF-43EF-A063-A2523A773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Proportion of PLHIV newly enrolled in HIV care with active TB disease</a:t>
            </a:r>
            <a:br>
              <a:rPr lang="en-US" sz="2800" dirty="0"/>
            </a:br>
            <a:r>
              <a:rPr lang="en-US" sz="2800" dirty="0"/>
              <a:t>(2013-2018)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EE175E8-797C-4C4C-8D03-F3D445B5F22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09600" y="1600200"/>
          <a:ext cx="10972800" cy="4983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27E77-3DFF-4A5B-BAD8-F4DB075AC62C}" type="datetime1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19</a:t>
            </a:fld>
            <a:endParaRPr lang="en-US"/>
          </a:p>
        </p:txBody>
      </p:sp>
      <p:pic>
        <p:nvPicPr>
          <p:cNvPr id="8" name="Picture 7" descr="MOHS Logo New.jpg">
            <a:extLst>
              <a:ext uri="{FF2B5EF4-FFF2-40B4-BE49-F238E27FC236}">
                <a16:creationId xmlns:a16="http://schemas.microsoft.com/office/drawing/2014/main" id="{238F2652-7DF8-47DA-BF75-A9AE4E3167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125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526" y="840104"/>
            <a:ext cx="10965874" cy="577533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rgbClr val="002060"/>
                </a:solidFill>
              </a:rPr>
              <a:t>Presentation outlines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6526" y="1845945"/>
            <a:ext cx="10965873" cy="4280221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US" b="1" dirty="0">
                <a:solidFill>
                  <a:srgbClr val="7030A0"/>
                </a:solidFill>
              </a:rPr>
              <a:t>HIV Epidemiology in brief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US" b="1" dirty="0">
                <a:solidFill>
                  <a:srgbClr val="7030A0"/>
                </a:solidFill>
              </a:rPr>
              <a:t>Successful initiatives and practices: HIV services delivery approach; Countermeasures on HIV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US" b="1" dirty="0">
                <a:solidFill>
                  <a:srgbClr val="7030A0"/>
                </a:solidFill>
              </a:rPr>
              <a:t>HIV and LTBI management in Myanmar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US" b="1" dirty="0">
                <a:solidFill>
                  <a:srgbClr val="7030A0"/>
                </a:solidFill>
              </a:rPr>
              <a:t>Lessons learned: Strength and Challenges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US" b="1" dirty="0">
                <a:solidFill>
                  <a:srgbClr val="7030A0"/>
                </a:solidFill>
              </a:rPr>
              <a:t>Next step:  Way forward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FE59-95F1-4148-A3B2-4B0C932ACDF6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6" descr="MOHS Logo New.jpg">
            <a:extLst>
              <a:ext uri="{FF2B5EF4-FFF2-40B4-BE49-F238E27FC236}">
                <a16:creationId xmlns:a16="http://schemas.microsoft.com/office/drawing/2014/main" id="{2B1F6A6F-5457-4CF4-8438-6AF9664F68B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9450" y="99689"/>
            <a:ext cx="933450" cy="90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14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CBE72-2EBF-43EF-A063-A2523A773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Proportion of PLHIV newly enrolled in HIV care started on TB preventive therapy</a:t>
            </a:r>
            <a:br>
              <a:rPr lang="en-US" sz="2400" dirty="0"/>
            </a:br>
            <a:r>
              <a:rPr lang="en-US" sz="2400" dirty="0"/>
              <a:t> (IPT) (2014-2018)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EE175E8-797C-4C4C-8D03-F3D445B5F2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773962"/>
              </p:ext>
            </p:extLst>
          </p:nvPr>
        </p:nvGraphicFramePr>
        <p:xfrm>
          <a:off x="609600" y="1600200"/>
          <a:ext cx="10972800" cy="4983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C7B6D-2C6E-49E5-BE0D-2DE6371DFCCE}" type="datetime1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20</a:t>
            </a:fld>
            <a:endParaRPr lang="en-US"/>
          </a:p>
        </p:txBody>
      </p:sp>
      <p:pic>
        <p:nvPicPr>
          <p:cNvPr id="8" name="Picture 7" descr="MOHS Logo New.jpg">
            <a:extLst>
              <a:ext uri="{FF2B5EF4-FFF2-40B4-BE49-F238E27FC236}">
                <a16:creationId xmlns:a16="http://schemas.microsoft.com/office/drawing/2014/main" id="{80C2EEE4-2E07-436F-A453-BF813CE9CE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639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544" y="332656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/>
              <a:t>TB status among PLHIV newly enrolled in HIV care (2014-2018)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91B36CC-78C0-4579-9D5E-CE2C24A4E3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0377267"/>
              </p:ext>
            </p:extLst>
          </p:nvPr>
        </p:nvGraphicFramePr>
        <p:xfrm>
          <a:off x="609600" y="1600200"/>
          <a:ext cx="10972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1F16-EB08-40F1-8AC9-545CBE367882}" type="datetime1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21</a:t>
            </a:fld>
            <a:endParaRPr lang="en-US"/>
          </a:p>
        </p:txBody>
      </p:sp>
      <p:pic>
        <p:nvPicPr>
          <p:cNvPr id="8" name="Picture 7" descr="MOHS Logo New.jpg">
            <a:extLst>
              <a:ext uri="{FF2B5EF4-FFF2-40B4-BE49-F238E27FC236}">
                <a16:creationId xmlns:a16="http://schemas.microsoft.com/office/drawing/2014/main" id="{7B1B7323-D78D-44A3-B13D-E6660BCF5E6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467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BED11-6C54-4C71-928A-36C9F58D1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Active TB and IPT among newly enrolled HIV patients by state and region 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C31BFC1-74BF-4D46-8816-BCD1065F80D8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174170" y="1600199"/>
          <a:ext cx="5646059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AE897DBB-8652-4889-9E62-EF0B029DA281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371771" y="1600199"/>
          <a:ext cx="564606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FCE-AD4E-4533-BCD9-AF9858A70239}" type="datetime1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22</a:t>
            </a:fld>
            <a:endParaRPr lang="en-US"/>
          </a:p>
        </p:txBody>
      </p:sp>
      <p:pic>
        <p:nvPicPr>
          <p:cNvPr id="9" name="Picture 8" descr="MOHS Logo New.jpg">
            <a:extLst>
              <a:ext uri="{FF2B5EF4-FFF2-40B4-BE49-F238E27FC236}">
                <a16:creationId xmlns:a16="http://schemas.microsoft.com/office/drawing/2014/main" id="{54A9271E-DBB3-47F7-8435-D4106FA3C8B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736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F68EB-1C6B-4E11-AFD4-EE9A234E7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Active TB and IPT among newly enrolled HIV patients by ART sites </a:t>
            </a:r>
            <a:br>
              <a:rPr lang="en-US" sz="2800" dirty="0"/>
            </a:br>
            <a:r>
              <a:rPr lang="en-US" sz="2800" dirty="0"/>
              <a:t>(Jan-Jun 2019)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3F6E632-8C15-4DF9-99DB-08FF9E1CE2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6569961"/>
              </p:ext>
            </p:extLst>
          </p:nvPr>
        </p:nvGraphicFramePr>
        <p:xfrm>
          <a:off x="609600" y="1600200"/>
          <a:ext cx="6678386" cy="4555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3DB92-1427-4F53-AB19-BF6BC834CAA3}" type="datetime1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23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FF5F9B-C8A0-47AA-B22B-ECC51BFB20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278" y="1260021"/>
            <a:ext cx="3422757" cy="4827814"/>
          </a:xfrm>
          <a:prstGeom prst="rect">
            <a:avLst/>
          </a:prstGeom>
        </p:spPr>
      </p:pic>
      <p:pic>
        <p:nvPicPr>
          <p:cNvPr id="9" name="Picture 8" descr="MOHS Logo New.jpg">
            <a:extLst>
              <a:ext uri="{FF2B5EF4-FFF2-40B4-BE49-F238E27FC236}">
                <a16:creationId xmlns:a16="http://schemas.microsoft.com/office/drawing/2014/main" id="{3E16B756-B096-4A00-AEA3-514F72281C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1494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6">
            <a:extLst>
              <a:ext uri="{FF2B5EF4-FFF2-40B4-BE49-F238E27FC236}">
                <a16:creationId xmlns:a16="http://schemas.microsoft.com/office/drawing/2014/main" id="{ACBE1851-2230-47A9-B000-CE9046EA6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6854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634275" y="803706"/>
            <a:ext cx="3547981" cy="184232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Historical and projected national AIDS spending (2012-20) </a:t>
            </a:r>
            <a:br>
              <a:rPr lang="en-US" sz="2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2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24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22" name="Straight Connector 18">
            <a:extLst>
              <a:ext uri="{FF2B5EF4-FFF2-40B4-BE49-F238E27FC236}">
                <a16:creationId xmlns:a16="http://schemas.microsoft.com/office/drawing/2014/main" id="{23B93832-6514-44F4-849B-5EE2C8A23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6679" y="3928939"/>
            <a:ext cx="3931920" cy="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</a:rPr>
              <a:t>10/18/2019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094362" y="6356350"/>
            <a:ext cx="428167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spcAft>
                <a:spcPts val="600"/>
              </a:spcAft>
            </a:pPr>
            <a:r>
              <a:rPr lang="en-US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PM-NAP: tunnyuntoo@mohs.gov.mm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91536" y="6356350"/>
            <a:ext cx="86226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147F6823-AD0D-4A49-B419-198A2061FCAB}" type="slidenum">
              <a:rPr lang="en-US" smtClean="0"/>
              <a:pPr defTabSz="914400">
                <a:spcAft>
                  <a:spcPts val="600"/>
                </a:spcAft>
              </a:pPr>
              <a:t>24</a:t>
            </a:fld>
            <a:endParaRPr lang="en-US"/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2715173"/>
              </p:ext>
            </p:extLst>
          </p:nvPr>
        </p:nvGraphicFramePr>
        <p:xfrm>
          <a:off x="5505278" y="346165"/>
          <a:ext cx="6262001" cy="3841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3" name="Content Placeholder 12" descr="http://5starmyanmar.com/MyanmarStatesMap.jpg">
            <a:extLst>
              <a:ext uri="{FF2B5EF4-FFF2-40B4-BE49-F238E27FC236}">
                <a16:creationId xmlns:a16="http://schemas.microsoft.com/office/drawing/2014/main" id="{B8E11018-66E7-43D2-95DA-D639967EEAA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444" y="2131061"/>
            <a:ext cx="2438708" cy="459041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" name="Content Placeholder 18">
            <a:extLst>
              <a:ext uri="{FF2B5EF4-FFF2-40B4-BE49-F238E27FC236}">
                <a16:creationId xmlns:a16="http://schemas.microsoft.com/office/drawing/2014/main" id="{14307D3E-DCB5-43C1-9462-E63F8CB5A7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2477806"/>
              </p:ext>
            </p:extLst>
          </p:nvPr>
        </p:nvGraphicFramePr>
        <p:xfrm>
          <a:off x="5600599" y="4082143"/>
          <a:ext cx="6203410" cy="238511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90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7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690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Area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676,578 km</a:t>
                      </a:r>
                      <a:r>
                        <a:rPr lang="en-US" sz="1600" b="1" i="0" u="none" strike="noStrike" kern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600" b="1" dirty="0"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550016"/>
                  </a:ext>
                </a:extLst>
              </a:tr>
              <a:tr h="14700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+mn-lt"/>
                          <a:ea typeface="MS Mincho"/>
                          <a:cs typeface="Calibri"/>
                        </a:rPr>
                        <a:t>Population</a:t>
                      </a:r>
                      <a:endParaRPr lang="en-US" sz="1600" b="0" dirty="0"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53,582,855 (2017 census)</a:t>
                      </a:r>
                      <a:endParaRPr lang="en-US" sz="1600" b="1" dirty="0"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6817370"/>
                  </a:ext>
                </a:extLst>
              </a:tr>
              <a:tr h="11690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GDP per capita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1325.95 (2018)*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921761"/>
                  </a:ext>
                </a:extLst>
              </a:tr>
              <a:tr h="36230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PLHIV estimate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227,000 (AEM-2018)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584591"/>
                  </a:ext>
                </a:extLst>
              </a:tr>
              <a:tr h="36588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+mn-lt"/>
                          <a:ea typeface="MS Mincho"/>
                          <a:cs typeface="Calibri"/>
                        </a:rPr>
                        <a:t>Annual new infection</a:t>
                      </a:r>
                      <a:endParaRPr lang="en-US" sz="1600" b="0" dirty="0"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MS Mincho"/>
                          <a:cs typeface="Calibri"/>
                        </a:rPr>
                        <a:t>11,000 (2018)</a:t>
                      </a:r>
                      <a:endParaRPr lang="en-US" sz="1600" b="1" dirty="0"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332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People on ART 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175,286 ( Jun, 2019) (74%)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87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effectLst/>
                          <a:latin typeface="+mn-lt"/>
                        </a:rPr>
                        <a:t>National AIDS Spending (2018)</a:t>
                      </a:r>
                    </a:p>
                  </a:txBody>
                  <a:tcPr>
                    <a:lnL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dirty="0">
                          <a:effectLst/>
                          <a:latin typeface="+mn-lt"/>
                        </a:rPr>
                        <a:t>Domestic (20%); International (80%)</a:t>
                      </a:r>
                    </a:p>
                  </a:txBody>
                  <a:tcPr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846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59952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1646" y="126242"/>
            <a:ext cx="10542953" cy="648458"/>
          </a:xfrm>
        </p:spPr>
        <p:txBody>
          <a:bodyPr>
            <a:normAutofit/>
          </a:bodyPr>
          <a:lstStyle/>
          <a:p>
            <a:pPr algn="ctr"/>
            <a:r>
              <a:rPr lang="en-GB" sz="3200" b="1" dirty="0">
                <a:solidFill>
                  <a:srgbClr val="C00000"/>
                </a:solidFill>
              </a:rPr>
              <a:t>Lessons learned: Challenges (18-10-2019)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650" y="1104900"/>
            <a:ext cx="11277898" cy="557529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2000" b="1" dirty="0"/>
              <a:t>TB/HIV prevention coverage gaps</a:t>
            </a:r>
            <a:r>
              <a:rPr lang="en-GB" sz="2000" dirty="0"/>
              <a:t>:</a:t>
            </a:r>
            <a:r>
              <a:rPr lang="en-US" sz="2000" dirty="0"/>
              <a:t> </a:t>
            </a:r>
            <a:r>
              <a:rPr lang="en-GB" altLang="x-none" sz="2000" dirty="0">
                <a:cs typeface="Arial" panose="020B0604020202020204" pitchFamily="34" charset="0"/>
              </a:rPr>
              <a:t>Insufficient capacity to effectively implement TB/HIV prevention including LTBI treatment; The progress is much more modest in </a:t>
            </a:r>
            <a:r>
              <a:rPr lang="en-GB" altLang="x-none" sz="2000" b="1" dirty="0">
                <a:cs typeface="Arial" panose="020B0604020202020204" pitchFamily="34" charset="0"/>
              </a:rPr>
              <a:t>LTBI treatment </a:t>
            </a:r>
            <a:r>
              <a:rPr lang="en-GB" altLang="x-none" sz="2000" dirty="0">
                <a:cs typeface="Arial" panose="020B0604020202020204" pitchFamily="34" charset="0"/>
              </a:rPr>
              <a:t>among newly enrolled PLHIV in public sectors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GB" sz="2000" b="1" dirty="0"/>
              <a:t>Gaps in linkage to care: </a:t>
            </a:r>
            <a:r>
              <a:rPr lang="en-US" sz="2000" dirty="0"/>
              <a:t>Drop-off in cascade from testing to treatment</a:t>
            </a:r>
            <a:r>
              <a:rPr lang="en-GB" sz="2000" b="1" dirty="0"/>
              <a:t> </a:t>
            </a:r>
            <a:r>
              <a:rPr lang="en-GB" sz="2000" dirty="0"/>
              <a:t>and delayed treatment seeking behaviours, perception, social norms..</a:t>
            </a:r>
            <a:endParaRPr lang="en-US" sz="20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sz="2000" b="1" dirty="0"/>
              <a:t>Community &amp; peer support </a:t>
            </a:r>
            <a:r>
              <a:rPr lang="en-US" sz="2000" dirty="0"/>
              <a:t>are critical and help a person to prepare and make the decision to start therapy; overcoming the barriers and optimizing our current strategies is essential for improving TB/HIV Management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Rapid ART transition </a:t>
            </a:r>
            <a:r>
              <a:rPr lang="en-US" sz="2000" dirty="0"/>
              <a:t>from private to public sector; </a:t>
            </a:r>
            <a:r>
              <a:rPr lang="en-GB" sz="2000" dirty="0"/>
              <a:t>Burden on public sector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6EE1-10B8-4B19-BB65-8F89575F1CE6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25</a:t>
            </a:fld>
            <a:endParaRPr lang="en-US"/>
          </a:p>
        </p:txBody>
      </p:sp>
      <p:pic>
        <p:nvPicPr>
          <p:cNvPr id="7" name="Picture 6" descr="MOHS Logo New.jpg">
            <a:extLst>
              <a:ext uri="{FF2B5EF4-FFF2-40B4-BE49-F238E27FC236}">
                <a16:creationId xmlns:a16="http://schemas.microsoft.com/office/drawing/2014/main" id="{4402F2B8-CE01-4311-892F-10B86484BA0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4565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1647" y="126242"/>
            <a:ext cx="10479453" cy="762904"/>
          </a:xfrm>
        </p:spPr>
        <p:txBody>
          <a:bodyPr>
            <a:normAutofit/>
          </a:bodyPr>
          <a:lstStyle/>
          <a:p>
            <a:pPr algn="ctr"/>
            <a:r>
              <a:rPr lang="en-GB" sz="3200" b="1" dirty="0">
                <a:solidFill>
                  <a:srgbClr val="C00000"/>
                </a:solidFill>
              </a:rPr>
              <a:t>Way forward (18-10-2019)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85800"/>
            <a:ext cx="11258550" cy="5829300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Develop next circle of </a:t>
            </a:r>
            <a:r>
              <a:rPr lang="en-GB" sz="2000" b="1" dirty="0">
                <a:solidFill>
                  <a:srgbClr val="0066FF"/>
                </a:solidFill>
              </a:rPr>
              <a:t>National Strategic Plan for HIV </a:t>
            </a:r>
            <a:r>
              <a:rPr lang="en-GB" sz="2000" dirty="0"/>
              <a:t>(NSP-IV) (2021-25)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66FF"/>
                </a:solidFill>
              </a:rPr>
              <a:t>Sustaining Government contribution </a:t>
            </a:r>
            <a:r>
              <a:rPr lang="en-US" sz="2000" dirty="0"/>
              <a:t>to HIV and TB response is crucial for ensuring successful acquisition of external funding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000" dirty="0"/>
              <a:t>Importance of </a:t>
            </a:r>
            <a:r>
              <a:rPr lang="en-US" sz="2000" b="1" dirty="0">
                <a:solidFill>
                  <a:srgbClr val="0066FF"/>
                </a:solidFill>
              </a:rPr>
              <a:t>pooling</a:t>
            </a:r>
            <a:r>
              <a:rPr lang="en-US" sz="2000" b="1" dirty="0"/>
              <a:t> </a:t>
            </a:r>
            <a:r>
              <a:rPr lang="en-US" sz="2000" dirty="0"/>
              <a:t>all external and domestic resources; </a:t>
            </a:r>
            <a:r>
              <a:rPr lang="en-US" sz="2000" b="1" dirty="0">
                <a:solidFill>
                  <a:srgbClr val="0066FF"/>
                </a:solidFill>
              </a:rPr>
              <a:t>streamlining and integrating multiple service delivery models</a:t>
            </a:r>
            <a:r>
              <a:rPr lang="en-US" sz="2000" dirty="0">
                <a:solidFill>
                  <a:srgbClr val="0066FF"/>
                </a:solidFill>
              </a:rPr>
              <a:t> </a:t>
            </a:r>
            <a:r>
              <a:rPr lang="en-US" sz="2000" dirty="0"/>
              <a:t>by both public and NGOs; and integrating HIV through the universal health coverage approach</a:t>
            </a:r>
          </a:p>
          <a:p>
            <a:r>
              <a:rPr lang="en-GB" sz="2000" b="1" dirty="0">
                <a:solidFill>
                  <a:srgbClr val="0066FF"/>
                </a:solidFill>
              </a:rPr>
              <a:t>Integrated </a:t>
            </a:r>
            <a:r>
              <a:rPr lang="en-US" sz="2000" b="1" dirty="0">
                <a:solidFill>
                  <a:srgbClr val="0066FF"/>
                </a:solidFill>
              </a:rPr>
              <a:t>‘co-location</a:t>
            </a:r>
            <a:r>
              <a:rPr lang="en-US" sz="2000" dirty="0"/>
              <a:t>’ approach to expansion of services</a:t>
            </a:r>
            <a:r>
              <a:rPr lang="en-GB" sz="2000" dirty="0">
                <a:solidFill>
                  <a:srgbClr val="3366FF"/>
                </a:solidFill>
              </a:rPr>
              <a:t> </a:t>
            </a:r>
            <a:r>
              <a:rPr lang="en-GB" sz="2000" dirty="0"/>
              <a:t>for co-infections such as TB, HCV, HBV and co-morbidities </a:t>
            </a:r>
          </a:p>
          <a:p>
            <a:r>
              <a:rPr lang="en-US" sz="2000" dirty="0"/>
              <a:t>While still imperfect, TB prevention using these </a:t>
            </a:r>
            <a:r>
              <a:rPr lang="en-US" sz="2000" b="1" dirty="0">
                <a:solidFill>
                  <a:srgbClr val="0066FF"/>
                </a:solidFill>
              </a:rPr>
              <a:t>new diagnostic and treatment tools </a:t>
            </a:r>
            <a:r>
              <a:rPr lang="en-US" sz="2000" dirty="0"/>
              <a:t>appear cost effective in modelling studies; To consider shorter, better tolerated treatment such as </a:t>
            </a:r>
            <a:r>
              <a:rPr lang="en-US" sz="2000" b="1" dirty="0">
                <a:solidFill>
                  <a:srgbClr val="0066FF"/>
                </a:solidFill>
              </a:rPr>
              <a:t>rifapentines</a:t>
            </a:r>
            <a:r>
              <a:rPr lang="en-US" sz="2000" b="1" dirty="0"/>
              <a:t> </a:t>
            </a:r>
            <a:r>
              <a:rPr lang="en-US" sz="2000" dirty="0"/>
              <a:t>are proving safe and effective alternatives to current regimen</a:t>
            </a:r>
            <a:endParaRPr lang="en-GB" sz="2000" dirty="0"/>
          </a:p>
          <a:p>
            <a:r>
              <a:rPr lang="en-US" sz="2000" dirty="0"/>
              <a:t>Greater effort to</a:t>
            </a:r>
            <a:r>
              <a:rPr lang="en-US" sz="2000" dirty="0">
                <a:solidFill>
                  <a:srgbClr val="0066FF"/>
                </a:solidFill>
              </a:rPr>
              <a:t> </a:t>
            </a:r>
            <a:r>
              <a:rPr lang="en-US" sz="2000" b="1" dirty="0">
                <a:solidFill>
                  <a:srgbClr val="0066FF"/>
                </a:solidFill>
              </a:rPr>
              <a:t>address stigma and discrimination </a:t>
            </a:r>
            <a:r>
              <a:rPr lang="en-US" sz="2000" dirty="0"/>
              <a:t>in the community and within health services across every level</a:t>
            </a:r>
          </a:p>
          <a:p>
            <a:r>
              <a:rPr lang="en-US" sz="2000" b="1" dirty="0">
                <a:solidFill>
                  <a:srgbClr val="0066FF"/>
                </a:solidFill>
              </a:rPr>
              <a:t>Human resource shortage </a:t>
            </a:r>
            <a:r>
              <a:rPr lang="en-US" sz="2000" dirty="0"/>
              <a:t>is a continuing unsolved challenge; Piloting to mitigate by using innovating way such as social contracting (??) and community mobilization; </a:t>
            </a:r>
            <a:r>
              <a:rPr lang="en-US" sz="2000" b="1" dirty="0">
                <a:solidFill>
                  <a:srgbClr val="0066FF"/>
                </a:solidFill>
              </a:rPr>
              <a:t>Empower</a:t>
            </a:r>
            <a:r>
              <a:rPr lang="en-US" sz="2000" dirty="0"/>
              <a:t> community-based organizations (CBO), self-help groups and volunteers to involve more in TB/HIV services</a:t>
            </a:r>
          </a:p>
          <a:p>
            <a:r>
              <a:rPr lang="en-US" sz="2000" dirty="0"/>
              <a:t>To initiate </a:t>
            </a:r>
            <a:r>
              <a:rPr lang="en-US" sz="2000" b="1" dirty="0">
                <a:solidFill>
                  <a:srgbClr val="0066FF"/>
                </a:solidFill>
              </a:rPr>
              <a:t>Tasking Shifting </a:t>
            </a:r>
            <a:r>
              <a:rPr lang="en-US" sz="2000" dirty="0"/>
              <a:t>whenever feasible</a:t>
            </a:r>
          </a:p>
          <a:p>
            <a:r>
              <a:rPr lang="en-US" sz="2000" dirty="0"/>
              <a:t>Expanded </a:t>
            </a:r>
            <a:r>
              <a:rPr lang="en-US" sz="2000" b="1" dirty="0">
                <a:solidFill>
                  <a:srgbClr val="0066FF"/>
                </a:solidFill>
              </a:rPr>
              <a:t>partnership</a:t>
            </a:r>
            <a:r>
              <a:rPr lang="en-US" sz="2000" dirty="0">
                <a:solidFill>
                  <a:srgbClr val="0066FF"/>
                </a:solidFill>
              </a:rPr>
              <a:t>s</a:t>
            </a:r>
            <a:r>
              <a:rPr lang="en-US" sz="2000" dirty="0"/>
              <a:t> with Ethnic Health Organizations (EHO) and private sector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838E-8DD0-4615-8019-79D764A944EB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26</a:t>
            </a:fld>
            <a:endParaRPr lang="en-US"/>
          </a:p>
        </p:txBody>
      </p:sp>
      <p:pic>
        <p:nvPicPr>
          <p:cNvPr id="7" name="Picture 6" descr="MOHS Logo New.jpg">
            <a:extLst>
              <a:ext uri="{FF2B5EF4-FFF2-40B4-BE49-F238E27FC236}">
                <a16:creationId xmlns:a16="http://schemas.microsoft.com/office/drawing/2014/main" id="{BC950ACB-0369-4F5C-BFDA-C3CCB6DDDA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64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ridge over a body of water&#10;&#10;Description automatically generated">
            <a:extLst>
              <a:ext uri="{FF2B5EF4-FFF2-40B4-BE49-F238E27FC236}">
                <a16:creationId xmlns:a16="http://schemas.microsoft.com/office/drawing/2014/main" id="{1DAAFC63-0ECE-4FB6-8047-A8F814544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57" y="-135915"/>
            <a:ext cx="11598886" cy="71298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250" y="1314453"/>
            <a:ext cx="10972800" cy="4525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rgbClr val="FFC000"/>
                </a:solidFill>
              </a:rPr>
              <a:t>Thank you for your kind attention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742AD-DC40-4E73-B66A-BBAF58C1E7B2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539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57614EF-7BDC-45E5-A73B-1C7A7EE73F9B}"/>
              </a:ext>
            </a:extLst>
          </p:cNvPr>
          <p:cNvGrpSpPr/>
          <p:nvPr/>
        </p:nvGrpSpPr>
        <p:grpSpPr>
          <a:xfrm>
            <a:off x="205740" y="149370"/>
            <a:ext cx="11702129" cy="6041394"/>
            <a:chOff x="-61449" y="180000"/>
            <a:chExt cx="10198610" cy="637392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F156894-352E-4257-A042-9F16ACCB8B18}"/>
                </a:ext>
              </a:extLst>
            </p:cNvPr>
            <p:cNvSpPr/>
            <p:nvPr/>
          </p:nvSpPr>
          <p:spPr>
            <a:xfrm>
              <a:off x="-61449" y="6294152"/>
              <a:ext cx="9772302" cy="259774"/>
            </a:xfrm>
            <a:prstGeom prst="rect">
              <a:avLst/>
            </a:prstGeom>
          </p:spPr>
          <p:txBody>
            <a:bodyPr wrap="square" lIns="1080000" rIns="180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+mn-cs"/>
                </a:rPr>
                <a:t>Source: UNAIDS special analysis, 2018. 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0C32D92-6198-45AE-A33A-D448ABDA133E}"/>
                </a:ext>
              </a:extLst>
            </p:cNvPr>
            <p:cNvSpPr txBox="1"/>
            <p:nvPr/>
          </p:nvSpPr>
          <p:spPr>
            <a:xfrm>
              <a:off x="0" y="180000"/>
              <a:ext cx="9907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 b="1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C4CD14F-9815-4722-AC59-98DC72219ACE}"/>
                </a:ext>
              </a:extLst>
            </p:cNvPr>
            <p:cNvSpPr/>
            <p:nvPr/>
          </p:nvSpPr>
          <p:spPr>
            <a:xfrm>
              <a:off x="229961" y="885214"/>
              <a:ext cx="9907200" cy="276999"/>
            </a:xfrm>
            <a:prstGeom prst="rect">
              <a:avLst/>
            </a:prstGeom>
          </p:spPr>
          <p:txBody>
            <a:bodyPr wrap="square" lIns="1080000" rIns="28800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ova Light" panose="020B03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11B2AE39-150E-4982-90A1-3A586D65CEBB}"/>
                </a:ext>
              </a:extLst>
            </p:cNvPr>
            <p:cNvGrpSpPr/>
            <p:nvPr/>
          </p:nvGrpSpPr>
          <p:grpSpPr>
            <a:xfrm>
              <a:off x="1620693" y="1394194"/>
              <a:ext cx="7783518" cy="3644362"/>
              <a:chOff x="1554863" y="1214194"/>
              <a:chExt cx="7783518" cy="3644362"/>
            </a:xfrm>
          </p:grpSpPr>
          <p:sp>
            <p:nvSpPr>
              <p:cNvPr id="38" name="bk object 16">
                <a:extLst>
                  <a:ext uri="{FF2B5EF4-FFF2-40B4-BE49-F238E27FC236}">
                    <a16:creationId xmlns:a16="http://schemas.microsoft.com/office/drawing/2014/main" id="{8C474D83-2536-44BB-A275-673428470777}"/>
                  </a:ext>
                </a:extLst>
              </p:cNvPr>
              <p:cNvSpPr/>
              <p:nvPr/>
            </p:nvSpPr>
            <p:spPr>
              <a:xfrm>
                <a:off x="5539836" y="1766591"/>
                <a:ext cx="457200" cy="457200"/>
              </a:xfrm>
              <a:custGeom>
                <a:avLst/>
                <a:gdLst/>
                <a:ahLst/>
                <a:cxnLst/>
                <a:rect l="l" t="t" r="r" b="b"/>
                <a:pathLst>
                  <a:path w="457200" h="457200">
                    <a:moveTo>
                      <a:pt x="228384" y="0"/>
                    </a:moveTo>
                    <a:lnTo>
                      <a:pt x="182355" y="4639"/>
                    </a:lnTo>
                    <a:lnTo>
                      <a:pt x="139485" y="17946"/>
                    </a:lnTo>
                    <a:lnTo>
                      <a:pt x="100690" y="39002"/>
                    </a:lnTo>
                    <a:lnTo>
                      <a:pt x="66890" y="66889"/>
                    </a:lnTo>
                    <a:lnTo>
                      <a:pt x="39003" y="100687"/>
                    </a:lnTo>
                    <a:lnTo>
                      <a:pt x="17947" y="139479"/>
                    </a:lnTo>
                    <a:lnTo>
                      <a:pt x="4639" y="182347"/>
                    </a:lnTo>
                    <a:lnTo>
                      <a:pt x="0" y="228371"/>
                    </a:lnTo>
                    <a:lnTo>
                      <a:pt x="4639" y="274399"/>
                    </a:lnTo>
                    <a:lnTo>
                      <a:pt x="17947" y="317270"/>
                    </a:lnTo>
                    <a:lnTo>
                      <a:pt x="39003" y="356064"/>
                    </a:lnTo>
                    <a:lnTo>
                      <a:pt x="66890" y="389864"/>
                    </a:lnTo>
                    <a:lnTo>
                      <a:pt x="100690" y="417751"/>
                    </a:lnTo>
                    <a:lnTo>
                      <a:pt x="139485" y="438808"/>
                    </a:lnTo>
                    <a:lnTo>
                      <a:pt x="182355" y="452115"/>
                    </a:lnTo>
                    <a:lnTo>
                      <a:pt x="228384" y="456755"/>
                    </a:lnTo>
                    <a:lnTo>
                      <a:pt x="274408" y="452115"/>
                    </a:lnTo>
                    <a:lnTo>
                      <a:pt x="317275" y="438808"/>
                    </a:lnTo>
                    <a:lnTo>
                      <a:pt x="356067" y="417751"/>
                    </a:lnTo>
                    <a:lnTo>
                      <a:pt x="389866" y="389864"/>
                    </a:lnTo>
                    <a:lnTo>
                      <a:pt x="417752" y="356064"/>
                    </a:lnTo>
                    <a:lnTo>
                      <a:pt x="438808" y="317270"/>
                    </a:lnTo>
                    <a:lnTo>
                      <a:pt x="452115" y="274399"/>
                    </a:lnTo>
                    <a:lnTo>
                      <a:pt x="456755" y="228371"/>
                    </a:lnTo>
                    <a:lnTo>
                      <a:pt x="452115" y="182347"/>
                    </a:lnTo>
                    <a:lnTo>
                      <a:pt x="438808" y="139479"/>
                    </a:lnTo>
                    <a:lnTo>
                      <a:pt x="417752" y="100687"/>
                    </a:lnTo>
                    <a:lnTo>
                      <a:pt x="389866" y="66889"/>
                    </a:lnTo>
                    <a:lnTo>
                      <a:pt x="356067" y="39002"/>
                    </a:lnTo>
                    <a:lnTo>
                      <a:pt x="317275" y="17946"/>
                    </a:lnTo>
                    <a:lnTo>
                      <a:pt x="274408" y="4639"/>
                    </a:lnTo>
                    <a:lnTo>
                      <a:pt x="228384" y="0"/>
                    </a:lnTo>
                    <a:close/>
                  </a:path>
                </a:pathLst>
              </a:custGeom>
              <a:solidFill>
                <a:srgbClr val="E94F35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9" name="bk object 17">
                <a:extLst>
                  <a:ext uri="{FF2B5EF4-FFF2-40B4-BE49-F238E27FC236}">
                    <a16:creationId xmlns:a16="http://schemas.microsoft.com/office/drawing/2014/main" id="{78AB02B8-E55A-4AD8-81A0-6BA335D1D702}"/>
                  </a:ext>
                </a:extLst>
              </p:cNvPr>
              <p:cNvSpPr/>
              <p:nvPr/>
            </p:nvSpPr>
            <p:spPr>
              <a:xfrm>
                <a:off x="1635270" y="3358873"/>
                <a:ext cx="58419" cy="58419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8419">
                    <a:moveTo>
                      <a:pt x="29032" y="0"/>
                    </a:moveTo>
                    <a:lnTo>
                      <a:pt x="17734" y="2280"/>
                    </a:lnTo>
                    <a:lnTo>
                      <a:pt x="8505" y="8499"/>
                    </a:lnTo>
                    <a:lnTo>
                      <a:pt x="2282" y="17723"/>
                    </a:lnTo>
                    <a:lnTo>
                      <a:pt x="0" y="29019"/>
                    </a:lnTo>
                    <a:lnTo>
                      <a:pt x="2282" y="40317"/>
                    </a:lnTo>
                    <a:lnTo>
                      <a:pt x="8505" y="49545"/>
                    </a:lnTo>
                    <a:lnTo>
                      <a:pt x="17734" y="55769"/>
                    </a:lnTo>
                    <a:lnTo>
                      <a:pt x="29032" y="58051"/>
                    </a:lnTo>
                    <a:lnTo>
                      <a:pt x="40328" y="55769"/>
                    </a:lnTo>
                    <a:lnTo>
                      <a:pt x="49552" y="49545"/>
                    </a:lnTo>
                    <a:lnTo>
                      <a:pt x="55771" y="40317"/>
                    </a:lnTo>
                    <a:lnTo>
                      <a:pt x="58051" y="29019"/>
                    </a:lnTo>
                    <a:lnTo>
                      <a:pt x="55771" y="17723"/>
                    </a:lnTo>
                    <a:lnTo>
                      <a:pt x="49552" y="8499"/>
                    </a:lnTo>
                    <a:lnTo>
                      <a:pt x="40328" y="2280"/>
                    </a:lnTo>
                    <a:lnTo>
                      <a:pt x="29032" y="0"/>
                    </a:lnTo>
                    <a:close/>
                  </a:path>
                </a:pathLst>
              </a:custGeom>
              <a:solidFill>
                <a:srgbClr val="8BAFBE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0" name="bk object 18">
                <a:extLst>
                  <a:ext uri="{FF2B5EF4-FFF2-40B4-BE49-F238E27FC236}">
                    <a16:creationId xmlns:a16="http://schemas.microsoft.com/office/drawing/2014/main" id="{C558E831-2972-4CF9-BAE2-8A3A4E899712}"/>
                  </a:ext>
                </a:extLst>
              </p:cNvPr>
              <p:cNvSpPr/>
              <p:nvPr/>
            </p:nvSpPr>
            <p:spPr>
              <a:xfrm>
                <a:off x="6465813" y="1685524"/>
                <a:ext cx="685165" cy="685165"/>
              </a:xfrm>
              <a:custGeom>
                <a:avLst/>
                <a:gdLst/>
                <a:ahLst/>
                <a:cxnLst/>
                <a:rect l="l" t="t" r="r" b="b"/>
                <a:pathLst>
                  <a:path w="685164" h="685164">
                    <a:moveTo>
                      <a:pt x="342430" y="0"/>
                    </a:moveTo>
                    <a:lnTo>
                      <a:pt x="295962" y="3126"/>
                    </a:lnTo>
                    <a:lnTo>
                      <a:pt x="251395" y="12232"/>
                    </a:lnTo>
                    <a:lnTo>
                      <a:pt x="209136" y="26910"/>
                    </a:lnTo>
                    <a:lnTo>
                      <a:pt x="169594" y="46752"/>
                    </a:lnTo>
                    <a:lnTo>
                      <a:pt x="133177" y="71350"/>
                    </a:lnTo>
                    <a:lnTo>
                      <a:pt x="100291" y="100296"/>
                    </a:lnTo>
                    <a:lnTo>
                      <a:pt x="71346" y="133182"/>
                    </a:lnTo>
                    <a:lnTo>
                      <a:pt x="46749" y="169600"/>
                    </a:lnTo>
                    <a:lnTo>
                      <a:pt x="26908" y="209142"/>
                    </a:lnTo>
                    <a:lnTo>
                      <a:pt x="12231" y="251399"/>
                    </a:lnTo>
                    <a:lnTo>
                      <a:pt x="3125" y="295965"/>
                    </a:lnTo>
                    <a:lnTo>
                      <a:pt x="0" y="342430"/>
                    </a:lnTo>
                    <a:lnTo>
                      <a:pt x="3125" y="388894"/>
                    </a:lnTo>
                    <a:lnTo>
                      <a:pt x="12231" y="433459"/>
                    </a:lnTo>
                    <a:lnTo>
                      <a:pt x="26908" y="475716"/>
                    </a:lnTo>
                    <a:lnTo>
                      <a:pt x="46749" y="515256"/>
                    </a:lnTo>
                    <a:lnTo>
                      <a:pt x="71346" y="551672"/>
                    </a:lnTo>
                    <a:lnTo>
                      <a:pt x="100291" y="584557"/>
                    </a:lnTo>
                    <a:lnTo>
                      <a:pt x="133177" y="613501"/>
                    </a:lnTo>
                    <a:lnTo>
                      <a:pt x="169594" y="638098"/>
                    </a:lnTo>
                    <a:lnTo>
                      <a:pt x="209136" y="657939"/>
                    </a:lnTo>
                    <a:lnTo>
                      <a:pt x="251395" y="672616"/>
                    </a:lnTo>
                    <a:lnTo>
                      <a:pt x="295962" y="681721"/>
                    </a:lnTo>
                    <a:lnTo>
                      <a:pt x="342430" y="684847"/>
                    </a:lnTo>
                    <a:lnTo>
                      <a:pt x="388894" y="681721"/>
                    </a:lnTo>
                    <a:lnTo>
                      <a:pt x="433459" y="672616"/>
                    </a:lnTo>
                    <a:lnTo>
                      <a:pt x="475716" y="657939"/>
                    </a:lnTo>
                    <a:lnTo>
                      <a:pt x="515256" y="638098"/>
                    </a:lnTo>
                    <a:lnTo>
                      <a:pt x="551672" y="613501"/>
                    </a:lnTo>
                    <a:lnTo>
                      <a:pt x="584557" y="584557"/>
                    </a:lnTo>
                    <a:lnTo>
                      <a:pt x="613501" y="551672"/>
                    </a:lnTo>
                    <a:lnTo>
                      <a:pt x="638098" y="515256"/>
                    </a:lnTo>
                    <a:lnTo>
                      <a:pt x="657939" y="475716"/>
                    </a:lnTo>
                    <a:lnTo>
                      <a:pt x="672616" y="433459"/>
                    </a:lnTo>
                    <a:lnTo>
                      <a:pt x="681721" y="388894"/>
                    </a:lnTo>
                    <a:lnTo>
                      <a:pt x="684847" y="342430"/>
                    </a:lnTo>
                    <a:lnTo>
                      <a:pt x="681721" y="295965"/>
                    </a:lnTo>
                    <a:lnTo>
                      <a:pt x="672616" y="251399"/>
                    </a:lnTo>
                    <a:lnTo>
                      <a:pt x="657939" y="209142"/>
                    </a:lnTo>
                    <a:lnTo>
                      <a:pt x="638098" y="169600"/>
                    </a:lnTo>
                    <a:lnTo>
                      <a:pt x="613501" y="133182"/>
                    </a:lnTo>
                    <a:lnTo>
                      <a:pt x="584557" y="100296"/>
                    </a:lnTo>
                    <a:lnTo>
                      <a:pt x="551672" y="71350"/>
                    </a:lnTo>
                    <a:lnTo>
                      <a:pt x="515256" y="46752"/>
                    </a:lnTo>
                    <a:lnTo>
                      <a:pt x="475716" y="26910"/>
                    </a:lnTo>
                    <a:lnTo>
                      <a:pt x="433459" y="12232"/>
                    </a:lnTo>
                    <a:lnTo>
                      <a:pt x="388894" y="3126"/>
                    </a:lnTo>
                    <a:lnTo>
                      <a:pt x="342430" y="0"/>
                    </a:lnTo>
                    <a:close/>
                  </a:path>
                </a:pathLst>
              </a:custGeom>
              <a:solidFill>
                <a:srgbClr val="E94F35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1" name="bk object 19">
                <a:extLst>
                  <a:ext uri="{FF2B5EF4-FFF2-40B4-BE49-F238E27FC236}">
                    <a16:creationId xmlns:a16="http://schemas.microsoft.com/office/drawing/2014/main" id="{57688697-833A-4A8E-A2EB-9A26418B52E3}"/>
                  </a:ext>
                </a:extLst>
              </p:cNvPr>
              <p:cNvSpPr/>
              <p:nvPr/>
            </p:nvSpPr>
            <p:spPr>
              <a:xfrm>
                <a:off x="3830643" y="3417367"/>
                <a:ext cx="63906" cy="50079"/>
              </a:xfrm>
              <a:custGeom>
                <a:avLst/>
                <a:gdLst/>
                <a:ahLst/>
                <a:cxnLst/>
                <a:rect l="l" t="t" r="r" b="b"/>
                <a:pathLst>
                  <a:path w="58419" h="58419">
                    <a:moveTo>
                      <a:pt x="29032" y="0"/>
                    </a:moveTo>
                    <a:lnTo>
                      <a:pt x="17734" y="2280"/>
                    </a:lnTo>
                    <a:lnTo>
                      <a:pt x="8505" y="8499"/>
                    </a:lnTo>
                    <a:lnTo>
                      <a:pt x="2282" y="17723"/>
                    </a:lnTo>
                    <a:lnTo>
                      <a:pt x="0" y="29019"/>
                    </a:lnTo>
                    <a:lnTo>
                      <a:pt x="2282" y="40317"/>
                    </a:lnTo>
                    <a:lnTo>
                      <a:pt x="8505" y="49545"/>
                    </a:lnTo>
                    <a:lnTo>
                      <a:pt x="17734" y="55769"/>
                    </a:lnTo>
                    <a:lnTo>
                      <a:pt x="29032" y="58051"/>
                    </a:lnTo>
                    <a:lnTo>
                      <a:pt x="40328" y="55769"/>
                    </a:lnTo>
                    <a:lnTo>
                      <a:pt x="49552" y="49545"/>
                    </a:lnTo>
                    <a:lnTo>
                      <a:pt x="55771" y="40317"/>
                    </a:lnTo>
                    <a:lnTo>
                      <a:pt x="58051" y="29019"/>
                    </a:lnTo>
                    <a:lnTo>
                      <a:pt x="55771" y="17723"/>
                    </a:lnTo>
                    <a:lnTo>
                      <a:pt x="49552" y="8499"/>
                    </a:lnTo>
                    <a:lnTo>
                      <a:pt x="40328" y="2280"/>
                    </a:lnTo>
                    <a:lnTo>
                      <a:pt x="29032" y="0"/>
                    </a:lnTo>
                    <a:close/>
                  </a:path>
                </a:pathLst>
              </a:custGeom>
              <a:solidFill>
                <a:srgbClr val="8BAFBE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2" name="bk object 20">
                <a:extLst>
                  <a:ext uri="{FF2B5EF4-FFF2-40B4-BE49-F238E27FC236}">
                    <a16:creationId xmlns:a16="http://schemas.microsoft.com/office/drawing/2014/main" id="{5206325B-2B5D-4532-92E5-CA7C4541BCB7}"/>
                  </a:ext>
                </a:extLst>
              </p:cNvPr>
              <p:cNvSpPr/>
              <p:nvPr/>
            </p:nvSpPr>
            <p:spPr>
              <a:xfrm>
                <a:off x="7491396" y="1596351"/>
                <a:ext cx="901065" cy="901065"/>
              </a:xfrm>
              <a:custGeom>
                <a:avLst/>
                <a:gdLst/>
                <a:ahLst/>
                <a:cxnLst/>
                <a:rect l="l" t="t" r="r" b="b"/>
                <a:pathLst>
                  <a:path w="901064" h="901064">
                    <a:moveTo>
                      <a:pt x="450367" y="0"/>
                    </a:moveTo>
                    <a:lnTo>
                      <a:pt x="401295" y="2642"/>
                    </a:lnTo>
                    <a:lnTo>
                      <a:pt x="353753" y="10388"/>
                    </a:lnTo>
                    <a:lnTo>
                      <a:pt x="308017" y="22961"/>
                    </a:lnTo>
                    <a:lnTo>
                      <a:pt x="264360" y="40087"/>
                    </a:lnTo>
                    <a:lnTo>
                      <a:pt x="223059" y="61491"/>
                    </a:lnTo>
                    <a:lnTo>
                      <a:pt x="184386" y="86899"/>
                    </a:lnTo>
                    <a:lnTo>
                      <a:pt x="148619" y="116035"/>
                    </a:lnTo>
                    <a:lnTo>
                      <a:pt x="116030" y="148626"/>
                    </a:lnTo>
                    <a:lnTo>
                      <a:pt x="86895" y="184395"/>
                    </a:lnTo>
                    <a:lnTo>
                      <a:pt x="61488" y="223068"/>
                    </a:lnTo>
                    <a:lnTo>
                      <a:pt x="40085" y="264371"/>
                    </a:lnTo>
                    <a:lnTo>
                      <a:pt x="22960" y="308028"/>
                    </a:lnTo>
                    <a:lnTo>
                      <a:pt x="10387" y="353765"/>
                    </a:lnTo>
                    <a:lnTo>
                      <a:pt x="2642" y="401307"/>
                    </a:lnTo>
                    <a:lnTo>
                      <a:pt x="0" y="450380"/>
                    </a:lnTo>
                    <a:lnTo>
                      <a:pt x="2642" y="499452"/>
                    </a:lnTo>
                    <a:lnTo>
                      <a:pt x="10387" y="546994"/>
                    </a:lnTo>
                    <a:lnTo>
                      <a:pt x="22960" y="592730"/>
                    </a:lnTo>
                    <a:lnTo>
                      <a:pt x="40085" y="636386"/>
                    </a:lnTo>
                    <a:lnTo>
                      <a:pt x="61488" y="677688"/>
                    </a:lnTo>
                    <a:lnTo>
                      <a:pt x="86895" y="716360"/>
                    </a:lnTo>
                    <a:lnTo>
                      <a:pt x="116030" y="752128"/>
                    </a:lnTo>
                    <a:lnTo>
                      <a:pt x="148619" y="784717"/>
                    </a:lnTo>
                    <a:lnTo>
                      <a:pt x="184386" y="813852"/>
                    </a:lnTo>
                    <a:lnTo>
                      <a:pt x="223059" y="839258"/>
                    </a:lnTo>
                    <a:lnTo>
                      <a:pt x="264360" y="860662"/>
                    </a:lnTo>
                    <a:lnTo>
                      <a:pt x="308017" y="877787"/>
                    </a:lnTo>
                    <a:lnTo>
                      <a:pt x="353753" y="890359"/>
                    </a:lnTo>
                    <a:lnTo>
                      <a:pt x="401295" y="898104"/>
                    </a:lnTo>
                    <a:lnTo>
                      <a:pt x="450367" y="900747"/>
                    </a:lnTo>
                    <a:lnTo>
                      <a:pt x="499441" y="898104"/>
                    </a:lnTo>
                    <a:lnTo>
                      <a:pt x="546985" y="890359"/>
                    </a:lnTo>
                    <a:lnTo>
                      <a:pt x="592723" y="877787"/>
                    </a:lnTo>
                    <a:lnTo>
                      <a:pt x="636381" y="860662"/>
                    </a:lnTo>
                    <a:lnTo>
                      <a:pt x="677684" y="839258"/>
                    </a:lnTo>
                    <a:lnTo>
                      <a:pt x="716357" y="813852"/>
                    </a:lnTo>
                    <a:lnTo>
                      <a:pt x="752126" y="784717"/>
                    </a:lnTo>
                    <a:lnTo>
                      <a:pt x="784715" y="752128"/>
                    </a:lnTo>
                    <a:lnTo>
                      <a:pt x="813851" y="716360"/>
                    </a:lnTo>
                    <a:lnTo>
                      <a:pt x="839258" y="677688"/>
                    </a:lnTo>
                    <a:lnTo>
                      <a:pt x="860661" y="636386"/>
                    </a:lnTo>
                    <a:lnTo>
                      <a:pt x="877787" y="592730"/>
                    </a:lnTo>
                    <a:lnTo>
                      <a:pt x="890359" y="546994"/>
                    </a:lnTo>
                    <a:lnTo>
                      <a:pt x="898104" y="499452"/>
                    </a:lnTo>
                    <a:lnTo>
                      <a:pt x="900747" y="450380"/>
                    </a:lnTo>
                    <a:lnTo>
                      <a:pt x="898104" y="401307"/>
                    </a:lnTo>
                    <a:lnTo>
                      <a:pt x="890359" y="353765"/>
                    </a:lnTo>
                    <a:lnTo>
                      <a:pt x="877787" y="308028"/>
                    </a:lnTo>
                    <a:lnTo>
                      <a:pt x="860661" y="264371"/>
                    </a:lnTo>
                    <a:lnTo>
                      <a:pt x="839258" y="223068"/>
                    </a:lnTo>
                    <a:lnTo>
                      <a:pt x="813851" y="184395"/>
                    </a:lnTo>
                    <a:lnTo>
                      <a:pt x="784715" y="148626"/>
                    </a:lnTo>
                    <a:lnTo>
                      <a:pt x="752126" y="116035"/>
                    </a:lnTo>
                    <a:lnTo>
                      <a:pt x="716357" y="86899"/>
                    </a:lnTo>
                    <a:lnTo>
                      <a:pt x="677684" y="61491"/>
                    </a:lnTo>
                    <a:lnTo>
                      <a:pt x="636381" y="40087"/>
                    </a:lnTo>
                    <a:lnTo>
                      <a:pt x="592723" y="22961"/>
                    </a:lnTo>
                    <a:lnTo>
                      <a:pt x="546985" y="10388"/>
                    </a:lnTo>
                    <a:lnTo>
                      <a:pt x="499441" y="2642"/>
                    </a:lnTo>
                    <a:lnTo>
                      <a:pt x="450367" y="0"/>
                    </a:lnTo>
                    <a:close/>
                  </a:path>
                </a:pathLst>
              </a:custGeom>
              <a:solidFill>
                <a:srgbClr val="E94F35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3" name="bk object 21">
                <a:extLst>
                  <a:ext uri="{FF2B5EF4-FFF2-40B4-BE49-F238E27FC236}">
                    <a16:creationId xmlns:a16="http://schemas.microsoft.com/office/drawing/2014/main" id="{8A16FE19-1E0D-409B-8F83-D60601653F91}"/>
                  </a:ext>
                </a:extLst>
              </p:cNvPr>
              <p:cNvSpPr/>
              <p:nvPr/>
            </p:nvSpPr>
            <p:spPr>
              <a:xfrm>
                <a:off x="7917250" y="2440565"/>
                <a:ext cx="58419" cy="58419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8419">
                    <a:moveTo>
                      <a:pt x="29019" y="0"/>
                    </a:moveTo>
                    <a:lnTo>
                      <a:pt x="17723" y="2280"/>
                    </a:lnTo>
                    <a:lnTo>
                      <a:pt x="8499" y="8499"/>
                    </a:lnTo>
                    <a:lnTo>
                      <a:pt x="2280" y="17723"/>
                    </a:lnTo>
                    <a:lnTo>
                      <a:pt x="0" y="29019"/>
                    </a:lnTo>
                    <a:lnTo>
                      <a:pt x="2280" y="40317"/>
                    </a:lnTo>
                    <a:lnTo>
                      <a:pt x="8499" y="49545"/>
                    </a:lnTo>
                    <a:lnTo>
                      <a:pt x="17723" y="55769"/>
                    </a:lnTo>
                    <a:lnTo>
                      <a:pt x="29019" y="58051"/>
                    </a:lnTo>
                    <a:lnTo>
                      <a:pt x="40322" y="55769"/>
                    </a:lnTo>
                    <a:lnTo>
                      <a:pt x="49550" y="49545"/>
                    </a:lnTo>
                    <a:lnTo>
                      <a:pt x="55771" y="40317"/>
                    </a:lnTo>
                    <a:lnTo>
                      <a:pt x="58051" y="29019"/>
                    </a:lnTo>
                    <a:lnTo>
                      <a:pt x="55771" y="17723"/>
                    </a:lnTo>
                    <a:lnTo>
                      <a:pt x="49550" y="8499"/>
                    </a:lnTo>
                    <a:lnTo>
                      <a:pt x="40322" y="2280"/>
                    </a:lnTo>
                    <a:lnTo>
                      <a:pt x="29019" y="0"/>
                    </a:lnTo>
                    <a:close/>
                  </a:path>
                </a:pathLst>
              </a:custGeom>
              <a:solidFill>
                <a:srgbClr val="8BAFBE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4" name="bk object 22">
                <a:extLst>
                  <a:ext uri="{FF2B5EF4-FFF2-40B4-BE49-F238E27FC236}">
                    <a16:creationId xmlns:a16="http://schemas.microsoft.com/office/drawing/2014/main" id="{822213B7-B868-4146-A6FA-E426C14F5EF3}"/>
                  </a:ext>
                </a:extLst>
              </p:cNvPr>
              <p:cNvSpPr/>
              <p:nvPr/>
            </p:nvSpPr>
            <p:spPr>
              <a:xfrm>
                <a:off x="8662740" y="1792863"/>
                <a:ext cx="450215" cy="450215"/>
              </a:xfrm>
              <a:custGeom>
                <a:avLst/>
                <a:gdLst/>
                <a:ahLst/>
                <a:cxnLst/>
                <a:rect l="l" t="t" r="r" b="b"/>
                <a:pathLst>
                  <a:path w="450215" h="450214">
                    <a:moveTo>
                      <a:pt x="224993" y="0"/>
                    </a:moveTo>
                    <a:lnTo>
                      <a:pt x="179650" y="4571"/>
                    </a:lnTo>
                    <a:lnTo>
                      <a:pt x="137417" y="17681"/>
                    </a:lnTo>
                    <a:lnTo>
                      <a:pt x="99198" y="38426"/>
                    </a:lnTo>
                    <a:lnTo>
                      <a:pt x="65900" y="65900"/>
                    </a:lnTo>
                    <a:lnTo>
                      <a:pt x="38426" y="99198"/>
                    </a:lnTo>
                    <a:lnTo>
                      <a:pt x="17681" y="137417"/>
                    </a:lnTo>
                    <a:lnTo>
                      <a:pt x="4571" y="179650"/>
                    </a:lnTo>
                    <a:lnTo>
                      <a:pt x="0" y="224993"/>
                    </a:lnTo>
                    <a:lnTo>
                      <a:pt x="4571" y="270339"/>
                    </a:lnTo>
                    <a:lnTo>
                      <a:pt x="17681" y="312574"/>
                    </a:lnTo>
                    <a:lnTo>
                      <a:pt x="38426" y="350793"/>
                    </a:lnTo>
                    <a:lnTo>
                      <a:pt x="65900" y="384090"/>
                    </a:lnTo>
                    <a:lnTo>
                      <a:pt x="99198" y="411563"/>
                    </a:lnTo>
                    <a:lnTo>
                      <a:pt x="137417" y="432306"/>
                    </a:lnTo>
                    <a:lnTo>
                      <a:pt x="179650" y="445415"/>
                    </a:lnTo>
                    <a:lnTo>
                      <a:pt x="224993" y="449986"/>
                    </a:lnTo>
                    <a:lnTo>
                      <a:pt x="270336" y="445415"/>
                    </a:lnTo>
                    <a:lnTo>
                      <a:pt x="312569" y="432306"/>
                    </a:lnTo>
                    <a:lnTo>
                      <a:pt x="350787" y="411563"/>
                    </a:lnTo>
                    <a:lnTo>
                      <a:pt x="384086" y="384090"/>
                    </a:lnTo>
                    <a:lnTo>
                      <a:pt x="411560" y="350793"/>
                    </a:lnTo>
                    <a:lnTo>
                      <a:pt x="432304" y="312574"/>
                    </a:lnTo>
                    <a:lnTo>
                      <a:pt x="445415" y="270339"/>
                    </a:lnTo>
                    <a:lnTo>
                      <a:pt x="449986" y="224993"/>
                    </a:lnTo>
                    <a:lnTo>
                      <a:pt x="445415" y="179650"/>
                    </a:lnTo>
                    <a:lnTo>
                      <a:pt x="432304" y="137417"/>
                    </a:lnTo>
                    <a:lnTo>
                      <a:pt x="411560" y="99198"/>
                    </a:lnTo>
                    <a:lnTo>
                      <a:pt x="384086" y="65900"/>
                    </a:lnTo>
                    <a:lnTo>
                      <a:pt x="350787" y="38426"/>
                    </a:lnTo>
                    <a:lnTo>
                      <a:pt x="312569" y="17681"/>
                    </a:lnTo>
                    <a:lnTo>
                      <a:pt x="270336" y="4571"/>
                    </a:lnTo>
                    <a:lnTo>
                      <a:pt x="224993" y="0"/>
                    </a:lnTo>
                    <a:close/>
                  </a:path>
                </a:pathLst>
              </a:custGeom>
              <a:solidFill>
                <a:srgbClr val="E94F35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5" name="bk object 23">
                <a:extLst>
                  <a:ext uri="{FF2B5EF4-FFF2-40B4-BE49-F238E27FC236}">
                    <a16:creationId xmlns:a16="http://schemas.microsoft.com/office/drawing/2014/main" id="{25433347-C142-4C66-831F-8E44FD5A44ED}"/>
                  </a:ext>
                </a:extLst>
              </p:cNvPr>
              <p:cNvSpPr/>
              <p:nvPr/>
            </p:nvSpPr>
            <p:spPr>
              <a:xfrm>
                <a:off x="8858638" y="2213868"/>
                <a:ext cx="58419" cy="58419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8419">
                    <a:moveTo>
                      <a:pt x="29019" y="0"/>
                    </a:moveTo>
                    <a:lnTo>
                      <a:pt x="17718" y="2280"/>
                    </a:lnTo>
                    <a:lnTo>
                      <a:pt x="8494" y="8499"/>
                    </a:lnTo>
                    <a:lnTo>
                      <a:pt x="2278" y="17723"/>
                    </a:lnTo>
                    <a:lnTo>
                      <a:pt x="0" y="29019"/>
                    </a:lnTo>
                    <a:lnTo>
                      <a:pt x="2278" y="40317"/>
                    </a:lnTo>
                    <a:lnTo>
                      <a:pt x="8494" y="49545"/>
                    </a:lnTo>
                    <a:lnTo>
                      <a:pt x="17718" y="55769"/>
                    </a:lnTo>
                    <a:lnTo>
                      <a:pt x="29019" y="58051"/>
                    </a:lnTo>
                    <a:lnTo>
                      <a:pt x="40315" y="55769"/>
                    </a:lnTo>
                    <a:lnTo>
                      <a:pt x="49539" y="49545"/>
                    </a:lnTo>
                    <a:lnTo>
                      <a:pt x="55758" y="40317"/>
                    </a:lnTo>
                    <a:lnTo>
                      <a:pt x="58039" y="29019"/>
                    </a:lnTo>
                    <a:lnTo>
                      <a:pt x="55758" y="17723"/>
                    </a:lnTo>
                    <a:lnTo>
                      <a:pt x="49539" y="8499"/>
                    </a:lnTo>
                    <a:lnTo>
                      <a:pt x="40315" y="2280"/>
                    </a:lnTo>
                    <a:lnTo>
                      <a:pt x="29019" y="0"/>
                    </a:lnTo>
                    <a:close/>
                  </a:path>
                </a:pathLst>
              </a:custGeom>
              <a:solidFill>
                <a:srgbClr val="8BAFBE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6" name="object 3">
                <a:extLst>
                  <a:ext uri="{FF2B5EF4-FFF2-40B4-BE49-F238E27FC236}">
                    <a16:creationId xmlns:a16="http://schemas.microsoft.com/office/drawing/2014/main" id="{7191D083-20D9-40D2-AAC4-B542AF973355}"/>
                  </a:ext>
                </a:extLst>
              </p:cNvPr>
              <p:cNvSpPr/>
              <p:nvPr/>
            </p:nvSpPr>
            <p:spPr>
              <a:xfrm>
                <a:off x="3580656" y="2053849"/>
                <a:ext cx="281940" cy="281940"/>
              </a:xfrm>
              <a:custGeom>
                <a:avLst/>
                <a:gdLst/>
                <a:ahLst/>
                <a:cxnLst/>
                <a:rect l="l" t="t" r="r" b="b"/>
                <a:pathLst>
                  <a:path w="281940" h="281939">
                    <a:moveTo>
                      <a:pt x="140830" y="0"/>
                    </a:moveTo>
                    <a:lnTo>
                      <a:pt x="96318" y="7179"/>
                    </a:lnTo>
                    <a:lnTo>
                      <a:pt x="57659" y="27173"/>
                    </a:lnTo>
                    <a:lnTo>
                      <a:pt x="27173" y="57659"/>
                    </a:lnTo>
                    <a:lnTo>
                      <a:pt x="7179" y="96318"/>
                    </a:lnTo>
                    <a:lnTo>
                      <a:pt x="0" y="140830"/>
                    </a:lnTo>
                    <a:lnTo>
                      <a:pt x="7179" y="185347"/>
                    </a:lnTo>
                    <a:lnTo>
                      <a:pt x="27173" y="224006"/>
                    </a:lnTo>
                    <a:lnTo>
                      <a:pt x="57659" y="254491"/>
                    </a:lnTo>
                    <a:lnTo>
                      <a:pt x="96318" y="274481"/>
                    </a:lnTo>
                    <a:lnTo>
                      <a:pt x="140830" y="281660"/>
                    </a:lnTo>
                    <a:lnTo>
                      <a:pt x="185342" y="274481"/>
                    </a:lnTo>
                    <a:lnTo>
                      <a:pt x="224001" y="254491"/>
                    </a:lnTo>
                    <a:lnTo>
                      <a:pt x="254487" y="224006"/>
                    </a:lnTo>
                    <a:lnTo>
                      <a:pt x="274480" y="185347"/>
                    </a:lnTo>
                    <a:lnTo>
                      <a:pt x="281660" y="140830"/>
                    </a:lnTo>
                    <a:lnTo>
                      <a:pt x="274480" y="96318"/>
                    </a:lnTo>
                    <a:lnTo>
                      <a:pt x="254487" y="57659"/>
                    </a:lnTo>
                    <a:lnTo>
                      <a:pt x="224001" y="27173"/>
                    </a:lnTo>
                    <a:lnTo>
                      <a:pt x="185342" y="7179"/>
                    </a:lnTo>
                    <a:lnTo>
                      <a:pt x="140830" y="0"/>
                    </a:lnTo>
                    <a:close/>
                  </a:path>
                </a:pathLst>
              </a:custGeom>
              <a:solidFill>
                <a:srgbClr val="E94F35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7" name="object 4">
                <a:extLst>
                  <a:ext uri="{FF2B5EF4-FFF2-40B4-BE49-F238E27FC236}">
                    <a16:creationId xmlns:a16="http://schemas.microsoft.com/office/drawing/2014/main" id="{C1CB106C-CD81-44E8-936A-D3542449AF1B}"/>
                  </a:ext>
                </a:extLst>
              </p:cNvPr>
              <p:cNvSpPr/>
              <p:nvPr/>
            </p:nvSpPr>
            <p:spPr>
              <a:xfrm>
                <a:off x="3636968" y="2146240"/>
                <a:ext cx="193675" cy="193675"/>
              </a:xfrm>
              <a:custGeom>
                <a:avLst/>
                <a:gdLst/>
                <a:ahLst/>
                <a:cxnLst/>
                <a:rect l="l" t="t" r="r" b="b"/>
                <a:pathLst>
                  <a:path w="193675" h="193675">
                    <a:moveTo>
                      <a:pt x="96786" y="0"/>
                    </a:moveTo>
                    <a:lnTo>
                      <a:pt x="59112" y="7605"/>
                    </a:lnTo>
                    <a:lnTo>
                      <a:pt x="28347" y="28347"/>
                    </a:lnTo>
                    <a:lnTo>
                      <a:pt x="7605" y="59112"/>
                    </a:lnTo>
                    <a:lnTo>
                      <a:pt x="0" y="96786"/>
                    </a:lnTo>
                    <a:lnTo>
                      <a:pt x="7605" y="134460"/>
                    </a:lnTo>
                    <a:lnTo>
                      <a:pt x="28347" y="165225"/>
                    </a:lnTo>
                    <a:lnTo>
                      <a:pt x="59112" y="185967"/>
                    </a:lnTo>
                    <a:lnTo>
                      <a:pt x="96786" y="193573"/>
                    </a:lnTo>
                    <a:lnTo>
                      <a:pt x="134460" y="185967"/>
                    </a:lnTo>
                    <a:lnTo>
                      <a:pt x="165225" y="165225"/>
                    </a:lnTo>
                    <a:lnTo>
                      <a:pt x="185967" y="134460"/>
                    </a:lnTo>
                    <a:lnTo>
                      <a:pt x="193573" y="96786"/>
                    </a:lnTo>
                    <a:lnTo>
                      <a:pt x="185967" y="59112"/>
                    </a:lnTo>
                    <a:lnTo>
                      <a:pt x="165225" y="28347"/>
                    </a:lnTo>
                    <a:lnTo>
                      <a:pt x="134460" y="7605"/>
                    </a:lnTo>
                    <a:lnTo>
                      <a:pt x="96786" y="0"/>
                    </a:lnTo>
                    <a:close/>
                  </a:path>
                </a:pathLst>
              </a:custGeom>
              <a:solidFill>
                <a:srgbClr val="8BAFBE"/>
              </a:solidFill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8" name="object 5">
                <a:extLst>
                  <a:ext uri="{FF2B5EF4-FFF2-40B4-BE49-F238E27FC236}">
                    <a16:creationId xmlns:a16="http://schemas.microsoft.com/office/drawing/2014/main" id="{D8FD200B-BA31-404F-8ACB-F771861348BC}"/>
                  </a:ext>
                </a:extLst>
              </p:cNvPr>
              <p:cNvSpPr txBox="1"/>
              <p:nvPr/>
            </p:nvSpPr>
            <p:spPr>
              <a:xfrm>
                <a:off x="5422378" y="2596500"/>
                <a:ext cx="692116" cy="3975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>
                <a:defPPr>
                  <a:defRPr lang="en-US"/>
                </a:defPPr>
                <a:lvl1pPr marL="12700" marR="5080" indent="80645" algn="ctr">
                  <a:lnSpc>
                    <a:spcPct val="100000"/>
                  </a:lnSpc>
                  <a:spcBef>
                    <a:spcPts val="100"/>
                  </a:spcBef>
                  <a:defRPr sz="900" b="0" spc="-10">
                    <a:latin typeface="Arial Nova" panose="020B0504020202020204" pitchFamily="34" charset="0"/>
                    <a:cs typeface="Avenir LT 35 Light"/>
                  </a:defRPr>
                </a:lvl1pPr>
              </a:lstStyle>
              <a:p>
                <a:pPr marL="12700" marR="5080" lvl="0" indent="80645" algn="ctr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4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</a:rPr>
                  <a:t>13</a:t>
                </a:r>
              </a:p>
              <a:p>
                <a:pPr marL="12700" marR="5080" lvl="0" indent="80645" algn="ctr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1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</a:rPr>
                  <a:t>times higher</a:t>
                </a:r>
              </a:p>
            </p:txBody>
          </p:sp>
          <p:sp>
            <p:nvSpPr>
              <p:cNvPr id="49" name="object 6">
                <a:extLst>
                  <a:ext uri="{FF2B5EF4-FFF2-40B4-BE49-F238E27FC236}">
                    <a16:creationId xmlns:a16="http://schemas.microsoft.com/office/drawing/2014/main" id="{306A7FEE-1A78-4461-B3FA-EDB22B306A84}"/>
                  </a:ext>
                </a:extLst>
              </p:cNvPr>
              <p:cNvSpPr txBox="1"/>
              <p:nvPr/>
            </p:nvSpPr>
            <p:spPr>
              <a:xfrm>
                <a:off x="5322665" y="1331950"/>
                <a:ext cx="823293" cy="382156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5080" lvl="0" indent="80645" algn="ctr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2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Female  sex</a:t>
                </a:r>
                <a:r>
                  <a:rPr kumimoji="0" sz="1200" b="0" i="0" u="none" strike="noStrike" kern="1200" cap="none" spc="-9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 </a:t>
                </a:r>
                <a:r>
                  <a:rPr kumimoji="0" sz="12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workers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venir LT 35 Light"/>
                </a:endParaRPr>
              </a:p>
            </p:txBody>
          </p:sp>
          <p:sp>
            <p:nvSpPr>
              <p:cNvPr id="50" name="object 7">
                <a:extLst>
                  <a:ext uri="{FF2B5EF4-FFF2-40B4-BE49-F238E27FC236}">
                    <a16:creationId xmlns:a16="http://schemas.microsoft.com/office/drawing/2014/main" id="{CF0A6217-A053-4291-9136-C1968CC2FF62}"/>
                  </a:ext>
                </a:extLst>
              </p:cNvPr>
              <p:cNvSpPr txBox="1"/>
              <p:nvPr/>
            </p:nvSpPr>
            <p:spPr>
              <a:xfrm>
                <a:off x="6396749" y="1320704"/>
                <a:ext cx="823293" cy="382156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5240" marR="5080" lvl="0" indent="-3175" algn="ctr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2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People</a:t>
                </a:r>
                <a:r>
                  <a:rPr kumimoji="0" sz="1200" b="0" i="0" u="none" strike="noStrike" kern="1200" cap="none" spc="-9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 </a:t>
                </a:r>
                <a:r>
                  <a:rPr kumimoji="0" sz="12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who  inject</a:t>
                </a:r>
                <a:r>
                  <a:rPr kumimoji="0" sz="1200" b="0" i="0" u="none" strike="noStrike" kern="1200" cap="none" spc="-8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 </a:t>
                </a:r>
                <a:r>
                  <a:rPr kumimoji="0" sz="12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drugs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venir LT 35 Light"/>
                </a:endParaRPr>
              </a:p>
            </p:txBody>
          </p:sp>
          <p:sp>
            <p:nvSpPr>
              <p:cNvPr id="51" name="object 8">
                <a:extLst>
                  <a:ext uri="{FF2B5EF4-FFF2-40B4-BE49-F238E27FC236}">
                    <a16:creationId xmlns:a16="http://schemas.microsoft.com/office/drawing/2014/main" id="{198388E3-C7BB-4462-B596-E14ED3B4861E}"/>
                  </a:ext>
                </a:extLst>
              </p:cNvPr>
              <p:cNvSpPr txBox="1"/>
              <p:nvPr/>
            </p:nvSpPr>
            <p:spPr>
              <a:xfrm>
                <a:off x="8437316" y="1233814"/>
                <a:ext cx="901065" cy="382156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14935" marR="5080" lvl="0" indent="-102870" algn="ctr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2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Transgender  women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venir LT 35 Light"/>
                </a:endParaRPr>
              </a:p>
            </p:txBody>
          </p:sp>
          <p:sp>
            <p:nvSpPr>
              <p:cNvPr id="52" name="object 9">
                <a:extLst>
                  <a:ext uri="{FF2B5EF4-FFF2-40B4-BE49-F238E27FC236}">
                    <a16:creationId xmlns:a16="http://schemas.microsoft.com/office/drawing/2014/main" id="{909C0CE4-1236-457F-82A0-FA4E79807FD5}"/>
                  </a:ext>
                </a:extLst>
              </p:cNvPr>
              <p:cNvSpPr txBox="1"/>
              <p:nvPr/>
            </p:nvSpPr>
            <p:spPr>
              <a:xfrm>
                <a:off x="7355234" y="1214194"/>
                <a:ext cx="1082082" cy="382156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36195" marR="5080" lvl="0" indent="-24130" algn="ctr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2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Gay men and </a:t>
                </a:r>
                <a:r>
                  <a:rPr kumimoji="0" lang="en-US" sz="12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other MSM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venir LT 35 Light"/>
                </a:endParaRPr>
              </a:p>
            </p:txBody>
          </p:sp>
          <p:sp>
            <p:nvSpPr>
              <p:cNvPr id="53" name="object 10">
                <a:extLst>
                  <a:ext uri="{FF2B5EF4-FFF2-40B4-BE49-F238E27FC236}">
                    <a16:creationId xmlns:a16="http://schemas.microsoft.com/office/drawing/2014/main" id="{19872BFC-01AB-4617-9F25-11D5E28D1898}"/>
                  </a:ext>
                </a:extLst>
              </p:cNvPr>
              <p:cNvSpPr txBox="1"/>
              <p:nvPr/>
            </p:nvSpPr>
            <p:spPr>
              <a:xfrm>
                <a:off x="6469901" y="2629477"/>
                <a:ext cx="692116" cy="3975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>
                <a:defPPr>
                  <a:defRPr lang="en-US"/>
                </a:defPPr>
                <a:lvl1pPr marL="12700" marR="5080" indent="80645" algn="ctr">
                  <a:lnSpc>
                    <a:spcPct val="100000"/>
                  </a:lnSpc>
                  <a:spcBef>
                    <a:spcPts val="100"/>
                  </a:spcBef>
                  <a:defRPr sz="900" b="0" spc="-10">
                    <a:latin typeface="Arial Nova" panose="020B0504020202020204" pitchFamily="34" charset="0"/>
                    <a:cs typeface="Avenir LT 35 Light"/>
                  </a:defRPr>
                </a:lvl1pPr>
              </a:lstStyle>
              <a:p>
                <a:pPr marL="12700" marR="5080" lvl="0" indent="80645" algn="ctr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4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</a:rPr>
                  <a:t>22</a:t>
                </a:r>
              </a:p>
              <a:p>
                <a:pPr marL="12700" marR="5080" lvl="0" indent="80645" algn="ctr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1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</a:rPr>
                  <a:t>times higher</a:t>
                </a:r>
              </a:p>
            </p:txBody>
          </p:sp>
          <p:sp>
            <p:nvSpPr>
              <p:cNvPr id="54" name="object 11">
                <a:extLst>
                  <a:ext uri="{FF2B5EF4-FFF2-40B4-BE49-F238E27FC236}">
                    <a16:creationId xmlns:a16="http://schemas.microsoft.com/office/drawing/2014/main" id="{6AB18B3C-C4F3-4886-88DB-94E53D577C79}"/>
                  </a:ext>
                </a:extLst>
              </p:cNvPr>
              <p:cNvSpPr txBox="1"/>
              <p:nvPr/>
            </p:nvSpPr>
            <p:spPr>
              <a:xfrm>
                <a:off x="7603076" y="2682367"/>
                <a:ext cx="692116" cy="3975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>
                <a:defPPr>
                  <a:defRPr lang="en-US"/>
                </a:defPPr>
                <a:lvl1pPr marL="12700" marR="5080" indent="80645" algn="ctr">
                  <a:lnSpc>
                    <a:spcPct val="100000"/>
                  </a:lnSpc>
                  <a:spcBef>
                    <a:spcPts val="100"/>
                  </a:spcBef>
                  <a:defRPr sz="900" b="0" spc="-10">
                    <a:latin typeface="Arial Nova" panose="020B0504020202020204" pitchFamily="34" charset="0"/>
                    <a:cs typeface="Avenir LT 35 Light"/>
                  </a:defRPr>
                </a:lvl1pPr>
              </a:lstStyle>
              <a:p>
                <a:pPr marL="12700" marR="5080" lvl="0" indent="80645" algn="ctr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4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</a:rPr>
                  <a:t>28</a:t>
                </a:r>
                <a:endParaRPr kumimoji="0" lang="en-GB" sz="14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</a:endParaRPr>
              </a:p>
              <a:p>
                <a:pPr marL="12700" marR="5080" lvl="0" indent="80645" algn="ctr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1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</a:rPr>
                  <a:t>times higher</a:t>
                </a:r>
              </a:p>
            </p:txBody>
          </p:sp>
          <p:sp>
            <p:nvSpPr>
              <p:cNvPr id="55" name="object 12">
                <a:extLst>
                  <a:ext uri="{FF2B5EF4-FFF2-40B4-BE49-F238E27FC236}">
                    <a16:creationId xmlns:a16="http://schemas.microsoft.com/office/drawing/2014/main" id="{E13C6C3E-2A61-4CCA-8303-438BDB99290E}"/>
                  </a:ext>
                </a:extLst>
              </p:cNvPr>
              <p:cNvSpPr txBox="1"/>
              <p:nvPr/>
            </p:nvSpPr>
            <p:spPr>
              <a:xfrm>
                <a:off x="8541790" y="2434156"/>
                <a:ext cx="692116" cy="3975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>
                <a:defPPr>
                  <a:defRPr lang="en-US"/>
                </a:defPPr>
                <a:lvl1pPr marL="12700" marR="5080" indent="80645" algn="ctr">
                  <a:lnSpc>
                    <a:spcPct val="100000"/>
                  </a:lnSpc>
                  <a:spcBef>
                    <a:spcPts val="100"/>
                  </a:spcBef>
                  <a:defRPr sz="900" b="0" spc="-10">
                    <a:latin typeface="Arial Nova" panose="020B0504020202020204" pitchFamily="34" charset="0"/>
                    <a:cs typeface="Avenir LT 35 Light"/>
                  </a:defRPr>
                </a:lvl1pPr>
              </a:lstStyle>
              <a:p>
                <a:pPr marL="12700" marR="5080" lvl="0" indent="80645" algn="ctr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4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</a:rPr>
                  <a:t>13</a:t>
                </a:r>
              </a:p>
              <a:p>
                <a:pPr marL="12700" marR="5080" lvl="0" indent="80645" algn="ctr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1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</a:rPr>
                  <a:t>times higher</a:t>
                </a:r>
              </a:p>
            </p:txBody>
          </p:sp>
          <p:sp>
            <p:nvSpPr>
              <p:cNvPr id="56" name="object 13">
                <a:extLst>
                  <a:ext uri="{FF2B5EF4-FFF2-40B4-BE49-F238E27FC236}">
                    <a16:creationId xmlns:a16="http://schemas.microsoft.com/office/drawing/2014/main" id="{A10CDCDC-226B-43D3-9271-6A9A15DABF72}"/>
                  </a:ext>
                </a:extLst>
              </p:cNvPr>
              <p:cNvSpPr/>
              <p:nvPr/>
            </p:nvSpPr>
            <p:spPr>
              <a:xfrm>
                <a:off x="5768436" y="2194819"/>
                <a:ext cx="0" cy="304165"/>
              </a:xfrm>
              <a:custGeom>
                <a:avLst/>
                <a:gdLst/>
                <a:ahLst/>
                <a:cxnLst/>
                <a:rect l="l" t="t" r="r" b="b"/>
                <a:pathLst>
                  <a:path h="304164">
                    <a:moveTo>
                      <a:pt x="0" y="0"/>
                    </a:moveTo>
                    <a:lnTo>
                      <a:pt x="0" y="303809"/>
                    </a:lnTo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7" name="object 14">
                <a:extLst>
                  <a:ext uri="{FF2B5EF4-FFF2-40B4-BE49-F238E27FC236}">
                    <a16:creationId xmlns:a16="http://schemas.microsoft.com/office/drawing/2014/main" id="{534F0978-C7CB-4EC9-975C-D14B09DDB3AA}"/>
                  </a:ext>
                </a:extLst>
              </p:cNvPr>
              <p:cNvSpPr/>
              <p:nvPr/>
            </p:nvSpPr>
            <p:spPr>
              <a:xfrm>
                <a:off x="6808396" y="2292335"/>
                <a:ext cx="0" cy="304165"/>
              </a:xfrm>
              <a:custGeom>
                <a:avLst/>
                <a:gdLst/>
                <a:ahLst/>
                <a:cxnLst/>
                <a:rect l="l" t="t" r="r" b="b"/>
                <a:pathLst>
                  <a:path h="304164">
                    <a:moveTo>
                      <a:pt x="0" y="0"/>
                    </a:moveTo>
                    <a:lnTo>
                      <a:pt x="0" y="303809"/>
                    </a:lnTo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8" name="object 15">
                <a:extLst>
                  <a:ext uri="{FF2B5EF4-FFF2-40B4-BE49-F238E27FC236}">
                    <a16:creationId xmlns:a16="http://schemas.microsoft.com/office/drawing/2014/main" id="{C96929FA-F572-4718-A110-058050916B28}"/>
                  </a:ext>
                </a:extLst>
              </p:cNvPr>
              <p:cNvSpPr/>
              <p:nvPr/>
            </p:nvSpPr>
            <p:spPr>
              <a:xfrm>
                <a:off x="7949134" y="2430402"/>
                <a:ext cx="0" cy="304165"/>
              </a:xfrm>
              <a:custGeom>
                <a:avLst/>
                <a:gdLst/>
                <a:ahLst/>
                <a:cxnLst/>
                <a:rect l="l" t="t" r="r" b="b"/>
                <a:pathLst>
                  <a:path h="304164">
                    <a:moveTo>
                      <a:pt x="0" y="0"/>
                    </a:moveTo>
                    <a:lnTo>
                      <a:pt x="0" y="303809"/>
                    </a:lnTo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9" name="object 16">
                <a:extLst>
                  <a:ext uri="{FF2B5EF4-FFF2-40B4-BE49-F238E27FC236}">
                    <a16:creationId xmlns:a16="http://schemas.microsoft.com/office/drawing/2014/main" id="{DE6BD72F-260F-46AC-9615-0257933D500E}"/>
                  </a:ext>
                </a:extLst>
              </p:cNvPr>
              <p:cNvSpPr/>
              <p:nvPr/>
            </p:nvSpPr>
            <p:spPr>
              <a:xfrm>
                <a:off x="8887847" y="2213868"/>
                <a:ext cx="0" cy="304165"/>
              </a:xfrm>
              <a:custGeom>
                <a:avLst/>
                <a:gdLst/>
                <a:ahLst/>
                <a:cxnLst/>
                <a:rect l="l" t="t" r="r" b="b"/>
                <a:pathLst>
                  <a:path h="304164">
                    <a:moveTo>
                      <a:pt x="0" y="0"/>
                    </a:moveTo>
                    <a:lnTo>
                      <a:pt x="0" y="303809"/>
                    </a:lnTo>
                  </a:path>
                </a:pathLst>
              </a:custGeom>
              <a:ln w="3175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0" name="object 2">
                <a:extLst>
                  <a:ext uri="{FF2B5EF4-FFF2-40B4-BE49-F238E27FC236}">
                    <a16:creationId xmlns:a16="http://schemas.microsoft.com/office/drawing/2014/main" id="{C431569F-3411-424A-9755-D0F5C03612DF}"/>
                  </a:ext>
                </a:extLst>
              </p:cNvPr>
              <p:cNvSpPr txBox="1"/>
              <p:nvPr/>
            </p:nvSpPr>
            <p:spPr>
              <a:xfrm>
                <a:off x="3897717" y="2071708"/>
                <a:ext cx="1587414" cy="1231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239395" algn="l"/>
                  </a:tabLst>
                  <a:defRPr/>
                </a:pPr>
                <a:r>
                  <a:rPr kumimoji="0" sz="8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HIV incidence rate within the key</a:t>
                </a:r>
                <a:r>
                  <a:rPr kumimoji="0" sz="800" b="0" i="0" u="none" strike="noStrike" kern="1200" cap="none" spc="-6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 </a:t>
                </a:r>
                <a:r>
                  <a:rPr kumimoji="0" sz="8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Avenir LT 35 Light"/>
                  </a:rPr>
                  <a:t>population</a:t>
                </a:r>
                <a:endPara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ova" panose="020B0504020202020204" pitchFamily="34" charset="0"/>
                  <a:ea typeface="+mn-ea"/>
                  <a:cs typeface="Avenir LT 35 Light"/>
                </a:endParaRPr>
              </a:p>
            </p:txBody>
          </p: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5792379A-58EB-4370-8D6D-B1046D1DF2E5}"/>
                  </a:ext>
                </a:extLst>
              </p:cNvPr>
              <p:cNvCxnSpPr/>
              <p:nvPr/>
            </p:nvCxnSpPr>
            <p:spPr>
              <a:xfrm>
                <a:off x="1554863" y="4858556"/>
                <a:ext cx="216000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61D27183-5435-404B-8F80-31594BC2D89E}"/>
                  </a:ext>
                </a:extLst>
              </p:cNvPr>
              <p:cNvSpPr/>
              <p:nvPr/>
            </p:nvSpPr>
            <p:spPr>
              <a:xfrm>
                <a:off x="3894549" y="2223791"/>
                <a:ext cx="1738237" cy="1231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239395" algn="l"/>
                  </a:tabLst>
                  <a:defRPr/>
                </a:pPr>
                <a:r>
                  <a:rPr kumimoji="0" lang="en-US" sz="800" b="0" i="0" u="none" strike="noStrike" kern="1200" cap="none" spc="-1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ova" panose="020B0504020202020204" pitchFamily="34" charset="0"/>
                    <a:ea typeface="+mn-ea"/>
                    <a:cs typeface="+mn-cs"/>
                  </a:rPr>
                  <a:t>HIV incidence rate within the general population</a:t>
                </a:r>
              </a:p>
            </p:txBody>
          </p:sp>
        </p:grpSp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73474" y="263919"/>
            <a:ext cx="11044567" cy="495922"/>
          </a:xfrm>
        </p:spPr>
        <p:txBody>
          <a:bodyPr>
            <a:noAutofit/>
          </a:bodyPr>
          <a:lstStyle/>
          <a:p>
            <a:pPr lvl="0"/>
            <a:br>
              <a:rPr lang="en-US" sz="3200" b="1" dirty="0">
                <a:solidFill>
                  <a:srgbClr val="C00000"/>
                </a:solidFill>
              </a:rPr>
            </a:br>
            <a:br>
              <a:rPr lang="en-US" sz="3200" b="1" dirty="0">
                <a:solidFill>
                  <a:srgbClr val="C00000"/>
                </a:solidFill>
              </a:rPr>
            </a:br>
            <a:br>
              <a:rPr lang="en-US" sz="3200" b="1" dirty="0">
                <a:solidFill>
                  <a:srgbClr val="C00000"/>
                </a:solidFill>
              </a:rPr>
            </a:br>
            <a:br>
              <a:rPr lang="en-US" sz="3200" b="1" dirty="0">
                <a:solidFill>
                  <a:srgbClr val="C00000"/>
                </a:solidFill>
              </a:rPr>
            </a:br>
            <a:r>
              <a:rPr lang="en-US" sz="3200" b="1" dirty="0">
                <a:solidFill>
                  <a:srgbClr val="C00000"/>
                </a:solidFill>
              </a:rPr>
              <a:t>Myanmar HIV Epidemiology in brief</a:t>
            </a:r>
            <a:br>
              <a:rPr lang="en-US" sz="3200" b="1" dirty="0">
                <a:solidFill>
                  <a:srgbClr val="C00000"/>
                </a:solidFill>
              </a:rPr>
            </a:br>
            <a:br>
              <a:rPr lang="en-US" sz="3200" b="1" dirty="0">
                <a:solidFill>
                  <a:srgbClr val="C00000"/>
                </a:solidFill>
              </a:rPr>
            </a:br>
            <a:br>
              <a:rPr lang="en-US" sz="3200" b="1" dirty="0">
                <a:solidFill>
                  <a:srgbClr val="C00000"/>
                </a:solidFill>
              </a:rPr>
            </a:br>
            <a:br>
              <a:rPr lang="en-US" sz="3200" b="1" dirty="0">
                <a:solidFill>
                  <a:srgbClr val="C00000"/>
                </a:solidFill>
              </a:rPr>
            </a:br>
            <a:br>
              <a:rPr lang="en-US" sz="3200" b="1" dirty="0">
                <a:solidFill>
                  <a:srgbClr val="C00000"/>
                </a:solidFill>
              </a:rPr>
            </a:b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97230" y="6475257"/>
            <a:ext cx="2757170" cy="246221"/>
          </a:xfrm>
        </p:spPr>
        <p:txBody>
          <a:bodyPr/>
          <a:lstStyle/>
          <a:p>
            <a:fld id="{2F66E0D2-6032-446E-AE23-11BBAFE7C3D6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/>
              <a:t>DrOo_NAP: tunnyuntoo@mohs.gov.mm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3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4592638" y="842963"/>
            <a:ext cx="7599362" cy="4953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600" b="0" i="1" dirty="0">
                <a:latin typeface="Arial Nova Light" panose="020B0304020202020204" pitchFamily="34" charset="0"/>
              </a:rPr>
              <a:t>Relative risk of HIV acquisition, by population group compared to the general population, global, 2017</a:t>
            </a:r>
            <a:endParaRPr lang="en-GB" sz="2800" dirty="0">
              <a:latin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4112" y="817795"/>
            <a:ext cx="3915654" cy="251350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>
                <a:cs typeface="Calibri"/>
              </a:rPr>
              <a:t>In 2018, Myanmar has an estimated </a:t>
            </a:r>
            <a:r>
              <a:rPr lang="en-US" b="1" dirty="0">
                <a:solidFill>
                  <a:srgbClr val="800000"/>
                </a:solidFill>
                <a:cs typeface="Calibri"/>
              </a:rPr>
              <a:t>227,000</a:t>
            </a:r>
            <a:r>
              <a:rPr lang="en-US" dirty="0">
                <a:cs typeface="Calibri"/>
              </a:rPr>
              <a:t> people living with HIV, representing </a:t>
            </a:r>
            <a:r>
              <a:rPr lang="en-US" b="1" dirty="0">
                <a:solidFill>
                  <a:srgbClr val="800000"/>
                </a:solidFill>
                <a:cs typeface="Calibri"/>
              </a:rPr>
              <a:t>0.57% </a:t>
            </a:r>
            <a:r>
              <a:rPr lang="en-US" dirty="0">
                <a:cs typeface="Calibri"/>
              </a:rPr>
              <a:t>prevalence in general pop. 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>
                <a:cs typeface="Calibri"/>
              </a:rPr>
              <a:t>Concentrated epidemic among key populations primarily occurring among PWID; MSM (TG); and FSW and their clients).</a:t>
            </a:r>
            <a:endParaRPr lang="en-GB" dirty="0">
              <a:cs typeface="Calibri"/>
            </a:endParaRPr>
          </a:p>
        </p:txBody>
      </p:sp>
      <p:pic>
        <p:nvPicPr>
          <p:cNvPr id="66" name="Picture 2" descr="C:\Users\drtun\Pictures\Myanmar key populations (2018 FINAL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027" y="3201151"/>
            <a:ext cx="4171219" cy="302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76248" y="3482330"/>
            <a:ext cx="3923518" cy="24622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altLang="en-US" dirty="0">
                <a:cs typeface="Calibri"/>
              </a:rPr>
              <a:t>PSE among key population </a:t>
            </a:r>
          </a:p>
          <a:p>
            <a:pPr>
              <a:spcAft>
                <a:spcPts val="800"/>
              </a:spcAft>
              <a:buFont typeface="Wingdings" charset="2"/>
              <a:buChar char="v"/>
            </a:pPr>
            <a:r>
              <a:rPr lang="en-US" altLang="en-US" dirty="0">
                <a:solidFill>
                  <a:srgbClr val="800000"/>
                </a:solidFill>
                <a:cs typeface="Calibri"/>
              </a:rPr>
              <a:t>IBBS-PWID(2017)- 93,000 </a:t>
            </a:r>
          </a:p>
          <a:p>
            <a:pPr>
              <a:spcAft>
                <a:spcPts val="800"/>
              </a:spcAft>
              <a:buFont typeface="Wingdings" charset="2"/>
              <a:buChar char="v"/>
            </a:pPr>
            <a:r>
              <a:rPr lang="en-US" altLang="en-US" dirty="0">
                <a:solidFill>
                  <a:srgbClr val="800000"/>
                </a:solidFill>
                <a:cs typeface="Calibri"/>
              </a:rPr>
              <a:t>IBBS-MSM(2015)- 125,000 (visible) &amp;</a:t>
            </a:r>
          </a:p>
          <a:p>
            <a:pPr>
              <a:spcAft>
                <a:spcPts val="800"/>
              </a:spcAft>
              <a:buFont typeface="Wingdings" charset="2"/>
              <a:buChar char="v"/>
            </a:pPr>
            <a:r>
              <a:rPr lang="en-US" altLang="en-US" dirty="0">
                <a:solidFill>
                  <a:srgbClr val="800000"/>
                </a:solidFill>
                <a:cs typeface="Calibri"/>
              </a:rPr>
              <a:t>IBBS-FSW(2015)- 66,000 </a:t>
            </a:r>
          </a:p>
          <a:p>
            <a:pPr>
              <a:spcAft>
                <a:spcPts val="800"/>
              </a:spcAft>
              <a:buFont typeface="Wingdings" charset="2"/>
              <a:buChar char="v"/>
            </a:pPr>
            <a:endParaRPr lang="en-US" altLang="en-US" dirty="0">
              <a:solidFill>
                <a:srgbClr val="800000"/>
              </a:solidFill>
              <a:cs typeface="Calibri"/>
            </a:endParaRPr>
          </a:p>
          <a:p>
            <a:pPr>
              <a:spcAft>
                <a:spcPts val="800"/>
              </a:spcAft>
            </a:pPr>
            <a:r>
              <a:rPr lang="en-US" altLang="en-US" sz="1200" b="1" i="1" dirty="0">
                <a:cs typeface="Calibri"/>
              </a:rPr>
              <a:t>*PSE- Population size estimates; </a:t>
            </a:r>
          </a:p>
          <a:p>
            <a:pPr>
              <a:spcAft>
                <a:spcPts val="800"/>
              </a:spcAft>
            </a:pPr>
            <a:r>
              <a:rPr lang="en-US" altLang="en-US" sz="1200" b="1" i="1" dirty="0">
                <a:cs typeface="Calibri"/>
              </a:rPr>
              <a:t>*IBBS- integrated biological and </a:t>
            </a:r>
            <a:r>
              <a:rPr lang="en-US" altLang="en-US" sz="1200" b="1" i="1" dirty="0" err="1">
                <a:cs typeface="Calibri"/>
              </a:rPr>
              <a:t>behavioural</a:t>
            </a:r>
            <a:r>
              <a:rPr lang="en-US" altLang="en-US" sz="1200" b="1" i="1" dirty="0">
                <a:cs typeface="Calibri"/>
              </a:rPr>
              <a:t> surveillance </a:t>
            </a:r>
          </a:p>
        </p:txBody>
      </p:sp>
      <p:pic>
        <p:nvPicPr>
          <p:cNvPr id="62" name="Picture 61" descr="MOHS Logo New.jpg">
            <a:extLst>
              <a:ext uri="{FF2B5EF4-FFF2-40B4-BE49-F238E27FC236}">
                <a16:creationId xmlns:a16="http://schemas.microsoft.com/office/drawing/2014/main" id="{E794A25B-62E4-483F-9C23-E88B0E7C9AC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5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399" y="937260"/>
            <a:ext cx="10873207" cy="625711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7030A0"/>
                </a:solidFill>
                <a:latin typeface="+mn-lt"/>
                <a:cs typeface="Arial" pitchFamily="34" charset="0"/>
              </a:rPr>
              <a:t>Trends of Estimated Adult HIV prevalence</a:t>
            </a:r>
            <a:endParaRPr lang="en-SG" sz="3600" dirty="0">
              <a:solidFill>
                <a:srgbClr val="7030A0"/>
              </a:solidFill>
              <a:latin typeface="+mn-lt"/>
              <a:cs typeface="Arial" pitchFamily="34" charset="0"/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E04BD66-1519-4D6D-87BB-BFBDBC9B27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2563732"/>
              </p:ext>
            </p:extLst>
          </p:nvPr>
        </p:nvGraphicFramePr>
        <p:xfrm>
          <a:off x="609600" y="1600200"/>
          <a:ext cx="10972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9E733-ECA6-448E-8750-57C6F4E84982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95399" y="5995035"/>
            <a:ext cx="5904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Source: NAP: Spectrum 2019</a:t>
            </a:r>
            <a:endParaRPr lang="en-GB" sz="2000" i="1" dirty="0"/>
          </a:p>
        </p:txBody>
      </p:sp>
      <p:pic>
        <p:nvPicPr>
          <p:cNvPr id="9" name="Picture 8" descr="MOHS Logo New.jpg">
            <a:extLst>
              <a:ext uri="{FF2B5EF4-FFF2-40B4-BE49-F238E27FC236}">
                <a16:creationId xmlns:a16="http://schemas.microsoft.com/office/drawing/2014/main" id="{6D14D192-7CF5-4EDC-BFCB-85D23302E38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27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699" y="292100"/>
            <a:ext cx="11474449" cy="890979"/>
          </a:xfrm>
        </p:spPr>
        <p:txBody>
          <a:bodyPr>
            <a:noAutofit/>
          </a:bodyPr>
          <a:lstStyle/>
          <a:p>
            <a:br>
              <a:rPr lang="en-US" sz="2300" b="1" dirty="0">
                <a:solidFill>
                  <a:srgbClr val="C00000"/>
                </a:solidFill>
                <a:cs typeface="Calibri"/>
              </a:rPr>
            </a:br>
            <a:br>
              <a:rPr lang="en-US" sz="2300" b="1" dirty="0">
                <a:solidFill>
                  <a:srgbClr val="C00000"/>
                </a:solidFill>
                <a:cs typeface="Calibri"/>
              </a:rPr>
            </a:br>
            <a:r>
              <a:rPr lang="en-US" sz="2300" b="1" dirty="0">
                <a:solidFill>
                  <a:srgbClr val="7030A0"/>
                </a:solidFill>
                <a:cs typeface="Calibri"/>
              </a:rPr>
              <a:t>Distribution of new HIV infections, by population group, Global,  Region and National, 2017</a:t>
            </a:r>
            <a:br>
              <a:rPr lang="en-US" sz="2300" b="1" dirty="0">
                <a:solidFill>
                  <a:srgbClr val="7030A0"/>
                </a:solidFill>
                <a:cs typeface="Calibri"/>
              </a:rPr>
            </a:br>
            <a:endParaRPr lang="en-US" sz="2300" dirty="0">
              <a:solidFill>
                <a:srgbClr val="7030A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D1B2-C6AA-4DF9-B1B2-BC3EF8EBB6F7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4598" y="6442934"/>
            <a:ext cx="4822804" cy="365125"/>
          </a:xfrm>
        </p:spPr>
        <p:txBody>
          <a:bodyPr/>
          <a:lstStyle/>
          <a:p>
            <a:r>
              <a:rPr lang="pl-PL"/>
              <a:t>DrOo_NAP: tunnyuntoo@mohs.gov.mm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5</a:t>
            </a:fld>
            <a:endParaRPr lang="en-US"/>
          </a:p>
        </p:txBody>
      </p:sp>
      <p:pic>
        <p:nvPicPr>
          <p:cNvPr id="3074" name="Picture 2" descr="C:\Users\drtun\Pictures\Distribution of new HIV infectios, Global 20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49" y="1244600"/>
            <a:ext cx="10352051" cy="523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MOHS Logo New.jpg">
            <a:extLst>
              <a:ext uri="{FF2B5EF4-FFF2-40B4-BE49-F238E27FC236}">
                <a16:creationId xmlns:a16="http://schemas.microsoft.com/office/drawing/2014/main" id="{F9C5A37E-632A-4C3D-B987-A94E98B7E62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8916" y="64868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789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78753C-951B-49F1-803C-F71910534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31496"/>
            <a:ext cx="10953750" cy="697230"/>
          </a:xfrm>
        </p:spPr>
        <p:txBody>
          <a:bodyPr>
            <a:noAutofit/>
          </a:bodyPr>
          <a:lstStyle/>
          <a:p>
            <a:pPr algn="ctr"/>
            <a:br>
              <a:rPr lang="en-US" sz="2400" dirty="0"/>
            </a:br>
            <a:r>
              <a:rPr lang="en-US" sz="2400" b="1" dirty="0">
                <a:solidFill>
                  <a:srgbClr val="7030A0"/>
                </a:solidFill>
              </a:rPr>
              <a:t>Decade of progress against AIDS-related deaths and HIV infections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430F86E-C503-47A2-B61D-5D45CCACE5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5304430"/>
              </p:ext>
            </p:extLst>
          </p:nvPr>
        </p:nvGraphicFramePr>
        <p:xfrm>
          <a:off x="371475" y="1353185"/>
          <a:ext cx="3619500" cy="4235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8CC38-BF14-453C-8C6C-7A3CAE4FD5BD}" type="datetime1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10" name="Content Placeholder 5">
            <a:extLst>
              <a:ext uri="{FF2B5EF4-FFF2-40B4-BE49-F238E27FC236}">
                <a16:creationId xmlns:a16="http://schemas.microsoft.com/office/drawing/2014/main" id="{A2332643-CFFD-47D8-90E8-A903EDE2CD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7614592"/>
              </p:ext>
            </p:extLst>
          </p:nvPr>
        </p:nvGraphicFramePr>
        <p:xfrm>
          <a:off x="4145282" y="1353185"/>
          <a:ext cx="3619500" cy="4189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ontent Placeholder 5">
            <a:extLst>
              <a:ext uri="{FF2B5EF4-FFF2-40B4-BE49-F238E27FC236}">
                <a16:creationId xmlns:a16="http://schemas.microsoft.com/office/drawing/2014/main" id="{96410604-77EC-4574-A0BE-0F71E156AF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6514888"/>
              </p:ext>
            </p:extLst>
          </p:nvPr>
        </p:nvGraphicFramePr>
        <p:xfrm>
          <a:off x="8133618" y="1342832"/>
          <a:ext cx="3524981" cy="4189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Picture 8" descr="MOHS Logo New.jpg">
            <a:extLst>
              <a:ext uri="{FF2B5EF4-FFF2-40B4-BE49-F238E27FC236}">
                <a16:creationId xmlns:a16="http://schemas.microsoft.com/office/drawing/2014/main" id="{3FBEF80B-092E-4F2C-BDDE-CC277709CF3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99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9733328"/>
              </p:ext>
            </p:extLst>
          </p:nvPr>
        </p:nvGraphicFramePr>
        <p:xfrm>
          <a:off x="5760721" y="3405352"/>
          <a:ext cx="6079182" cy="3269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34700" cy="65881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The sub national estimates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8" y="863600"/>
            <a:ext cx="11033762" cy="4638040"/>
          </a:xfrm>
        </p:spPr>
        <p:txBody>
          <a:bodyPr>
            <a:noAutofit/>
          </a:bodyPr>
          <a:lstStyle/>
          <a:p>
            <a:r>
              <a:rPr lang="en-US" sz="2000" dirty="0"/>
              <a:t>In Myanmar, </a:t>
            </a:r>
            <a:r>
              <a:rPr lang="en-US" sz="2000" u="sng" dirty="0"/>
              <a:t>overall the HIV epidemic </a:t>
            </a:r>
            <a:r>
              <a:rPr lang="en-US" sz="2000" dirty="0"/>
              <a:t>is estimated to be declining slowly at the national level  </a:t>
            </a:r>
          </a:p>
          <a:p>
            <a:r>
              <a:rPr lang="en-US" sz="2000" dirty="0"/>
              <a:t>However, the HIV Epidemic at sub-national level is quite different from region to region.  </a:t>
            </a:r>
          </a:p>
          <a:p>
            <a:r>
              <a:rPr lang="en-US" sz="2000" dirty="0"/>
              <a:t>At national level, all modes of transmission are important, but at sub-national level there are some key modes of transmission driving the epidemic </a:t>
            </a:r>
          </a:p>
          <a:p>
            <a:r>
              <a:rPr lang="en-US" sz="2000" u="sng" dirty="0"/>
              <a:t>The sub-national estimates </a:t>
            </a:r>
            <a:r>
              <a:rPr lang="en-US" sz="2000" dirty="0"/>
              <a:t>show that Yangon, Kachin, Shan (N) and </a:t>
            </a:r>
            <a:r>
              <a:rPr lang="en-US" sz="2000" dirty="0" err="1"/>
              <a:t>Sagaing</a:t>
            </a:r>
            <a:r>
              <a:rPr lang="en-US" sz="2000" dirty="0"/>
              <a:t> HIV epidemics are not declining as the national one.</a:t>
            </a:r>
          </a:p>
          <a:p>
            <a:r>
              <a:rPr lang="en-US" sz="2000" b="1" dirty="0"/>
              <a:t>75% of new infections </a:t>
            </a:r>
            <a:r>
              <a:rPr lang="en-US" sz="2000" dirty="0"/>
              <a:t>occurs in Kachin, Shan- North, Yangon, Mandalay and </a:t>
            </a:r>
            <a:r>
              <a:rPr lang="en-US" sz="2000" dirty="0" err="1"/>
              <a:t>Sagaing</a:t>
            </a:r>
            <a:endParaRPr lang="en-US" sz="2000" dirty="0"/>
          </a:p>
          <a:p>
            <a:pPr lvl="1"/>
            <a:r>
              <a:rPr lang="en-US" sz="2000" b="1" dirty="0"/>
              <a:t>Kachin</a:t>
            </a:r>
            <a:r>
              <a:rPr lang="en-US" sz="2000" dirty="0"/>
              <a:t>: PWID driven</a:t>
            </a:r>
          </a:p>
          <a:p>
            <a:pPr lvl="1"/>
            <a:r>
              <a:rPr lang="en-US" sz="2000" b="1" dirty="0"/>
              <a:t>Shan-N, </a:t>
            </a:r>
            <a:r>
              <a:rPr lang="en-US" sz="2000" b="1" dirty="0" err="1"/>
              <a:t>Sagaing</a:t>
            </a:r>
            <a:r>
              <a:rPr lang="en-US" sz="2000" dirty="0"/>
              <a:t>: mainly PWID driven and </a:t>
            </a:r>
          </a:p>
          <a:p>
            <a:pPr marL="457200" lvl="1" indent="0">
              <a:buNone/>
            </a:pPr>
            <a:r>
              <a:rPr lang="en-US" sz="2000" dirty="0"/>
              <a:t>     </a:t>
            </a:r>
            <a:r>
              <a:rPr lang="en-US" sz="2000" dirty="0" err="1"/>
              <a:t>hetro</a:t>
            </a:r>
            <a:r>
              <a:rPr lang="en-US" sz="2000" dirty="0"/>
              <a:t>-sexual somewhat</a:t>
            </a:r>
          </a:p>
          <a:p>
            <a:pPr lvl="1"/>
            <a:r>
              <a:rPr lang="en-US" sz="2000" b="1" dirty="0"/>
              <a:t>Yangon</a:t>
            </a:r>
            <a:r>
              <a:rPr lang="en-US" sz="2000" dirty="0"/>
              <a:t> : mainly </a:t>
            </a:r>
            <a:r>
              <a:rPr lang="en-US" sz="2000" dirty="0" err="1"/>
              <a:t>hetro</a:t>
            </a:r>
            <a:r>
              <a:rPr lang="en-US" sz="2000" dirty="0"/>
              <a:t>-sexual and MSM</a:t>
            </a:r>
          </a:p>
          <a:p>
            <a:pPr lvl="1"/>
            <a:r>
              <a:rPr lang="en-US" sz="2000" b="1" dirty="0"/>
              <a:t>Mandalay</a:t>
            </a:r>
            <a:r>
              <a:rPr lang="en-US" sz="2000" dirty="0"/>
              <a:t> – mixed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B0B63-ADC0-4826-9AE7-FFA4557F3553}" type="datetime1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7</a:t>
            </a:fld>
            <a:endParaRPr lang="en-US"/>
          </a:p>
        </p:txBody>
      </p:sp>
      <p:pic>
        <p:nvPicPr>
          <p:cNvPr id="8" name="Picture 7" descr="MOHS Logo New.jpg">
            <a:extLst>
              <a:ext uri="{FF2B5EF4-FFF2-40B4-BE49-F238E27FC236}">
                <a16:creationId xmlns:a16="http://schemas.microsoft.com/office/drawing/2014/main" id="{9D6AE5F6-7110-4DBE-BE2A-CBB3D24BE6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777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96850"/>
            <a:ext cx="11010900" cy="685800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  <a:t>National Strategic Plan III (2016-20)</a:t>
            </a:r>
            <a:br>
              <a:rPr lang="en-US" sz="32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3200" b="1" dirty="0">
                <a:solidFill>
                  <a:srgbClr val="7030A0"/>
                </a:solidFill>
              </a:rPr>
              <a:t>HIV Services delivery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987628"/>
            <a:ext cx="11010900" cy="537507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u="sng" dirty="0">
                <a:solidFill>
                  <a:srgbClr val="C00000"/>
                </a:solidFill>
              </a:rPr>
              <a:t>Scenario 1</a:t>
            </a:r>
            <a:r>
              <a:rPr lang="en-US" sz="2000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en-US" sz="2000" b="1" i="1" u="sng" dirty="0" err="1"/>
              <a:t>Th</a:t>
            </a:r>
            <a:r>
              <a:rPr lang="en-GB" sz="2000" b="1" i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e essential packages of health services (EPHS-HIV)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will be available in all townships regardless of HIV disease burden and risk of new infections</a:t>
            </a:r>
          </a:p>
          <a:p>
            <a:pPr lvl="1">
              <a:lnSpc>
                <a:spcPct val="100000"/>
              </a:lnSpc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HIV prevention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including awareness raising, BCC, Sexual and reproductive health (SRH) (including STI management):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Integrated HTS: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Facility based HTS and community Based Screening (CBS) by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BHS or trained community health workers addressing KAP and OVPs; 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Commodity distribution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condom, lubricant, STI drugs, PEP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etc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Integrate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HIV into TB, STI, RH/FP, ANC Services</a:t>
            </a:r>
          </a:p>
          <a:p>
            <a:pPr lvl="1">
              <a:lnSpc>
                <a:spcPct val="100000"/>
              </a:lnSpc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HIV clinical care and ART (including PMTCT):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Enrolment of all confirmed HIV cases and linkage to lifelong ART available in all townships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lvl="1">
              <a:lnSpc>
                <a:spcPct val="100000"/>
              </a:lnSpc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Blood safety programme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Intense focus on creating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enabling environment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 ensure uptake and retention in services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Beyond the essential packages, HIV services will be tailored to the township needs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28A2A-4FBF-44BF-A241-1ADE7F5FEE60}" type="datetime1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/>
              <a:t>DrOo_NAP: tunnyuntoo@mohs.gov.mm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8</a:t>
            </a:fld>
            <a:endParaRPr lang="en-US" dirty="0"/>
          </a:p>
        </p:txBody>
      </p:sp>
      <p:pic>
        <p:nvPicPr>
          <p:cNvPr id="7" name="Picture 6" descr="MOHS Logo New.jpg">
            <a:extLst>
              <a:ext uri="{FF2B5EF4-FFF2-40B4-BE49-F238E27FC236}">
                <a16:creationId xmlns:a16="http://schemas.microsoft.com/office/drawing/2014/main" id="{356A2A37-80D2-43EA-96D1-F57E36FC02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375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>
            <a:extLst>
              <a:ext uri="{FF2B5EF4-FFF2-40B4-BE49-F238E27FC236}">
                <a16:creationId xmlns:a16="http://schemas.microsoft.com/office/drawing/2014/main" id="{3E83D59A-F0BB-429C-B61F-548532046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" y="863602"/>
            <a:ext cx="9715500" cy="2355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98200" cy="481013"/>
          </a:xfrm>
        </p:spPr>
        <p:txBody>
          <a:bodyPr>
            <a:normAutofit fontScale="90000"/>
          </a:bodyPr>
          <a:lstStyle/>
          <a:p>
            <a:pPr algn="ctr"/>
            <a:r>
              <a:rPr lang="en-GB" sz="3100" b="1" dirty="0">
                <a:solidFill>
                  <a:srgbClr val="7030A0"/>
                </a:solidFill>
              </a:rPr>
              <a:t>Comprehensive</a:t>
            </a:r>
            <a:r>
              <a:rPr lang="en-GB" sz="2800" b="1" dirty="0">
                <a:solidFill>
                  <a:srgbClr val="7030A0"/>
                </a:solidFill>
              </a:rPr>
              <a:t> </a:t>
            </a:r>
            <a:r>
              <a:rPr lang="en-US" sz="2800" b="1" dirty="0">
                <a:solidFill>
                  <a:srgbClr val="7030A0"/>
                </a:solidFill>
              </a:rPr>
              <a:t>packages for HIV Services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941" y="708661"/>
            <a:ext cx="11601213" cy="5356320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buNone/>
            </a:pPr>
            <a:endParaRPr lang="en-US" sz="1800" dirty="0"/>
          </a:p>
          <a:p>
            <a:pPr lvl="0">
              <a:lnSpc>
                <a:spcPct val="100000"/>
              </a:lnSpc>
            </a:pPr>
            <a:endParaRPr lang="en-US" sz="1800" dirty="0"/>
          </a:p>
          <a:p>
            <a:pPr marL="0" lvl="0" indent="0">
              <a:lnSpc>
                <a:spcPct val="100000"/>
              </a:lnSpc>
              <a:buNone/>
            </a:pPr>
            <a:endParaRPr lang="en-US" sz="1800" dirty="0"/>
          </a:p>
          <a:p>
            <a:pPr marL="0" lvl="0" indent="0">
              <a:lnSpc>
                <a:spcPct val="100000"/>
              </a:lnSpc>
              <a:buNone/>
            </a:pPr>
            <a:r>
              <a:rPr lang="en-US" sz="1800" dirty="0"/>
              <a:t> </a:t>
            </a:r>
          </a:p>
          <a:p>
            <a:pPr lvl="0">
              <a:lnSpc>
                <a:spcPct val="100000"/>
              </a:lnSpc>
            </a:pPr>
            <a:endParaRPr lang="en-US" sz="1800" dirty="0"/>
          </a:p>
          <a:p>
            <a:pPr lvl="0">
              <a:lnSpc>
                <a:spcPct val="100000"/>
              </a:lnSpc>
            </a:pPr>
            <a:endParaRPr lang="en-US" sz="1800" dirty="0"/>
          </a:p>
          <a:p>
            <a:pPr lvl="0">
              <a:lnSpc>
                <a:spcPct val="100000"/>
              </a:lnSpc>
            </a:pPr>
            <a:endParaRPr lang="en-US" sz="1800" dirty="0"/>
          </a:p>
          <a:p>
            <a:pPr marL="0" lvl="0" indent="0">
              <a:lnSpc>
                <a:spcPct val="100000"/>
              </a:lnSpc>
              <a:buNone/>
            </a:pPr>
            <a:r>
              <a:rPr lang="en-US" sz="1800" b="1" dirty="0"/>
              <a:t>Combination prevention</a:t>
            </a:r>
            <a:r>
              <a:rPr lang="en-US" sz="1800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1800" dirty="0"/>
              <a:t>if applicable, 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Tailored basic Mapping; outreach Routine hotspot mapping and size estimation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Tailored peer education, social support &amp; social media and networking 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Intensified outreach; mobile services , community-based services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Comprehensive, one-stop services at selected sites 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Active case tracking, partner referrals and linkages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Integrate and formalize linkages between outreach, NSP, MMT, HIV care </a:t>
            </a:r>
            <a:r>
              <a:rPr lang="en-US" sz="1800" dirty="0" err="1"/>
              <a:t>etc</a:t>
            </a:r>
            <a:r>
              <a:rPr lang="en-US" sz="1800" dirty="0"/>
              <a:t>…. 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*</a:t>
            </a:r>
            <a:r>
              <a:rPr lang="en-GB" sz="1800" b="1" dirty="0">
                <a:solidFill>
                  <a:srgbClr val="C00000"/>
                </a:solidFill>
              </a:rPr>
              <a:t>The Comprehensive packages for HIV service </a:t>
            </a:r>
            <a:r>
              <a:rPr lang="en-GB" sz="1800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tailored to the township needs, </a:t>
            </a:r>
            <a:r>
              <a:rPr lang="en-GB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delivered in high priority townships</a:t>
            </a: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lvl="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5F24E-E7E1-4FF1-AD55-C16A059D4938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DrOo_NAP: tunnyuntoo@mohs.gov.mm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6823-AD0D-4A49-B419-198A2061FCAB}" type="slidenum">
              <a:rPr lang="en-US" smtClean="0"/>
              <a:t>9</a:t>
            </a:fld>
            <a:endParaRPr lang="en-US" dirty="0"/>
          </a:p>
        </p:txBody>
      </p:sp>
      <p:pic>
        <p:nvPicPr>
          <p:cNvPr id="8" name="Picture 7" descr="MOHS Logo New.jpg">
            <a:extLst>
              <a:ext uri="{FF2B5EF4-FFF2-40B4-BE49-F238E27FC236}">
                <a16:creationId xmlns:a16="http://schemas.microsoft.com/office/drawing/2014/main" id="{7224E804-8B6C-46F9-81C4-C351436432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557" y="68230"/>
            <a:ext cx="846967" cy="82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734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15381</TotalTime>
  <Words>2122</Words>
  <Application>Microsoft Office PowerPoint</Application>
  <PresentationFormat>Widescreen</PresentationFormat>
  <Paragraphs>318</Paragraphs>
  <Slides>27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Arial Nova</vt:lpstr>
      <vt:lpstr>Arial Nova Light</vt:lpstr>
      <vt:lpstr>Calibri</vt:lpstr>
      <vt:lpstr>Wingdings</vt:lpstr>
      <vt:lpstr>Office Theme</vt:lpstr>
      <vt:lpstr>Current Situation and Countermeasures of HIV and LTBI in Myanmar</vt:lpstr>
      <vt:lpstr>Presentation outlines</vt:lpstr>
      <vt:lpstr>    Myanmar HIV Epidemiology in brief     </vt:lpstr>
      <vt:lpstr>Trends of Estimated Adult HIV prevalence</vt:lpstr>
      <vt:lpstr>  Distribution of new HIV infections, by population group, Global,  Region and National, 2017 </vt:lpstr>
      <vt:lpstr> Decade of progress against AIDS-related deaths and HIV infections</vt:lpstr>
      <vt:lpstr>The sub national estimates</vt:lpstr>
      <vt:lpstr>National Strategic Plan III (2016-20) HIV Services delivery approach</vt:lpstr>
      <vt:lpstr>Comprehensive packages for HIV Services</vt:lpstr>
      <vt:lpstr>Milestones during the increases in people living with HIV (all ages) accessing antiretroviral therapy, 2008 -2018</vt:lpstr>
      <vt:lpstr>ART regimen distribution (June 2019)</vt:lpstr>
      <vt:lpstr>Number of PLHIV on ART (2005-2019 June)</vt:lpstr>
      <vt:lpstr>PLHIV on ART : Sub-national Data (June 2019)</vt:lpstr>
      <vt:lpstr>Care and Treatment Cascade: “90-90-90”</vt:lpstr>
      <vt:lpstr>PowerPoint Presentation</vt:lpstr>
      <vt:lpstr>The WHO guidelines on Latent tuberculosis infection (LTBI)  </vt:lpstr>
      <vt:lpstr>HIV &amp; LTBI management in Myanmar</vt:lpstr>
      <vt:lpstr>  Trends of HIV prevalence among new TB patients, HSS 2005-2018 </vt:lpstr>
      <vt:lpstr>Proportion of PLHIV newly enrolled in HIV care with active TB disease (2013-2018)</vt:lpstr>
      <vt:lpstr>Proportion of PLHIV newly enrolled in HIV care started on TB preventive therapy  (IPT) (2014-2018)</vt:lpstr>
      <vt:lpstr>TB status among PLHIV newly enrolled in HIV care (2014-2018)</vt:lpstr>
      <vt:lpstr>Active TB and IPT among newly enrolled HIV patients by state and region </vt:lpstr>
      <vt:lpstr>Active TB and IPT among newly enrolled HIV patients by ART sites  (Jan-Jun 2019)</vt:lpstr>
      <vt:lpstr>Historical and projected national AIDS spending (2012-20)   </vt:lpstr>
      <vt:lpstr>Lessons learned: Challenges (18-10-2019)</vt:lpstr>
      <vt:lpstr>Way forward (18-10-2019)</vt:lpstr>
      <vt:lpstr>PowerPoint Presentation</vt:lpstr>
    </vt:vector>
  </TitlesOfParts>
  <Company>Microsoft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HTUN NYUNT OO</dc:creator>
  <cp:keywords>HIV;LTBI</cp:keywords>
  <cp:lastModifiedBy>HtunNyunt Oo</cp:lastModifiedBy>
  <cp:revision>933</cp:revision>
  <cp:lastPrinted>2018-12-11T05:19:12Z</cp:lastPrinted>
  <dcterms:created xsi:type="dcterms:W3CDTF">2015-10-21T02:40:43Z</dcterms:created>
  <dcterms:modified xsi:type="dcterms:W3CDTF">2019-10-18T04:39:03Z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1396087483</vt:i4>
  </property>
  <property fmtid="{D5CDD505-2E9C-101B-9397-08002B2CF9AE}" pid="4" name="_EmailSubject">
    <vt:lpwstr>NAP overview updates</vt:lpwstr>
  </property>
  <property fmtid="{D5CDD505-2E9C-101B-9397-08002B2CF9AE}" pid="5" name="_AuthorEmail">
    <vt:lpwstr>thuaunghsanm@who.int</vt:lpwstr>
  </property>
  <property fmtid="{D5CDD505-2E9C-101B-9397-08002B2CF9AE}" pid="6" name="_AuthorEmailDisplayName">
    <vt:lpwstr>THU AUNG HSAN, May</vt:lpwstr>
  </property>
</Properties>
</file>