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317" r:id="rId3"/>
    <p:sldId id="302" r:id="rId4"/>
    <p:sldId id="303" r:id="rId5"/>
    <p:sldId id="304" r:id="rId6"/>
    <p:sldId id="263" r:id="rId7"/>
    <p:sldId id="267" r:id="rId8"/>
    <p:sldId id="283" r:id="rId9"/>
    <p:sldId id="306" r:id="rId10"/>
    <p:sldId id="271" r:id="rId11"/>
    <p:sldId id="315" r:id="rId12"/>
    <p:sldId id="266" r:id="rId13"/>
    <p:sldId id="265" r:id="rId14"/>
    <p:sldId id="272" r:id="rId15"/>
    <p:sldId id="273" r:id="rId16"/>
    <p:sldId id="274" r:id="rId17"/>
    <p:sldId id="276" r:id="rId18"/>
    <p:sldId id="277" r:id="rId19"/>
    <p:sldId id="279" r:id="rId20"/>
    <p:sldId id="261" r:id="rId21"/>
    <p:sldId id="296" r:id="rId22"/>
    <p:sldId id="307" r:id="rId23"/>
    <p:sldId id="286" r:id="rId24"/>
    <p:sldId id="308" r:id="rId25"/>
    <p:sldId id="309" r:id="rId26"/>
    <p:sldId id="295" r:id="rId27"/>
    <p:sldId id="301" r:id="rId28"/>
    <p:sldId id="289" r:id="rId29"/>
    <p:sldId id="290" r:id="rId30"/>
    <p:sldId id="293" r:id="rId31"/>
    <p:sldId id="294" r:id="rId32"/>
    <p:sldId id="281" r:id="rId33"/>
    <p:sldId id="310" r:id="rId34"/>
    <p:sldId id="311" r:id="rId35"/>
    <p:sldId id="312" r:id="rId36"/>
    <p:sldId id="313" r:id="rId37"/>
    <p:sldId id="316" r:id="rId38"/>
    <p:sldId id="298" r:id="rId39"/>
    <p:sldId id="314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 varScale="1">
        <p:scale>
          <a:sx n="84" d="100"/>
          <a:sy n="84" d="100"/>
        </p:scale>
        <p:origin x="624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'IPT 2015-2018'!$L$2</c:f>
              <c:strCache>
                <c:ptCount val="1"/>
                <c:pt idx="0">
                  <c:v>Total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1.388888888888888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045E-4F8C-BE68-0C436860E14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'IPT 2015-2018'!$M$1:$P$1</c:f>
              <c:numCache>
                <c:formatCode>General</c:formatCode>
                <c:ptCount val="4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</c:numCache>
            </c:numRef>
          </c:cat>
          <c:val>
            <c:numRef>
              <c:f>'IPT 2015-2018'!$M$2:$P$2</c:f>
              <c:numCache>
                <c:formatCode>General</c:formatCode>
                <c:ptCount val="4"/>
                <c:pt idx="0">
                  <c:v>553</c:v>
                </c:pt>
                <c:pt idx="1">
                  <c:v>317</c:v>
                </c:pt>
                <c:pt idx="2">
                  <c:v>337</c:v>
                </c:pt>
                <c:pt idx="3">
                  <c:v>534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45E-4F8C-BE68-0C436860E1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47489248"/>
        <c:axId val="747486528"/>
      </c:barChart>
      <c:catAx>
        <c:axId val="747489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747486528"/>
        <c:crosses val="autoZero"/>
        <c:auto val="1"/>
        <c:lblAlgn val="ctr"/>
        <c:lblOffset val="100"/>
        <c:noMultiLvlLbl val="0"/>
      </c:catAx>
      <c:valAx>
        <c:axId val="74748652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 b="1"/>
                </a:pPr>
                <a:r>
                  <a:rPr lang="en-US" sz="1200" b="1"/>
                  <a:t>No. of Patients</a:t>
                </a:r>
              </a:p>
            </c:rich>
          </c:tx>
          <c:layout>
            <c:manualLayout>
              <c:xMode val="edge"/>
              <c:yMode val="edge"/>
              <c:x val="5.0068683003409633E-3"/>
              <c:y val="0.3826524184476940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en-US"/>
          </a:p>
        </c:txPr>
        <c:crossAx val="7474892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694-4601-93CB-0C2C4AA6DFCF}"/>
              </c:ext>
            </c:extLst>
          </c:dPt>
          <c:dPt>
            <c:idx val="20"/>
            <c:invertIfNegative val="0"/>
            <c:bubble3D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694-4601-93CB-0C2C4AA6DFC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'State &amp; Regions'!$J$2:$J$22</c:f>
              <c:strCache>
                <c:ptCount val="21"/>
                <c:pt idx="0">
                  <c:v>Country</c:v>
                </c:pt>
                <c:pt idx="1">
                  <c:v>Shan(S)</c:v>
                </c:pt>
                <c:pt idx="2">
                  <c:v>Mandalay</c:v>
                </c:pt>
                <c:pt idx="3">
                  <c:v>Rakhine</c:v>
                </c:pt>
                <c:pt idx="4">
                  <c:v>Kachin</c:v>
                </c:pt>
                <c:pt idx="5">
                  <c:v>Yangon</c:v>
                </c:pt>
                <c:pt idx="6">
                  <c:v>Bago</c:v>
                </c:pt>
                <c:pt idx="7">
                  <c:v>Ayeyarwaddy</c:v>
                </c:pt>
                <c:pt idx="8">
                  <c:v>Naypyitaw</c:v>
                </c:pt>
                <c:pt idx="9">
                  <c:v>Shan(E)</c:v>
                </c:pt>
                <c:pt idx="10">
                  <c:v>MSF-Holland</c:v>
                </c:pt>
                <c:pt idx="11">
                  <c:v>Magway</c:v>
                </c:pt>
                <c:pt idx="12">
                  <c:v>SMRU</c:v>
                </c:pt>
                <c:pt idx="13">
                  <c:v>MSF-CH</c:v>
                </c:pt>
                <c:pt idx="14">
                  <c:v>Tanintharyi</c:v>
                </c:pt>
                <c:pt idx="15">
                  <c:v>Sagaing</c:v>
                </c:pt>
                <c:pt idx="16">
                  <c:v>Kayah</c:v>
                </c:pt>
                <c:pt idx="17">
                  <c:v>Shan(N)</c:v>
                </c:pt>
                <c:pt idx="18">
                  <c:v>Kayin</c:v>
                </c:pt>
                <c:pt idx="19">
                  <c:v>Mon</c:v>
                </c:pt>
                <c:pt idx="20">
                  <c:v>Chin</c:v>
                </c:pt>
              </c:strCache>
            </c:strRef>
          </c:cat>
          <c:val>
            <c:numRef>
              <c:f>'State &amp; Regions'!$K$2:$K$22</c:f>
              <c:numCache>
                <c:formatCode>General</c:formatCode>
                <c:ptCount val="21"/>
                <c:pt idx="0">
                  <c:v>534</c:v>
                </c:pt>
                <c:pt idx="1">
                  <c:v>114</c:v>
                </c:pt>
                <c:pt idx="2">
                  <c:v>83</c:v>
                </c:pt>
                <c:pt idx="3">
                  <c:v>64</c:v>
                </c:pt>
                <c:pt idx="4">
                  <c:v>50</c:v>
                </c:pt>
                <c:pt idx="5">
                  <c:v>41</c:v>
                </c:pt>
                <c:pt idx="6">
                  <c:v>37</c:v>
                </c:pt>
                <c:pt idx="7">
                  <c:v>30</c:v>
                </c:pt>
                <c:pt idx="8">
                  <c:v>23</c:v>
                </c:pt>
                <c:pt idx="9">
                  <c:v>19</c:v>
                </c:pt>
                <c:pt idx="10">
                  <c:v>19</c:v>
                </c:pt>
                <c:pt idx="11">
                  <c:v>15</c:v>
                </c:pt>
                <c:pt idx="12">
                  <c:v>12</c:v>
                </c:pt>
                <c:pt idx="13">
                  <c:v>9</c:v>
                </c:pt>
                <c:pt idx="14">
                  <c:v>5</c:v>
                </c:pt>
                <c:pt idx="15">
                  <c:v>4</c:v>
                </c:pt>
                <c:pt idx="16">
                  <c:v>4</c:v>
                </c:pt>
                <c:pt idx="17">
                  <c:v>2</c:v>
                </c:pt>
                <c:pt idx="18">
                  <c:v>2</c:v>
                </c:pt>
                <c:pt idx="19">
                  <c:v>1</c:v>
                </c:pt>
                <c:pt idx="20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694-4601-93CB-0C2C4AA6DFC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-25"/>
        <c:axId val="747491424"/>
        <c:axId val="747477824"/>
      </c:barChart>
      <c:catAx>
        <c:axId val="74749142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747477824"/>
        <c:crosses val="autoZero"/>
        <c:auto val="1"/>
        <c:lblAlgn val="ctr"/>
        <c:lblOffset val="100"/>
        <c:noMultiLvlLbl val="0"/>
      </c:catAx>
      <c:valAx>
        <c:axId val="74747782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No. of Patients</a:t>
                </a:r>
              </a:p>
            </c:rich>
          </c:tx>
          <c:layout>
            <c:manualLayout>
              <c:xMode val="edge"/>
              <c:yMode val="edge"/>
              <c:x val="3.0303030303030303E-3"/>
              <c:y val="0.3897266995169678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9525">
            <a:solidFill>
              <a:schemeClr val="tx1"/>
            </a:solidFill>
          </a:ln>
        </c:spPr>
        <c:crossAx val="7474914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57687405614402E-2"/>
          <c:y val="5.1019575498049703E-2"/>
          <c:w val="0.95324231259438597"/>
          <c:h val="0.86531836390867201"/>
        </c:manualLayout>
      </c:layout>
      <c:barChart>
        <c:barDir val="col"/>
        <c:grouping val="clustered"/>
        <c:varyColors val="0"/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747492512"/>
        <c:axId val="747488704"/>
      </c:barChart>
      <c:catAx>
        <c:axId val="747492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7488704"/>
        <c:crosses val="autoZero"/>
        <c:auto val="1"/>
        <c:lblAlgn val="ctr"/>
        <c:lblOffset val="100"/>
        <c:noMultiLvlLbl val="0"/>
      </c:catAx>
      <c:valAx>
        <c:axId val="747488704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74749251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111111111111109E-2"/>
          <c:y val="6.4941664360257487E-2"/>
          <c:w val="0.93888888888888888"/>
          <c:h val="0.82856678988111709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Sheet1!$A$2:$E$2</c:f>
              <c:strCache>
                <c:ptCount val="5"/>
                <c:pt idx="0">
                  <c:v>New enrolledPLHIV </c:v>
                </c:pt>
                <c:pt idx="1">
                  <c:v>PLHIV without TB symptoms</c:v>
                </c:pt>
                <c:pt idx="2">
                  <c:v>PLHIV evaluated for TPT</c:v>
                </c:pt>
                <c:pt idx="3">
                  <c:v>Eligible for TPT</c:v>
                </c:pt>
                <c:pt idx="4">
                  <c:v>Received TPT</c:v>
                </c:pt>
              </c:strCache>
            </c:strRef>
          </c:cat>
          <c:val>
            <c:numRef>
              <c:f>Sheet1!$A$3:$E$3</c:f>
              <c:numCache>
                <c:formatCode>#,##0</c:formatCode>
                <c:ptCount val="5"/>
                <c:pt idx="0">
                  <c:v>45000</c:v>
                </c:pt>
                <c:pt idx="1">
                  <c:v>29000</c:v>
                </c:pt>
                <c:pt idx="2" formatCode="General">
                  <c:v>21000</c:v>
                </c:pt>
                <c:pt idx="3" formatCode="General">
                  <c:v>8000</c:v>
                </c:pt>
                <c:pt idx="4" formatCode="General">
                  <c:v>5776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C71-4AD2-A600-4B68B90EBB07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747478368"/>
        <c:axId val="747479456"/>
      </c:barChart>
      <c:catAx>
        <c:axId val="747478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7479456"/>
        <c:crosses val="autoZero"/>
        <c:auto val="1"/>
        <c:lblAlgn val="ctr"/>
        <c:lblOffset val="100"/>
        <c:noMultiLvlLbl val="0"/>
      </c:catAx>
      <c:valAx>
        <c:axId val="747479456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747478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0.21713</cdr:x>
      <cdr:y>0.16116</cdr:y>
    </cdr:from>
    <cdr:to>
      <cdr:x>0.31028</cdr:x>
      <cdr:y>0.35765</cdr:y>
    </cdr:to>
    <cdr:cxnSp macro="">
      <cdr:nvCxnSpPr>
        <cdr:cNvPr id="3" name="Straight Arrow Connector 2">
          <a:extLst xmlns:a="http://schemas.openxmlformats.org/drawingml/2006/main">
            <a:ext uri="{FF2B5EF4-FFF2-40B4-BE49-F238E27FC236}">
              <a16:creationId xmlns:a16="http://schemas.microsoft.com/office/drawing/2014/main" xmlns="" id="{BED66620-CD51-4023-B6AE-3A8041CE369D}"/>
            </a:ext>
          </a:extLst>
        </cdr:cNvPr>
        <cdr:cNvCxnSpPr/>
      </cdr:nvCxnSpPr>
      <cdr:spPr>
        <a:xfrm xmlns:a="http://schemas.openxmlformats.org/drawingml/2006/main">
          <a:off x="1297471" y="641848"/>
          <a:ext cx="556591" cy="782577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0.60967</cdr:x>
      <cdr:y>0.58066</cdr:y>
    </cdr:from>
    <cdr:to>
      <cdr:x>0.72722</cdr:x>
      <cdr:y>0.76026</cdr:y>
    </cdr:to>
    <cdr:cxnSp macro="">
      <cdr:nvCxnSpPr>
        <cdr:cNvPr id="5" name="Straight Arrow Connector 4">
          <a:extLst xmlns:a="http://schemas.openxmlformats.org/drawingml/2006/main">
            <a:ext uri="{FF2B5EF4-FFF2-40B4-BE49-F238E27FC236}">
              <a16:creationId xmlns:a16="http://schemas.microsoft.com/office/drawing/2014/main" xmlns="" id="{53ED36F9-4B6E-4864-A5E0-12E22C93F12F}"/>
            </a:ext>
          </a:extLst>
        </cdr:cNvPr>
        <cdr:cNvCxnSpPr/>
      </cdr:nvCxnSpPr>
      <cdr:spPr>
        <a:xfrm xmlns:a="http://schemas.openxmlformats.org/drawingml/2006/main">
          <a:off x="3643105" y="2312634"/>
          <a:ext cx="702366" cy="71530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0.69919</cdr:x>
      <cdr:y>0.55698</cdr:y>
    </cdr:from>
    <cdr:to>
      <cdr:x>1</cdr:x>
      <cdr:y>0.88745</cdr:y>
    </cdr:to>
    <cdr:sp macro="" textlink="">
      <cdr:nvSpPr>
        <cdr:cNvPr id="6" name="TextBox 5">
          <a:extLst xmlns:a="http://schemas.openxmlformats.org/drawingml/2006/main">
            <a:ext uri="{FF2B5EF4-FFF2-40B4-BE49-F238E27FC236}">
              <a16:creationId xmlns:a16="http://schemas.microsoft.com/office/drawing/2014/main" xmlns="" id="{8940CD79-7813-4558-A20F-4D0639BB6C83}"/>
            </a:ext>
          </a:extLst>
        </cdr:cNvPr>
        <cdr:cNvSpPr txBox="1"/>
      </cdr:nvSpPr>
      <cdr:spPr>
        <a:xfrm xmlns:a="http://schemas.openxmlformats.org/drawingml/2006/main">
          <a:off x="4178011" y="2218351"/>
          <a:ext cx="1797477" cy="13161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0.29576</cdr:x>
      <cdr:y>0.27696</cdr:y>
    </cdr:from>
    <cdr:to>
      <cdr:x>0.71078</cdr:x>
      <cdr:y>0.39697</cdr:y>
    </cdr:to>
    <cdr:sp macro="" textlink="">
      <cdr:nvSpPr>
        <cdr:cNvPr id="7" name="TextBox 6">
          <a:extLst xmlns:a="http://schemas.openxmlformats.org/drawingml/2006/main">
            <a:ext uri="{FF2B5EF4-FFF2-40B4-BE49-F238E27FC236}">
              <a16:creationId xmlns:a16="http://schemas.microsoft.com/office/drawing/2014/main" xmlns="" id="{9FCCC28E-61A8-4BEE-A4E8-D59DADB92F4F}"/>
            </a:ext>
          </a:extLst>
        </cdr:cNvPr>
        <cdr:cNvSpPr txBox="1"/>
      </cdr:nvSpPr>
      <cdr:spPr>
        <a:xfrm xmlns:a="http://schemas.openxmlformats.org/drawingml/2006/main">
          <a:off x="1767320" y="1103060"/>
          <a:ext cx="2479964" cy="4779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0.61266</cdr:x>
      <cdr:y>0.57494</cdr:y>
    </cdr:from>
    <cdr:to>
      <cdr:x>0.72658</cdr:x>
      <cdr:y>0.74716</cdr:y>
    </cdr:to>
    <cdr:cxnSp macro="">
      <cdr:nvCxnSpPr>
        <cdr:cNvPr id="3" name="Straight Arrow Connector 2">
          <a:extLst xmlns:a="http://schemas.openxmlformats.org/drawingml/2006/main">
            <a:ext uri="{FF2B5EF4-FFF2-40B4-BE49-F238E27FC236}">
              <a16:creationId xmlns:a16="http://schemas.microsoft.com/office/drawing/2014/main" xmlns="" id="{D137CAC8-83B8-4CF3-8C7C-BFE1E6C7D79C}"/>
            </a:ext>
          </a:extLst>
        </cdr:cNvPr>
        <cdr:cNvCxnSpPr/>
      </cdr:nvCxnSpPr>
      <cdr:spPr>
        <a:xfrm xmlns:a="http://schemas.openxmlformats.org/drawingml/2006/main">
          <a:off x="3207026" y="2079263"/>
          <a:ext cx="596348" cy="622853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DC1FB-0F79-46D2-ACDD-7D69BA15D82A}" type="datetimeFigureOut">
              <a:rPr lang="en-US" smtClean="0"/>
              <a:t>18-Oct-19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7C50A-4F16-43AA-B610-F42A8A1DB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134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557A3-1BF3-4CEC-B78B-FC27A5816A3F}" type="datetimeFigureOut">
              <a:rPr lang="en-US" smtClean="0"/>
              <a:t>18-Oct-19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14CAF2-FBC3-42ED-A020-40CB0848B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190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Index cases should be check for drug resistance TB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14CAF2-FBC3-42ED-A020-40CB0848B4F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063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Chest radiography allows opportunity to provide treatment for those with active disease. In TB prevalence survey, only 48% of prevalent cases presented with any TB symptoms</a:t>
            </a:r>
          </a:p>
          <a:p>
            <a:r>
              <a:rPr lang="en-US" dirty="0"/>
              <a:t>Index cases should be tested for drug resistant TB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14CAF2-FBC3-42ED-A020-40CB0848B4F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524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3757D-F198-4514-8587-EFFD4EE9BC74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807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F0A1D8C-954E-4DE6-B863-A8532AA9B8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2B54ED4-9810-49B1-AA40-257C6DFA4B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51526BA-13A4-4891-90D3-6648BF9D0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D0B23B2-FE54-496A-BBCB-116D84F9B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AEC65F3-CFC2-4F90-8A01-92FEEC420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512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EA0B425-7997-485C-B9B5-33A786BE6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24F46DD6-F491-420A-8E2D-6D5A23C451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6E331A8-6600-4590-A7E1-219E950FE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6AEEE9F-576D-4B43-9926-AF2A481DE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DF1D64C-867E-4987-8467-406C57AC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848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FC09F49A-BF6A-4FE2-849A-4328C61C7A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A4947F0-18BC-40A4-9113-6B950543D7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BDD5DDC-4744-4DAF-82A4-2CC5322A3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02DAD69-F723-422F-9CC1-2E60D36AC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B5EDF84-C825-434F-AF70-CE2D8CE9A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04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C916C56-D815-4918-8392-F0C2A1E09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5E0DBB0-8D92-43D6-9B3B-E89D226049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501B602-50BF-4873-BF2B-B42DD2CC7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9B3DB3F-F12F-4FE8-A34D-C41295F32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6A24944-C0F0-4142-A4D2-7FD0628A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861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B02CCB7-620C-478B-B111-259F5223E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F3EF72B-090D-4422-9A77-EBA89D7541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FCB6876-4D20-4003-811A-19D0C87AD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E91D51C-BDBC-42D2-98F3-F18596E9C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DBDB9E8-F46C-433A-8203-00CE8CA8E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5422BE-0D9B-4E47-A621-7A0352CD7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F48C6BB-3530-4338-88FA-0EB6B938E6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66FBA82-CE7A-4816-B1F9-F127C7CAC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EACA00D-3F93-47BC-8A0F-D72890980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D367B54-C107-4D63-94E6-7DA662496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9FCF29F-223A-4A48-BA65-881FB9EF2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021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2854E55-0B25-482D-8698-F988CCFFB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318AF84-FB5C-4EEC-BB91-4336B30468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42E4216-8B8A-4F04-8AE3-D7F20B9D8D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75FC73F-6BD5-47E9-BF71-776AC58C49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DE49AE88-F464-4636-92C6-C634184082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6DA62492-F29C-4ED0-B4A1-BB1045EB0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0361654-AA9B-45D0-BE7E-E764227BA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BB8EA73E-0972-433D-923F-F75F64898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246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0AB5952-2C6E-4BA0-870D-44E0A5507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B5D9BDE-CCB2-4D54-883E-90B543C41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56B6379-4612-4DC4-A323-82A41EC5C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36C68C1-CDD5-4759-AE71-5CF148111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797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7009F526-514D-4B46-91A0-6FB9DA0D0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5661E93-ACCF-4737-B05E-287DDED7B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7F5470D-A96B-4004-BE7D-6836A08D3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214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B6A9A8-395D-4820-8EE2-80E283BB4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23B469E-7067-4A5B-9E9A-B01D91A1F2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668B35F-C927-429A-AF58-95ED37B637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1AA9B79-0A5E-4F95-85CA-00EBA88B4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DC74FE3-7936-4343-8C7B-4CDE05167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5BD2055-6105-44E3-BA17-549D5F106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293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D92BB47-B9B8-4E74-A776-85EBD9D38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87D30D3-B559-404C-95DD-DDC5512B4C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317D5F7-43FA-4549-A791-B539F42F15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68E01B8-2732-44B0-9FB5-F09B4130F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96AA864-18BA-4843-BAC8-88904FE4D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D7F0F68-535F-46FB-9EFD-24D6BDB32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531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CEA7F90D-BCB6-49E0-8BEC-CBE520BF8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0700" y="365125"/>
            <a:ext cx="9537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ED395C9-5018-4323-8C6F-9029112A50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E89E1ED-90D6-4CB4-BCB5-67595DBEBB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October, 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EF5E90A-93C6-4701-B2DD-B8EEBCBDC6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LTBI ,Dr. Cho Cho San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C6FFEDF-52DB-449C-A521-D3E9BD4D87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BD0D2-56A8-4D08-BC0D-DCDF4F06707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18" y="141570"/>
            <a:ext cx="1122782" cy="113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850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doi.org/10.1136/bmjopen-2017-016961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7AF123B-EACB-4E70-8781-5642DBC093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7964" y="1551710"/>
            <a:ext cx="9144000" cy="1818142"/>
          </a:xfrm>
        </p:spPr>
        <p:txBody>
          <a:bodyPr>
            <a:noAutofit/>
          </a:bodyPr>
          <a:lstStyle/>
          <a:p>
            <a:r>
              <a:rPr lang="en-US" sz="4800" b="1" dirty="0">
                <a:latin typeface="Arial" pitchFamily="34" charset="0"/>
                <a:cs typeface="Arial" pitchFamily="34" charset="0"/>
              </a:rPr>
              <a:t>Latent TB Infection (LTBI) Management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9764EA5-1FBA-4259-AADE-9DDD833FD2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37920" y="4853209"/>
            <a:ext cx="5650524" cy="965700"/>
          </a:xfrm>
        </p:spPr>
        <p:txBody>
          <a:bodyPr/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Dr. Cho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Cho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San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Deputy Director/Program Manager(NTP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38508" y="6356350"/>
            <a:ext cx="1115291" cy="365125"/>
          </a:xfrm>
        </p:spPr>
        <p:txBody>
          <a:bodyPr/>
          <a:lstStyle/>
          <a:p>
            <a:fld id="{C15BD0D2-56A8-4D08-BC0D-DCDF4F0670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14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72FE9DE1-D0B7-4473-864A-4668983C44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22" t="29455" r="65147" b="22004"/>
          <a:stretch/>
        </p:blipFill>
        <p:spPr>
          <a:xfrm>
            <a:off x="4488573" y="486188"/>
            <a:ext cx="7411053" cy="605272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0E22F14-17FD-4967-BF3D-22E702CA07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90" t="20915" r="34510" b="49020"/>
          <a:stretch/>
        </p:blipFill>
        <p:spPr>
          <a:xfrm>
            <a:off x="1335228" y="122282"/>
            <a:ext cx="6269684" cy="179705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684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findings of IPT pilot model</a:t>
            </a:r>
            <a:r>
              <a:rPr lang="en-US" dirty="0" smtClean="0"/>
              <a:t>, Myanmar  </a:t>
            </a:r>
            <a:r>
              <a:rPr lang="en-US" dirty="0" smtClean="0"/>
              <a:t>in 2012</a:t>
            </a:r>
            <a:endParaRPr lang="en-IN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TB screening implemented systematically in NAP sites</a:t>
            </a:r>
          </a:p>
          <a:p>
            <a:r>
              <a:rPr lang="en-US" dirty="0" smtClean="0"/>
              <a:t>Overall IPT coverage fair; 1700+ registrations in </a:t>
            </a:r>
            <a:r>
              <a:rPr lang="en-US" dirty="0" err="1" smtClean="0"/>
              <a:t>Mdy,Tachileik</a:t>
            </a:r>
            <a:r>
              <a:rPr lang="en-US" dirty="0" smtClean="0"/>
              <a:t>, </a:t>
            </a:r>
            <a:r>
              <a:rPr lang="en-US" dirty="0" err="1" smtClean="0"/>
              <a:t>Lashio</a:t>
            </a:r>
            <a:endParaRPr lang="en-US" dirty="0" smtClean="0"/>
          </a:p>
          <a:p>
            <a:r>
              <a:rPr lang="en-US" dirty="0" smtClean="0"/>
              <a:t>Adherence varied; </a:t>
            </a:r>
            <a:r>
              <a:rPr lang="en-US" dirty="0" smtClean="0">
                <a:solidFill>
                  <a:srgbClr val="FF0000"/>
                </a:solidFill>
              </a:rPr>
              <a:t>65% completion overall</a:t>
            </a:r>
            <a:r>
              <a:rPr lang="en-US" dirty="0" smtClean="0"/>
              <a:t>, approaching 70% objective</a:t>
            </a:r>
          </a:p>
          <a:p>
            <a:r>
              <a:rPr lang="en-US" dirty="0" smtClean="0"/>
              <a:t>Side effects low, </a:t>
            </a:r>
            <a:r>
              <a:rPr lang="en-US" dirty="0" smtClean="0">
                <a:solidFill>
                  <a:srgbClr val="FF0000"/>
                </a:solidFill>
              </a:rPr>
              <a:t>TB disease at 2% in cohort</a:t>
            </a:r>
          </a:p>
          <a:p>
            <a:r>
              <a:rPr lang="en-US" dirty="0" smtClean="0"/>
              <a:t>Use of records/reporting relatively poor</a:t>
            </a:r>
            <a:endParaRPr lang="en-IN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15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4B175B-ECAE-49D0-82D4-7950EB11E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8581" y="166255"/>
            <a:ext cx="9984658" cy="1441319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rial" pitchFamily="34" charset="0"/>
                <a:cs typeface="Arial" pitchFamily="34" charset="0"/>
              </a:rPr>
              <a:t>Persons with increased probability of </a:t>
            </a:r>
            <a:r>
              <a:rPr lang="en-US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exposure</a:t>
            </a:r>
            <a:r>
              <a:rPr lang="en-US" sz="3600" b="1" dirty="0">
                <a:latin typeface="Arial" pitchFamily="34" charset="0"/>
                <a:cs typeface="Arial" pitchFamily="34" charset="0"/>
              </a:rPr>
              <a:t> to persons with TB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disease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2B0E4AF-E3D1-4DF2-BFE5-EB3F12FC80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1327" y="2268970"/>
            <a:ext cx="10515600" cy="346681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Close contacts to person with active and infectious TB disease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Residents and employees of congregated settings, e.g., prisons, student dormitories, homeless shelters, health care facilities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11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114F3DD1-6819-4529-9CA1-F497F53CC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832" y="180548"/>
            <a:ext cx="10043652" cy="1242002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rial" pitchFamily="34" charset="0"/>
                <a:cs typeface="Arial" pitchFamily="34" charset="0"/>
              </a:rPr>
              <a:t>Persons at </a:t>
            </a:r>
            <a:r>
              <a:rPr lang="en-US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Risk</a:t>
            </a:r>
            <a:r>
              <a:rPr lang="en-US" sz="3600" b="1" dirty="0">
                <a:latin typeface="Arial" pitchFamily="34" charset="0"/>
                <a:cs typeface="Arial" pitchFamily="34" charset="0"/>
              </a:rPr>
              <a:t> for Developing TB Disease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E4CEC3FA-538E-4B6A-B00E-14A11CF94B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5182" y="2075008"/>
            <a:ext cx="10515600" cy="2871066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Persons with increased probability of exposure to persons </a:t>
            </a:r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with TB 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disease</a:t>
            </a:r>
            <a:endParaRPr lang="en-US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Persons with </a:t>
            </a:r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clinical condition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which pose them at higher risk of progressing from infection to TB disease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66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A43FD5B-09C1-4442-BBD5-9E2D90C46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832" y="157308"/>
            <a:ext cx="9979295" cy="1568253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latin typeface="Arial" pitchFamily="34" charset="0"/>
                <a:cs typeface="Arial" pitchFamily="34" charset="0"/>
              </a:rPr>
              <a:t>Persons with </a:t>
            </a:r>
            <a:r>
              <a:rPr lang="en-US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clinical condition </a:t>
            </a:r>
            <a:r>
              <a:rPr lang="en-US" sz="3200" b="1" dirty="0">
                <a:latin typeface="Arial" pitchFamily="34" charset="0"/>
                <a:cs typeface="Arial" pitchFamily="34" charset="0"/>
              </a:rPr>
              <a:t>which pose them at higher risk of progressing from infection to TB 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disease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201E729-8501-444A-994B-F596808EC4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33600"/>
            <a:ext cx="10515600" cy="4362017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HIV infected persons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Those with history of TB, with fibrotic lesions on chest radiograph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Malnourished persons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People who inject drugs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Those receiving immunosuppressant drugs,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e.g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TNF-α antagonists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Those with certain medical conditions: silicosis, diabetes mellitus, recipient of solid organ transplantation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87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BE44948-0B47-4DAC-98AD-197C9E41C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335" y="180109"/>
            <a:ext cx="10028904" cy="1427019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WHO</a:t>
            </a:r>
            <a:r>
              <a:rPr lang="en-US" sz="3200" b="1" dirty="0">
                <a:latin typeface="Arial" pitchFamily="34" charset="0"/>
                <a:cs typeface="Arial" pitchFamily="34" charset="0"/>
              </a:rPr>
              <a:t> Recommendation on the Group that should Receive LTBI treatment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DC037E-39CB-449F-9AAD-F535FE9E4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9763" y="1867188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In high TB incidence area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PLHIV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HIV negative household contacts of a person with </a:t>
            </a:r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bacteriologically confirmed pulmonary TB:</a:t>
            </a:r>
          </a:p>
          <a:p>
            <a:pPr lvl="1"/>
            <a:r>
              <a:rPr lang="en-US" dirty="0">
                <a:latin typeface="Arial" pitchFamily="34" charset="0"/>
                <a:cs typeface="Arial" pitchFamily="34" charset="0"/>
              </a:rPr>
              <a:t>Children under 5 years</a:t>
            </a:r>
          </a:p>
          <a:p>
            <a:pPr lvl="1"/>
            <a:r>
              <a:rPr lang="en-US" dirty="0">
                <a:latin typeface="Arial" pitchFamily="34" charset="0"/>
                <a:cs typeface="Arial" pitchFamily="34" charset="0"/>
              </a:rPr>
              <a:t>All household contacts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Other risk groups:</a:t>
            </a:r>
          </a:p>
          <a:p>
            <a:pPr lvl="1"/>
            <a:r>
              <a:rPr lang="en-US" dirty="0">
                <a:latin typeface="Arial" pitchFamily="34" charset="0"/>
                <a:cs typeface="Arial" pitchFamily="34" charset="0"/>
              </a:rPr>
              <a:t>Patients initiating anti-TNF treatment</a:t>
            </a:r>
          </a:p>
          <a:p>
            <a:pPr lvl="1"/>
            <a:r>
              <a:rPr lang="en-US" dirty="0">
                <a:latin typeface="Arial" pitchFamily="34" charset="0"/>
                <a:cs typeface="Arial" pitchFamily="34" charset="0"/>
              </a:rPr>
              <a:t>Receiving dialysis</a:t>
            </a:r>
          </a:p>
          <a:p>
            <a:pPr lvl="1"/>
            <a:r>
              <a:rPr lang="en-US" dirty="0">
                <a:latin typeface="Arial" pitchFamily="34" charset="0"/>
                <a:cs typeface="Arial" pitchFamily="34" charset="0"/>
              </a:rPr>
              <a:t>In preparation of organ or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haematological</a:t>
            </a:r>
            <a:r>
              <a:rPr lang="en-US" dirty="0">
                <a:latin typeface="Arial" pitchFamily="34" charset="0"/>
                <a:cs typeface="Arial" pitchFamily="34" charset="0"/>
              </a:rPr>
              <a:t> transplant</a:t>
            </a:r>
          </a:p>
          <a:p>
            <a:pPr lvl="1"/>
            <a:r>
              <a:rPr lang="en-US" dirty="0">
                <a:latin typeface="Arial" pitchFamily="34" charset="0"/>
                <a:cs typeface="Arial" pitchFamily="34" charset="0"/>
              </a:rPr>
              <a:t>Patients with silicosis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185EA308-97BA-426F-B758-A5A586DC6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832" y="226580"/>
            <a:ext cx="10028903" cy="1020329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rial" pitchFamily="34" charset="0"/>
                <a:cs typeface="Arial" pitchFamily="34" charset="0"/>
              </a:rPr>
              <a:t>Diagnosis of TB Infection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A06127DD-5014-467A-8B5A-858D888FCC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7856"/>
            <a:ext cx="10515600" cy="484909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Two approved testing:</a:t>
            </a:r>
          </a:p>
          <a:p>
            <a:pPr marL="971550" lvl="1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latin typeface="Arial" pitchFamily="34" charset="0"/>
                <a:cs typeface="Arial" pitchFamily="34" charset="0"/>
              </a:rPr>
              <a:t>Tuberculin skin test</a:t>
            </a:r>
          </a:p>
          <a:p>
            <a:pPr marL="971550" lvl="1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latin typeface="Arial" pitchFamily="34" charset="0"/>
                <a:cs typeface="Arial" pitchFamily="34" charset="0"/>
              </a:rPr>
              <a:t>Interferon γ release assay (IGRA), ex: TSPOT®TB Test,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QuantiFERON®TB</a:t>
            </a:r>
            <a:r>
              <a:rPr lang="en-US" dirty="0">
                <a:latin typeface="Arial" pitchFamily="34" charset="0"/>
                <a:cs typeface="Arial" pitchFamily="34" charset="0"/>
              </a:rPr>
              <a:t> Gold in Tube Test)</a:t>
            </a:r>
          </a:p>
          <a:p>
            <a:pPr>
              <a:lnSpc>
                <a:spcPct val="10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tests measure the </a:t>
            </a:r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immune response against MTB, not the presence of </a:t>
            </a:r>
            <a:r>
              <a:rPr lang="en-US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MTB</a:t>
            </a:r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itself</a:t>
            </a:r>
          </a:p>
          <a:p>
            <a:pPr>
              <a:lnSpc>
                <a:spcPct val="10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high incidence setting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systematic testing is </a:t>
            </a:r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not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needed for the groups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PLHIV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Children under 5 years old, household contacts of bacteriologically confirmed TB patients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3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52301243-2F74-406E-9349-9A1BC928F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0554" y="268143"/>
            <a:ext cx="10047433" cy="1325563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rial" pitchFamily="34" charset="0"/>
                <a:cs typeface="Arial" pitchFamily="34" charset="0"/>
              </a:rPr>
              <a:t>Algorithm for TB screening to adults and adolescents living with </a:t>
            </a:r>
            <a:r>
              <a:rPr lang="en-US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HIV</a:t>
            </a:r>
          </a:p>
        </p:txBody>
      </p: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xmlns="" id="{5B71FEE0-0A53-4B98-B666-504B91045481}"/>
              </a:ext>
            </a:extLst>
          </p:cNvPr>
          <p:cNvCxnSpPr>
            <a:stCxn id="7" idx="2"/>
            <a:endCxn id="8" idx="0"/>
          </p:cNvCxnSpPr>
          <p:nvPr/>
        </p:nvCxnSpPr>
        <p:spPr>
          <a:xfrm rot="16200000" flipH="1">
            <a:off x="8445447" y="2815525"/>
            <a:ext cx="139804" cy="241144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xmlns="" id="{B4A38710-962D-441F-95C6-7E9ED76A6EB9}"/>
              </a:ext>
            </a:extLst>
          </p:cNvPr>
          <p:cNvCxnSpPr>
            <a:stCxn id="9" idx="2"/>
            <a:endCxn id="10" idx="0"/>
          </p:cNvCxnSpPr>
          <p:nvPr/>
        </p:nvCxnSpPr>
        <p:spPr>
          <a:xfrm>
            <a:off x="4067332" y="4460484"/>
            <a:ext cx="0" cy="1881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xmlns="" id="{51103D8F-456A-4226-9EC8-B672DD0607C4}"/>
              </a:ext>
            </a:extLst>
          </p:cNvPr>
          <p:cNvCxnSpPr>
            <a:stCxn id="10" idx="2"/>
            <a:endCxn id="12" idx="0"/>
          </p:cNvCxnSpPr>
          <p:nvPr/>
        </p:nvCxnSpPr>
        <p:spPr>
          <a:xfrm rot="16200000" flipH="1">
            <a:off x="5034313" y="4051002"/>
            <a:ext cx="143376" cy="207733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805961" y="1893727"/>
            <a:ext cx="10859132" cy="4693957"/>
            <a:chOff x="216877" y="1798918"/>
            <a:chExt cx="10859132" cy="4693957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BDBF8DAD-C4AA-4CD5-A8BE-D69F99D6FEFA}"/>
                </a:ext>
              </a:extLst>
            </p:cNvPr>
            <p:cNvSpPr txBox="1"/>
            <p:nvPr/>
          </p:nvSpPr>
          <p:spPr>
            <a:xfrm>
              <a:off x="4799106" y="1798918"/>
              <a:ext cx="3842870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Adults or adolescents living with HIV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471B0E7F-7C70-4C4F-ADF8-43AD59F47520}"/>
                </a:ext>
              </a:extLst>
            </p:cNvPr>
            <p:cNvSpPr txBox="1"/>
            <p:nvPr/>
          </p:nvSpPr>
          <p:spPr>
            <a:xfrm>
              <a:off x="4799106" y="2379211"/>
              <a:ext cx="3842870" cy="147732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Is there any of these symptoms:</a:t>
              </a:r>
            </a:p>
            <a:p>
              <a:r>
                <a:rPr lang="en-US" dirty="0"/>
                <a:t>Current cough</a:t>
              </a:r>
            </a:p>
            <a:p>
              <a:r>
                <a:rPr lang="en-US" dirty="0"/>
                <a:t>Fever</a:t>
              </a:r>
            </a:p>
            <a:p>
              <a:r>
                <a:rPr lang="en-US" dirty="0"/>
                <a:t>Weight loss</a:t>
              </a:r>
            </a:p>
            <a:p>
              <a:r>
                <a:rPr lang="en-US" dirty="0"/>
                <a:t>Night sweat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9899777A-C2EE-4D7D-BCCB-24A07D401AFD}"/>
                </a:ext>
              </a:extLst>
            </p:cNvPr>
            <p:cNvSpPr txBox="1"/>
            <p:nvPr/>
          </p:nvSpPr>
          <p:spPr>
            <a:xfrm>
              <a:off x="8786159" y="3996343"/>
              <a:ext cx="691662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Yes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9CFF8DA-ABFC-4087-BF34-78C720D7571E}"/>
                </a:ext>
              </a:extLst>
            </p:cNvPr>
            <p:cNvSpPr txBox="1"/>
            <p:nvPr/>
          </p:nvSpPr>
          <p:spPr>
            <a:xfrm>
              <a:off x="3132417" y="3996343"/>
              <a:ext cx="691662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No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C0287985-44D7-45AC-BFC7-25C90EFB8718}"/>
                </a:ext>
              </a:extLst>
            </p:cNvPr>
            <p:cNvSpPr txBox="1"/>
            <p:nvPr/>
          </p:nvSpPr>
          <p:spPr>
            <a:xfrm>
              <a:off x="720969" y="4553842"/>
              <a:ext cx="5514558" cy="369333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Is there any contraindication to preventive treatment*?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CD2B16E0-9ADB-467F-9FF6-37AB90F7728E}"/>
                </a:ext>
              </a:extLst>
            </p:cNvPr>
            <p:cNvSpPr txBox="1"/>
            <p:nvPr/>
          </p:nvSpPr>
          <p:spPr>
            <a:xfrm>
              <a:off x="5209756" y="5066551"/>
              <a:ext cx="691662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Yes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DC4C7E66-893C-4409-AE25-24D9F44D4767}"/>
                </a:ext>
              </a:extLst>
            </p:cNvPr>
            <p:cNvSpPr txBox="1"/>
            <p:nvPr/>
          </p:nvSpPr>
          <p:spPr>
            <a:xfrm>
              <a:off x="911470" y="5062456"/>
              <a:ext cx="691662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No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D76335D2-3456-4665-AE9A-9950A5F039E1}"/>
                </a:ext>
              </a:extLst>
            </p:cNvPr>
            <p:cNvSpPr txBox="1"/>
            <p:nvPr/>
          </p:nvSpPr>
          <p:spPr>
            <a:xfrm>
              <a:off x="386863" y="5632938"/>
              <a:ext cx="1740876" cy="64633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Give preventive treatment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A9D19599-5C25-4C79-B4C8-807AF44734F1}"/>
                </a:ext>
              </a:extLst>
            </p:cNvPr>
            <p:cNvSpPr txBox="1"/>
            <p:nvPr/>
          </p:nvSpPr>
          <p:spPr>
            <a:xfrm>
              <a:off x="4245534" y="5569545"/>
              <a:ext cx="2620107" cy="92333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No preventive treatment</a:t>
              </a:r>
            </a:p>
            <a:p>
              <a:r>
                <a:rPr lang="en-US" dirty="0"/>
                <a:t>Follow up and screen for TB in next visits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5E7271A3-BDBC-4A38-894D-FAFB85ABF90E}"/>
                </a:ext>
              </a:extLst>
            </p:cNvPr>
            <p:cNvSpPr txBox="1"/>
            <p:nvPr/>
          </p:nvSpPr>
          <p:spPr>
            <a:xfrm>
              <a:off x="7233139" y="4923175"/>
              <a:ext cx="3842870" cy="92333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Investigate for TB and other disease</a:t>
              </a:r>
            </a:p>
            <a:p>
              <a:r>
                <a:rPr lang="en-US" dirty="0"/>
                <a:t>Consider preventive treatment if no TB</a:t>
              </a:r>
            </a:p>
            <a:p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4A3EF2BC-3D91-4A73-BBC7-90DD6128DBA0}"/>
                </a:ext>
              </a:extLst>
            </p:cNvPr>
            <p:cNvSpPr txBox="1"/>
            <p:nvPr/>
          </p:nvSpPr>
          <p:spPr>
            <a:xfrm>
              <a:off x="216877" y="2240918"/>
              <a:ext cx="2825262" cy="203132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Contraindication of preventive treatment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Active hepatitis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Regular and heavy alcohol consumption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Symptoms of peripheral neuropathy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xmlns="" id="{8CD5C6CC-0B5F-4B37-A18C-51E389E916B5}"/>
                </a:ext>
              </a:extLst>
            </p:cNvPr>
            <p:cNvCxnSpPr>
              <a:stCxn id="6" idx="2"/>
              <a:endCxn id="7" idx="0"/>
            </p:cNvCxnSpPr>
            <p:nvPr/>
          </p:nvCxnSpPr>
          <p:spPr>
            <a:xfrm>
              <a:off x="6720541" y="2168250"/>
              <a:ext cx="0" cy="21096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or: Elbow 20">
              <a:extLst>
                <a:ext uri="{FF2B5EF4-FFF2-40B4-BE49-F238E27FC236}">
                  <a16:creationId xmlns:a16="http://schemas.microsoft.com/office/drawing/2014/main" xmlns="" id="{CAEDE49E-5C5B-4105-AAF0-14A0C4CFF9BF}"/>
                </a:ext>
              </a:extLst>
            </p:cNvPr>
            <p:cNvCxnSpPr>
              <a:stCxn id="7" idx="2"/>
              <a:endCxn id="9" idx="0"/>
            </p:cNvCxnSpPr>
            <p:nvPr/>
          </p:nvCxnSpPr>
          <p:spPr>
            <a:xfrm rot="5400000">
              <a:off x="5029493" y="2305295"/>
              <a:ext cx="139804" cy="3242293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or: Elbow 28">
              <a:extLst>
                <a:ext uri="{FF2B5EF4-FFF2-40B4-BE49-F238E27FC236}">
                  <a16:creationId xmlns:a16="http://schemas.microsoft.com/office/drawing/2014/main" xmlns="" id="{6981CDAE-33E8-4024-A519-F799A1F5F543}"/>
                </a:ext>
              </a:extLst>
            </p:cNvPr>
            <p:cNvCxnSpPr>
              <a:stCxn id="10" idx="2"/>
              <a:endCxn id="13" idx="0"/>
            </p:cNvCxnSpPr>
            <p:nvPr/>
          </p:nvCxnSpPr>
          <p:spPr>
            <a:xfrm rot="5400000">
              <a:off x="2298135" y="3882342"/>
              <a:ext cx="139281" cy="2220947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xmlns="" id="{22360F7B-82A6-40E2-9355-4BA4DCCF8232}"/>
                </a:ext>
              </a:extLst>
            </p:cNvPr>
            <p:cNvCxnSpPr>
              <a:cxnSpLocks/>
              <a:stCxn id="13" idx="2"/>
              <a:endCxn id="14" idx="0"/>
            </p:cNvCxnSpPr>
            <p:nvPr/>
          </p:nvCxnSpPr>
          <p:spPr>
            <a:xfrm>
              <a:off x="1257301" y="5431788"/>
              <a:ext cx="0" cy="2011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xmlns="" id="{78345C11-1D06-4C57-9B1C-66E2114E7346}"/>
                </a:ext>
              </a:extLst>
            </p:cNvPr>
            <p:cNvCxnSpPr>
              <a:cxnSpLocks/>
              <a:stCxn id="12" idx="2"/>
              <a:endCxn id="15" idx="0"/>
            </p:cNvCxnSpPr>
            <p:nvPr/>
          </p:nvCxnSpPr>
          <p:spPr>
            <a:xfrm>
              <a:off x="5555587" y="5435883"/>
              <a:ext cx="1" cy="13366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xmlns="" id="{0C67C744-F827-4005-BB6F-81805A0E2BFA}"/>
                </a:ext>
              </a:extLst>
            </p:cNvPr>
            <p:cNvCxnSpPr>
              <a:stCxn id="8" idx="2"/>
              <a:endCxn id="16" idx="0"/>
            </p:cNvCxnSpPr>
            <p:nvPr/>
          </p:nvCxnSpPr>
          <p:spPr>
            <a:xfrm>
              <a:off x="9131990" y="4365675"/>
              <a:ext cx="22584" cy="5575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34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9FB984-B0DC-4D6E-8CAA-DD39AD95B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8581" y="93785"/>
            <a:ext cx="9999406" cy="1596903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latin typeface="Arial" pitchFamily="34" charset="0"/>
                <a:cs typeface="Arial" pitchFamily="34" charset="0"/>
              </a:rPr>
              <a:t>Algorithm for screening </a:t>
            </a:r>
            <a:r>
              <a:rPr lang="en-US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HIV negative infants and children less than 5 years</a:t>
            </a:r>
            <a:r>
              <a:rPr lang="en-US" sz="3200" b="1" dirty="0">
                <a:latin typeface="Arial" pitchFamily="34" charset="0"/>
                <a:cs typeface="Arial" pitchFamily="34" charset="0"/>
              </a:rPr>
              <a:t> household contacts of people with TB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561493" y="2174810"/>
            <a:ext cx="8445039" cy="4011843"/>
            <a:chOff x="2561493" y="1834662"/>
            <a:chExt cx="8445039" cy="401184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34715B78-E367-4C57-9E29-F4955C9AC3C8}"/>
                </a:ext>
              </a:extLst>
            </p:cNvPr>
            <p:cNvSpPr txBox="1"/>
            <p:nvPr/>
          </p:nvSpPr>
          <p:spPr>
            <a:xfrm>
              <a:off x="2561493" y="1834662"/>
              <a:ext cx="7918937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Children &lt; 5 years, household contacts of a bacteriologically confirmed TB patient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73EC15A9-52DE-45F6-B2D7-F8175107834A}"/>
                </a:ext>
              </a:extLst>
            </p:cNvPr>
            <p:cNvSpPr txBox="1"/>
            <p:nvPr/>
          </p:nvSpPr>
          <p:spPr>
            <a:xfrm>
              <a:off x="3341077" y="2461272"/>
              <a:ext cx="6435969" cy="147732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numCol="2" rtlCol="0">
              <a:spAutoFit/>
            </a:bodyPr>
            <a:lstStyle/>
            <a:p>
              <a:r>
                <a:rPr lang="en-US" dirty="0"/>
                <a:t>Is there any of these symptoms: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Current cough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Fever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Weight loss/ failure to thrive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Night sweat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Visible lymph node enlargement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Decreased activity, playfulness, fatigue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Not eating well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5A473AFC-8965-47D6-A527-82561EFF784E}"/>
                </a:ext>
              </a:extLst>
            </p:cNvPr>
            <p:cNvSpPr txBox="1"/>
            <p:nvPr/>
          </p:nvSpPr>
          <p:spPr>
            <a:xfrm>
              <a:off x="8739266" y="4284675"/>
              <a:ext cx="691662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Yes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13648BA2-F52F-4582-B4AC-1CAF5B02523C}"/>
                </a:ext>
              </a:extLst>
            </p:cNvPr>
            <p:cNvSpPr txBox="1"/>
            <p:nvPr/>
          </p:nvSpPr>
          <p:spPr>
            <a:xfrm>
              <a:off x="3126556" y="4469341"/>
              <a:ext cx="691662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No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901260F3-6929-435F-A0E3-6FEAAF2C53DB}"/>
                </a:ext>
              </a:extLst>
            </p:cNvPr>
            <p:cNvSpPr txBox="1"/>
            <p:nvPr/>
          </p:nvSpPr>
          <p:spPr>
            <a:xfrm>
              <a:off x="2601949" y="5061674"/>
              <a:ext cx="1740876" cy="64633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Give preventive treatment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70EB0DCC-ED16-421C-A6A7-BE01FAFE8D7A}"/>
                </a:ext>
              </a:extLst>
            </p:cNvPr>
            <p:cNvSpPr txBox="1"/>
            <p:nvPr/>
          </p:nvSpPr>
          <p:spPr>
            <a:xfrm>
              <a:off x="7163662" y="4923175"/>
              <a:ext cx="3842870" cy="92333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Investigate for TB and other disease</a:t>
              </a:r>
            </a:p>
            <a:p>
              <a:r>
                <a:rPr lang="en-US" dirty="0"/>
                <a:t>Consider preventive treatment if no TB</a:t>
              </a:r>
            </a:p>
            <a:p>
              <a:endParaRPr lang="en-US" dirty="0"/>
            </a:p>
          </p:txBody>
        </p:sp>
        <p:cxnSp>
          <p:nvCxnSpPr>
            <p:cNvPr id="10" name="Connector: Elbow 9">
              <a:extLst>
                <a:ext uri="{FF2B5EF4-FFF2-40B4-BE49-F238E27FC236}">
                  <a16:creationId xmlns:a16="http://schemas.microsoft.com/office/drawing/2014/main" xmlns="" id="{8C429057-7FE2-4835-A8B4-32E5BE81104C}"/>
                </a:ext>
              </a:extLst>
            </p:cNvPr>
            <p:cNvCxnSpPr>
              <a:cxnSpLocks/>
              <a:stCxn id="5" idx="2"/>
              <a:endCxn id="7" idx="0"/>
            </p:cNvCxnSpPr>
            <p:nvPr/>
          </p:nvCxnSpPr>
          <p:spPr>
            <a:xfrm rot="5400000">
              <a:off x="4750355" y="2660633"/>
              <a:ext cx="530741" cy="3086675"/>
            </a:xfrm>
            <a:prstGeom prst="bentConnector3">
              <a:avLst>
                <a:gd name="adj1" fmla="val 35643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or: Elbow 11">
              <a:extLst>
                <a:ext uri="{FF2B5EF4-FFF2-40B4-BE49-F238E27FC236}">
                  <a16:creationId xmlns:a16="http://schemas.microsoft.com/office/drawing/2014/main" xmlns="" id="{37922293-B3CB-4EDA-B29A-1ACD2BE18EA9}"/>
                </a:ext>
              </a:extLst>
            </p:cNvPr>
            <p:cNvCxnSpPr>
              <a:cxnSpLocks/>
              <a:stCxn id="5" idx="2"/>
              <a:endCxn id="6" idx="0"/>
            </p:cNvCxnSpPr>
            <p:nvPr/>
          </p:nvCxnSpPr>
          <p:spPr>
            <a:xfrm rot="16200000" flipH="1">
              <a:off x="7649042" y="2848619"/>
              <a:ext cx="346075" cy="2526035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xmlns="" id="{C0224644-DE22-421B-A87A-8F29FAB91A03}"/>
                </a:ext>
              </a:extLst>
            </p:cNvPr>
            <p:cNvCxnSpPr>
              <a:stCxn id="7" idx="2"/>
              <a:endCxn id="8" idx="0"/>
            </p:cNvCxnSpPr>
            <p:nvPr/>
          </p:nvCxnSpPr>
          <p:spPr>
            <a:xfrm>
              <a:off x="3472387" y="4838673"/>
              <a:ext cx="0" cy="22300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xmlns="" id="{46306E75-8BA2-4220-84D9-89C959A8A6AC}"/>
                </a:ext>
              </a:extLst>
            </p:cNvPr>
            <p:cNvCxnSpPr>
              <a:stCxn id="6" idx="2"/>
              <a:endCxn id="9" idx="0"/>
            </p:cNvCxnSpPr>
            <p:nvPr/>
          </p:nvCxnSpPr>
          <p:spPr>
            <a:xfrm>
              <a:off x="9085097" y="4654007"/>
              <a:ext cx="0" cy="2691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78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D9C7D73F-7BAB-4B4A-B0AB-83476774A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832" y="96982"/>
            <a:ext cx="9999407" cy="1524434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3200" b="1" dirty="0">
                <a:latin typeface="Arial" pitchFamily="34" charset="0"/>
                <a:cs typeface="Arial" pitchFamily="34" charset="0"/>
              </a:rPr>
              <a:t>Algorithm to exclude active TB Disease </a:t>
            </a:r>
            <a:r>
              <a:rPr lang="en-US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 HIV negative</a:t>
            </a:r>
            <a:r>
              <a:rPr lang="en-US" sz="3200" b="1" dirty="0">
                <a:latin typeface="Arial" pitchFamily="34" charset="0"/>
                <a:cs typeface="Arial" pitchFamily="34" charset="0"/>
              </a:rPr>
              <a:t> household contacts aged </a:t>
            </a:r>
            <a:r>
              <a:rPr lang="en-US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≥ 5 years</a:t>
            </a: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xmlns="" id="{9A9D292F-7F66-4B96-AFCA-B36642FD3D72}"/>
              </a:ext>
            </a:extLst>
          </p:cNvPr>
          <p:cNvCxnSpPr>
            <a:stCxn id="7" idx="2"/>
            <a:endCxn id="9" idx="0"/>
          </p:cNvCxnSpPr>
          <p:nvPr/>
        </p:nvCxnSpPr>
        <p:spPr>
          <a:xfrm rot="16200000" flipH="1">
            <a:off x="7089621" y="1495982"/>
            <a:ext cx="638829" cy="387502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xmlns="" id="{46E9BE4B-162B-45C0-9D28-061AF3B1CBE8}"/>
              </a:ext>
            </a:extLst>
          </p:cNvPr>
          <p:cNvCxnSpPr>
            <a:cxnSpLocks/>
            <a:stCxn id="20" idx="2"/>
            <a:endCxn id="22" idx="0"/>
          </p:cNvCxnSpPr>
          <p:nvPr/>
        </p:nvCxnSpPr>
        <p:spPr>
          <a:xfrm rot="5400000">
            <a:off x="6744765" y="5001000"/>
            <a:ext cx="117454" cy="95823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xmlns="" id="{C9E760D8-5B4B-4D68-94C2-43FB45B815C1}"/>
              </a:ext>
            </a:extLst>
          </p:cNvPr>
          <p:cNvCxnSpPr>
            <a:cxnSpLocks/>
            <a:stCxn id="20" idx="2"/>
            <a:endCxn id="21" idx="0"/>
          </p:cNvCxnSpPr>
          <p:nvPr/>
        </p:nvCxnSpPr>
        <p:spPr>
          <a:xfrm rot="16200000" flipH="1">
            <a:off x="7669013" y="5034984"/>
            <a:ext cx="130753" cy="90356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xmlns="" id="{0A264C4D-0745-47D4-AF90-A7598DD1DCD5}"/>
              </a:ext>
            </a:extLst>
          </p:cNvPr>
          <p:cNvCxnSpPr>
            <a:cxnSpLocks/>
            <a:stCxn id="9" idx="2"/>
            <a:endCxn id="26" idx="0"/>
          </p:cNvCxnSpPr>
          <p:nvPr/>
        </p:nvCxnSpPr>
        <p:spPr>
          <a:xfrm flipH="1">
            <a:off x="9346549" y="4091466"/>
            <a:ext cx="1" cy="205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xmlns="" id="{2DA14905-89CB-48CA-9A2E-286AFDE23160}"/>
              </a:ext>
            </a:extLst>
          </p:cNvPr>
          <p:cNvCxnSpPr>
            <a:cxnSpLocks/>
            <a:stCxn id="36" idx="2"/>
            <a:endCxn id="20" idx="0"/>
          </p:cNvCxnSpPr>
          <p:nvPr/>
        </p:nvCxnSpPr>
        <p:spPr>
          <a:xfrm rot="16200000" flipH="1">
            <a:off x="7193531" y="4993757"/>
            <a:ext cx="174653" cy="350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332786" y="1790644"/>
            <a:ext cx="11819232" cy="5015192"/>
            <a:chOff x="247874" y="1515016"/>
            <a:chExt cx="11819232" cy="501519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BEE2CCD9-EE01-4A69-8E15-A8C248576FF7}"/>
                </a:ext>
              </a:extLst>
            </p:cNvPr>
            <p:cNvSpPr txBox="1"/>
            <p:nvPr/>
          </p:nvSpPr>
          <p:spPr>
            <a:xfrm>
              <a:off x="3465174" y="1515016"/>
              <a:ext cx="3842870" cy="132343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600" dirty="0"/>
                <a:t>Is there any of these symptoms:</a:t>
              </a:r>
            </a:p>
            <a:p>
              <a:r>
                <a:rPr lang="en-US" sz="1600" dirty="0"/>
                <a:t>Current cough</a:t>
              </a:r>
            </a:p>
            <a:p>
              <a:r>
                <a:rPr lang="en-US" sz="1600" dirty="0"/>
                <a:t>Fever</a:t>
              </a:r>
            </a:p>
            <a:p>
              <a:r>
                <a:rPr lang="en-US" sz="1600" dirty="0"/>
                <a:t>Weight loss</a:t>
              </a:r>
            </a:p>
            <a:p>
              <a:r>
                <a:rPr lang="en-US" sz="1600" dirty="0"/>
                <a:t>Night sweat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0BAD95CF-FAFB-4F8A-B4DA-8336828892CE}"/>
                </a:ext>
              </a:extLst>
            </p:cNvPr>
            <p:cNvSpPr txBox="1"/>
            <p:nvPr/>
          </p:nvSpPr>
          <p:spPr>
            <a:xfrm>
              <a:off x="1823478" y="3480321"/>
              <a:ext cx="691662" cy="33855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600" dirty="0"/>
                <a:t>Yes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1FB6F4F6-9939-494B-8A13-241EECF4F046}"/>
                </a:ext>
              </a:extLst>
            </p:cNvPr>
            <p:cNvSpPr txBox="1"/>
            <p:nvPr/>
          </p:nvSpPr>
          <p:spPr>
            <a:xfrm>
              <a:off x="8915807" y="3477284"/>
              <a:ext cx="691662" cy="33855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600" dirty="0"/>
                <a:t>No</a:t>
              </a:r>
            </a:p>
          </p:txBody>
        </p:sp>
        <p:cxnSp>
          <p:nvCxnSpPr>
            <p:cNvPr id="11" name="Connector: Elbow 10">
              <a:extLst>
                <a:ext uri="{FF2B5EF4-FFF2-40B4-BE49-F238E27FC236}">
                  <a16:creationId xmlns:a16="http://schemas.microsoft.com/office/drawing/2014/main" xmlns="" id="{3FEF9045-35E2-4C4D-9F74-BB759CBB26FA}"/>
                </a:ext>
              </a:extLst>
            </p:cNvPr>
            <p:cNvCxnSpPr>
              <a:stCxn id="7" idx="2"/>
              <a:endCxn id="8" idx="0"/>
            </p:cNvCxnSpPr>
            <p:nvPr/>
          </p:nvCxnSpPr>
          <p:spPr>
            <a:xfrm rot="5400000">
              <a:off x="3457026" y="1550738"/>
              <a:ext cx="641866" cy="321730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1E1FE581-D5BD-435F-A10A-16F5FAB8D78F}"/>
                </a:ext>
              </a:extLst>
            </p:cNvPr>
            <p:cNvSpPr txBox="1"/>
            <p:nvPr/>
          </p:nvSpPr>
          <p:spPr>
            <a:xfrm>
              <a:off x="247874" y="5276514"/>
              <a:ext cx="3842870" cy="830997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600" dirty="0"/>
                <a:t>Investigate for TB and other disease</a:t>
              </a:r>
            </a:p>
            <a:p>
              <a:r>
                <a:rPr lang="en-US" sz="1600" dirty="0"/>
                <a:t>Consider preventive treatment if no TB</a:t>
              </a:r>
            </a:p>
            <a:p>
              <a:endParaRPr lang="en-US" sz="1600" dirty="0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xmlns="" id="{6BC020FE-4FD5-41D7-BE0E-E2F938FBF815}"/>
                </a:ext>
              </a:extLst>
            </p:cNvPr>
            <p:cNvCxnSpPr>
              <a:cxnSpLocks/>
              <a:stCxn id="8" idx="2"/>
              <a:endCxn id="14" idx="0"/>
            </p:cNvCxnSpPr>
            <p:nvPr/>
          </p:nvCxnSpPr>
          <p:spPr>
            <a:xfrm>
              <a:off x="2169309" y="3818875"/>
              <a:ext cx="0" cy="14576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92176589-B90C-4B97-A4C7-6DDE650E0A4E}"/>
                </a:ext>
              </a:extLst>
            </p:cNvPr>
            <p:cNvSpPr txBox="1"/>
            <p:nvPr/>
          </p:nvSpPr>
          <p:spPr>
            <a:xfrm>
              <a:off x="6239463" y="4807207"/>
              <a:ext cx="1916465" cy="33855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Chest radiography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9344389E-9469-4FAA-BF08-1A07CFDAE4A7}"/>
                </a:ext>
              </a:extLst>
            </p:cNvPr>
            <p:cNvSpPr txBox="1"/>
            <p:nvPr/>
          </p:nvSpPr>
          <p:spPr>
            <a:xfrm>
              <a:off x="7248404" y="5276514"/>
              <a:ext cx="1705708" cy="830997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600" dirty="0"/>
                <a:t>No lung and pleura abnormality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62C4E35B-CFD8-41E2-9DE1-00FB6E193600}"/>
                </a:ext>
              </a:extLst>
            </p:cNvPr>
            <p:cNvSpPr txBox="1"/>
            <p:nvPr/>
          </p:nvSpPr>
          <p:spPr>
            <a:xfrm>
              <a:off x="5386609" y="5263215"/>
              <a:ext cx="1705708" cy="58477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600" dirty="0"/>
                <a:t>Any abnormality in lung and pleura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xmlns="" id="{0ECCE468-A037-42AC-83A4-BC1973732EA8}"/>
                </a:ext>
              </a:extLst>
            </p:cNvPr>
            <p:cNvCxnSpPr>
              <a:stCxn id="22" idx="1"/>
              <a:endCxn id="14" idx="3"/>
            </p:cNvCxnSpPr>
            <p:nvPr/>
          </p:nvCxnSpPr>
          <p:spPr>
            <a:xfrm flipH="1">
              <a:off x="4090744" y="5555603"/>
              <a:ext cx="1295865" cy="1364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DB070188-866D-488E-A556-B10C54A5C45D}"/>
                </a:ext>
              </a:extLst>
            </p:cNvPr>
            <p:cNvSpPr txBox="1"/>
            <p:nvPr/>
          </p:nvSpPr>
          <p:spPr>
            <a:xfrm>
              <a:off x="9912629" y="5945433"/>
              <a:ext cx="2154477" cy="5847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600" dirty="0"/>
                <a:t>Give preventive treatment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244EDEA3-2C34-4700-92A6-BA2C62DA2F2B}"/>
                </a:ext>
              </a:extLst>
            </p:cNvPr>
            <p:cNvSpPr txBox="1"/>
            <p:nvPr/>
          </p:nvSpPr>
          <p:spPr>
            <a:xfrm>
              <a:off x="8594069" y="4021716"/>
              <a:ext cx="1335135" cy="33855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TST or IGRA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786E9D20-AC35-4451-A8FD-2975F56A448B}"/>
                </a:ext>
              </a:extLst>
            </p:cNvPr>
            <p:cNvSpPr txBox="1"/>
            <p:nvPr/>
          </p:nvSpPr>
          <p:spPr>
            <a:xfrm>
              <a:off x="6718580" y="4294000"/>
              <a:ext cx="951228" cy="33855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600" dirty="0"/>
                <a:t>Positive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9FB8EC54-7A50-4C97-99EB-9BAB34194E2F}"/>
                </a:ext>
              </a:extLst>
            </p:cNvPr>
            <p:cNvSpPr txBox="1"/>
            <p:nvPr/>
          </p:nvSpPr>
          <p:spPr>
            <a:xfrm>
              <a:off x="10268734" y="4363396"/>
              <a:ext cx="1073410" cy="33855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600" dirty="0"/>
                <a:t>Negative</a:t>
              </a:r>
            </a:p>
          </p:txBody>
        </p:sp>
        <p:cxnSp>
          <p:nvCxnSpPr>
            <p:cNvPr id="48" name="Connector: Elbow 47">
              <a:extLst>
                <a:ext uri="{FF2B5EF4-FFF2-40B4-BE49-F238E27FC236}">
                  <a16:creationId xmlns:a16="http://schemas.microsoft.com/office/drawing/2014/main" xmlns="" id="{3078D7B6-A90E-4D20-826D-4A61D71C4FA6}"/>
                </a:ext>
              </a:extLst>
            </p:cNvPr>
            <p:cNvCxnSpPr>
              <a:cxnSpLocks/>
              <a:stCxn id="26" idx="3"/>
              <a:endCxn id="39" idx="0"/>
            </p:cNvCxnSpPr>
            <p:nvPr/>
          </p:nvCxnSpPr>
          <p:spPr>
            <a:xfrm>
              <a:off x="9929204" y="4190993"/>
              <a:ext cx="876235" cy="172403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or: Elbow 58">
              <a:extLst>
                <a:ext uri="{FF2B5EF4-FFF2-40B4-BE49-F238E27FC236}">
                  <a16:creationId xmlns:a16="http://schemas.microsoft.com/office/drawing/2014/main" xmlns="" id="{935C262C-451F-493B-84CD-4A6D091358D5}"/>
                </a:ext>
              </a:extLst>
            </p:cNvPr>
            <p:cNvCxnSpPr>
              <a:cxnSpLocks/>
              <a:stCxn id="26" idx="1"/>
              <a:endCxn id="36" idx="0"/>
            </p:cNvCxnSpPr>
            <p:nvPr/>
          </p:nvCxnSpPr>
          <p:spPr>
            <a:xfrm rot="10800000" flipV="1">
              <a:off x="7194195" y="4190992"/>
              <a:ext cx="1399875" cy="103007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or: Elbow 77">
              <a:extLst>
                <a:ext uri="{FF2B5EF4-FFF2-40B4-BE49-F238E27FC236}">
                  <a16:creationId xmlns:a16="http://schemas.microsoft.com/office/drawing/2014/main" xmlns="" id="{F6425B7C-2CC9-49FF-8460-5D2555E4B0A8}"/>
                </a:ext>
              </a:extLst>
            </p:cNvPr>
            <p:cNvCxnSpPr>
              <a:cxnSpLocks/>
              <a:stCxn id="21" idx="2"/>
              <a:endCxn id="27" idx="1"/>
            </p:cNvCxnSpPr>
            <p:nvPr/>
          </p:nvCxnSpPr>
          <p:spPr>
            <a:xfrm rot="16200000" flipH="1">
              <a:off x="8941788" y="5266980"/>
              <a:ext cx="130310" cy="1811371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12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outlines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/>
              <a:t>End TB targets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/>
              <a:t>Role LTBI in TB control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/>
              <a:t>LTBI diagnosis and treatment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/>
              <a:t>IPT (under 5) achievement in Myanmar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/>
              <a:t>Way forwards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1367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8A9DD9-C64D-468F-87FF-8FD4CC3C2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686" y="2687782"/>
            <a:ext cx="10515600" cy="794039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latin typeface="Arial" pitchFamily="34" charset="0"/>
                <a:cs typeface="Arial" pitchFamily="34" charset="0"/>
              </a:rPr>
              <a:t>LTBI Treatment Regimen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8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A6875A1C-3DE2-4DBE-B5A8-5843B06D5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335" y="202894"/>
            <a:ext cx="10058400" cy="1325563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rial" pitchFamily="34" charset="0"/>
                <a:cs typeface="Arial" pitchFamily="34" charset="0"/>
              </a:rPr>
              <a:t>Drugs for TB Prevention (When Index Case has Drug Sensitive TB)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2A05F505-6314-4443-820F-6E8AD9D89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67345"/>
            <a:ext cx="10515600" cy="4447310"/>
          </a:xfrm>
        </p:spPr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Isoniazid</a:t>
            </a:r>
          </a:p>
          <a:p>
            <a:pPr lvl="1"/>
            <a:r>
              <a:rPr lang="en-US" dirty="0">
                <a:latin typeface="Arial" pitchFamily="34" charset="0"/>
                <a:cs typeface="Arial" pitchFamily="34" charset="0"/>
              </a:rPr>
              <a:t>Bactericidal activity by inhibition of cell wall development in MTB</a:t>
            </a:r>
          </a:p>
          <a:p>
            <a:pPr lvl="1"/>
            <a:r>
              <a:rPr lang="en-US" dirty="0">
                <a:latin typeface="Arial" pitchFamily="34" charset="0"/>
                <a:cs typeface="Arial" pitchFamily="34" charset="0"/>
              </a:rPr>
              <a:t>Side effects: peripheral neuropathy, hepatotoxicity,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Rifampicin</a:t>
            </a:r>
          </a:p>
          <a:p>
            <a:pPr lvl="1"/>
            <a:r>
              <a:rPr lang="en-US" dirty="0">
                <a:latin typeface="Arial" pitchFamily="34" charset="0"/>
                <a:cs typeface="Arial" pitchFamily="34" charset="0"/>
              </a:rPr>
              <a:t>Inhibit bacterial RNA synthesis</a:t>
            </a:r>
          </a:p>
          <a:p>
            <a:pPr lvl="1"/>
            <a:r>
              <a:rPr lang="en-US" dirty="0">
                <a:latin typeface="Arial" pitchFamily="34" charset="0"/>
                <a:cs typeface="Arial" pitchFamily="34" charset="0"/>
              </a:rPr>
              <a:t>Side effects: hepatotoxicity</a:t>
            </a: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Rifapentine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dirty="0">
                <a:latin typeface="Arial" pitchFamily="34" charset="0"/>
                <a:cs typeface="Arial" pitchFamily="34" charset="0"/>
              </a:rPr>
              <a:t>Inhibit bacterial RNA polymerase</a:t>
            </a:r>
          </a:p>
          <a:p>
            <a:pPr lvl="1"/>
            <a:r>
              <a:rPr lang="en-US" dirty="0">
                <a:latin typeface="Arial" pitchFamily="34" charset="0"/>
                <a:cs typeface="Arial" pitchFamily="34" charset="0"/>
              </a:rPr>
              <a:t>Side effects: 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low neutrophil count</a:t>
            </a:r>
            <a:r>
              <a:rPr lang="en-US" dirty="0">
                <a:latin typeface="Arial" pitchFamily="34" charset="0"/>
                <a:cs typeface="Arial" pitchFamily="34" charset="0"/>
              </a:rPr>
              <a:t>, elevated liver enzyme, white blood cells in urine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13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6400" y="491145"/>
            <a:ext cx="113792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/>
              <a:t> </a:t>
            </a:r>
            <a:r>
              <a:rPr lang="en-US" sz="3600" b="1" dirty="0"/>
              <a:t>Preventive TB treatment </a:t>
            </a:r>
            <a:r>
              <a:rPr lang="en-US" sz="3600" b="1" dirty="0" smtClean="0"/>
              <a:t>options</a:t>
            </a:r>
            <a:endParaRPr lang="en-US" dirty="0" smtClean="0"/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FF0000"/>
                </a:solidFill>
              </a:rPr>
              <a:t>Isoniazid </a:t>
            </a:r>
            <a:r>
              <a:rPr lang="en-US" sz="2000" dirty="0" smtClean="0">
                <a:solidFill>
                  <a:srgbClr val="FF0000"/>
                </a:solidFill>
              </a:rPr>
              <a:t>mono therapy </a:t>
            </a:r>
            <a:r>
              <a:rPr lang="en-US" sz="2000" dirty="0">
                <a:solidFill>
                  <a:srgbClr val="FF0000"/>
                </a:solidFill>
              </a:rPr>
              <a:t>for 6 months </a:t>
            </a:r>
            <a:r>
              <a:rPr lang="en-US" sz="2000" dirty="0"/>
              <a:t>is recommended for treatment of LTBI in </a:t>
            </a:r>
            <a:r>
              <a:rPr lang="en-US" sz="2000" dirty="0">
                <a:solidFill>
                  <a:srgbClr val="FF0000"/>
                </a:solidFill>
              </a:rPr>
              <a:t>both adults and children </a:t>
            </a:r>
            <a:r>
              <a:rPr lang="en-US" sz="2000" dirty="0"/>
              <a:t>in countries with </a:t>
            </a:r>
            <a:r>
              <a:rPr lang="en-US" sz="2000" dirty="0">
                <a:solidFill>
                  <a:srgbClr val="FF0000"/>
                </a:solidFill>
              </a:rPr>
              <a:t>high and low TB </a:t>
            </a:r>
            <a:r>
              <a:rPr lang="en-US" sz="2000" dirty="0"/>
              <a:t>incidence. (Strong recommendation, high-quality evidence. Existing recommendation) </a:t>
            </a:r>
            <a:endParaRPr lang="en-US" sz="2000" dirty="0" smtClean="0"/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FF0000"/>
                </a:solidFill>
              </a:rPr>
              <a:t>Rifampicin </a:t>
            </a:r>
            <a:r>
              <a:rPr lang="en-US" sz="2000" dirty="0">
                <a:solidFill>
                  <a:srgbClr val="FF0000"/>
                </a:solidFill>
              </a:rPr>
              <a:t>plus isoniazid daily for 3 months </a:t>
            </a:r>
            <a:r>
              <a:rPr lang="en-US" sz="2000" dirty="0"/>
              <a:t>should be offered as an alternative to 6 months of isoniazid </a:t>
            </a:r>
            <a:r>
              <a:rPr lang="en-US" sz="2000" dirty="0" err="1"/>
              <a:t>monotherapy</a:t>
            </a:r>
            <a:r>
              <a:rPr lang="en-US" sz="2000" dirty="0"/>
              <a:t> as preventive treatment for </a:t>
            </a:r>
            <a:r>
              <a:rPr lang="en-US" sz="2000" dirty="0">
                <a:solidFill>
                  <a:srgbClr val="FF0000"/>
                </a:solidFill>
              </a:rPr>
              <a:t>children and adolescents aged &lt; 15 years </a:t>
            </a:r>
            <a:r>
              <a:rPr lang="en-US" sz="2000" dirty="0"/>
              <a:t>in countries with a </a:t>
            </a:r>
            <a:r>
              <a:rPr lang="en-US" sz="2000" dirty="0">
                <a:solidFill>
                  <a:srgbClr val="FF0000"/>
                </a:solidFill>
              </a:rPr>
              <a:t>high</a:t>
            </a:r>
            <a:r>
              <a:rPr lang="en-US" sz="2000" dirty="0"/>
              <a:t> TB incidence. (Strong recommendation, low-quality evidence. New recommendation) 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/>
              <a:t> </a:t>
            </a:r>
            <a:r>
              <a:rPr lang="en-US" sz="2000" dirty="0" err="1">
                <a:solidFill>
                  <a:srgbClr val="FF0000"/>
                </a:solidFill>
              </a:rPr>
              <a:t>Rifapentine</a:t>
            </a:r>
            <a:r>
              <a:rPr lang="en-US" sz="2000" dirty="0">
                <a:solidFill>
                  <a:srgbClr val="FF0000"/>
                </a:solidFill>
              </a:rPr>
              <a:t> and isoniazid weekly for 3 months </a:t>
            </a:r>
            <a:r>
              <a:rPr lang="en-US" sz="2000" dirty="0"/>
              <a:t>may be offered as an alternative to 6 months of isoniazid </a:t>
            </a:r>
            <a:r>
              <a:rPr lang="en-US" sz="2000" dirty="0" err="1"/>
              <a:t>monotherapy</a:t>
            </a:r>
            <a:r>
              <a:rPr lang="en-US" sz="2000" dirty="0"/>
              <a:t> as preventive treatment for </a:t>
            </a:r>
            <a:r>
              <a:rPr lang="en-US" sz="2000" dirty="0">
                <a:solidFill>
                  <a:srgbClr val="FF0000"/>
                </a:solidFill>
              </a:rPr>
              <a:t>both adults and children </a:t>
            </a:r>
            <a:r>
              <a:rPr lang="en-US" sz="2000" dirty="0"/>
              <a:t>in countries with a </a:t>
            </a:r>
            <a:r>
              <a:rPr lang="en-US" sz="2000" dirty="0">
                <a:solidFill>
                  <a:srgbClr val="FF0000"/>
                </a:solidFill>
              </a:rPr>
              <a:t>high TB incidence</a:t>
            </a:r>
            <a:r>
              <a:rPr lang="en-US" sz="2000" dirty="0"/>
              <a:t>. (Conditional recommendation, moderate-quality evidence. New recommendation)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18th October,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9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2FBFB8BB-94B5-4F83-A230-B7FC793B1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335" y="180109"/>
            <a:ext cx="10073150" cy="1330036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3200" b="1" dirty="0">
                <a:latin typeface="Arial" pitchFamily="34" charset="0"/>
                <a:cs typeface="Arial" pitchFamily="34" charset="0"/>
              </a:rPr>
              <a:t>Treatment options for LTBI for high incidence countries 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200" b="1" dirty="0" smtClean="0">
                <a:latin typeface="Arial" pitchFamily="34" charset="0"/>
                <a:cs typeface="Arial" pitchFamily="34" charset="0"/>
              </a:rPr>
            </a:b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When 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Index Case has drug sensitive TB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xmlns="" id="{1AA33360-CC90-46AC-B48D-952A23078D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3263588"/>
              </p:ext>
            </p:extLst>
          </p:nvPr>
        </p:nvGraphicFramePr>
        <p:xfrm>
          <a:off x="1288473" y="1631082"/>
          <a:ext cx="10584873" cy="50745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4281">
                  <a:extLst>
                    <a:ext uri="{9D8B030D-6E8A-4147-A177-3AD203B41FA5}">
                      <a16:colId xmlns:a16="http://schemas.microsoft.com/office/drawing/2014/main" xmlns="" val="3365270051"/>
                    </a:ext>
                  </a:extLst>
                </a:gridCol>
                <a:gridCol w="939336">
                  <a:extLst>
                    <a:ext uri="{9D8B030D-6E8A-4147-A177-3AD203B41FA5}">
                      <a16:colId xmlns:a16="http://schemas.microsoft.com/office/drawing/2014/main" xmlns="" val="1081598222"/>
                    </a:ext>
                  </a:extLst>
                </a:gridCol>
                <a:gridCol w="1235639">
                  <a:extLst>
                    <a:ext uri="{9D8B030D-6E8A-4147-A177-3AD203B41FA5}">
                      <a16:colId xmlns:a16="http://schemas.microsoft.com/office/drawing/2014/main" xmlns="" val="4122741612"/>
                    </a:ext>
                  </a:extLst>
                </a:gridCol>
                <a:gridCol w="4583205">
                  <a:extLst>
                    <a:ext uri="{9D8B030D-6E8A-4147-A177-3AD203B41FA5}">
                      <a16:colId xmlns:a16="http://schemas.microsoft.com/office/drawing/2014/main" xmlns="" val="3867313896"/>
                    </a:ext>
                  </a:extLst>
                </a:gridCol>
                <a:gridCol w="1272412">
                  <a:extLst>
                    <a:ext uri="{9D8B030D-6E8A-4147-A177-3AD203B41FA5}">
                      <a16:colId xmlns:a16="http://schemas.microsoft.com/office/drawing/2014/main" xmlns="" val="1439672021"/>
                    </a:ext>
                  </a:extLst>
                </a:gridCol>
              </a:tblGrid>
              <a:tr h="612442">
                <a:tc>
                  <a:txBody>
                    <a:bodyPr/>
                    <a:lstStyle/>
                    <a:p>
                      <a:r>
                        <a:rPr lang="en-US" sz="1600" dirty="0"/>
                        <a:t>Regimen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Abbreviation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Dose per kg body weight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Maximum dose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79532236"/>
                  </a:ext>
                </a:extLst>
              </a:tr>
              <a:tr h="612442">
                <a:tc>
                  <a:txBody>
                    <a:bodyPr/>
                    <a:lstStyle/>
                    <a:p>
                      <a:r>
                        <a:rPr lang="en-US" sz="1600" dirty="0"/>
                        <a:t>6 months Isoniazid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Daily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Adults, 5mg</a:t>
                      </a:r>
                    </a:p>
                    <a:p>
                      <a:r>
                        <a:rPr lang="en-US" sz="1600" dirty="0"/>
                        <a:t>Children, 10mg (7-15 </a:t>
                      </a:r>
                      <a:r>
                        <a:rPr lang="en-US" sz="1600" dirty="0" smtClean="0"/>
                        <a:t>mg)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300 mg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86260553"/>
                  </a:ext>
                </a:extLst>
              </a:tr>
              <a:tr h="1662342">
                <a:tc>
                  <a:txBody>
                    <a:bodyPr/>
                    <a:lstStyle/>
                    <a:p>
                      <a:r>
                        <a:rPr lang="en-US" sz="1600" dirty="0"/>
                        <a:t>3 months Rifampicin and Isoniazid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3HR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Daily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Isoniazid:</a:t>
                      </a:r>
                    </a:p>
                    <a:p>
                      <a:r>
                        <a:rPr lang="en-US" sz="1600" dirty="0"/>
                        <a:t>Adults, 5mg</a:t>
                      </a:r>
                    </a:p>
                    <a:p>
                      <a:r>
                        <a:rPr lang="en-US" sz="1600" dirty="0"/>
                        <a:t>Children, 10 mg (7-15mg)</a:t>
                      </a:r>
                    </a:p>
                    <a:p>
                      <a:r>
                        <a:rPr lang="en-US" sz="1600" dirty="0"/>
                        <a:t>Rifampicin</a:t>
                      </a:r>
                    </a:p>
                    <a:p>
                      <a:r>
                        <a:rPr lang="en-US" sz="1600" dirty="0"/>
                        <a:t>Adults, 10mg</a:t>
                      </a:r>
                    </a:p>
                    <a:p>
                      <a:r>
                        <a:rPr lang="en-US" sz="1600" dirty="0"/>
                        <a:t>Children, 15 mg (10-20mg)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Isoniazid 300mg</a:t>
                      </a:r>
                    </a:p>
                    <a:p>
                      <a:r>
                        <a:rPr lang="en-US" sz="1600" dirty="0"/>
                        <a:t>Rifampicin 600mg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61921576"/>
                  </a:ext>
                </a:extLst>
              </a:tr>
              <a:tr h="2187292">
                <a:tc>
                  <a:txBody>
                    <a:bodyPr/>
                    <a:lstStyle/>
                    <a:p>
                      <a:r>
                        <a:rPr lang="en-US" sz="1600" dirty="0"/>
                        <a:t>3 months Rifapentine and Isoniazid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3HP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Weekly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Individuals aged ≥ 12 years: Isoniazid 15mg</a:t>
                      </a:r>
                    </a:p>
                    <a:p>
                      <a:r>
                        <a:rPr lang="en-US" sz="1600" dirty="0"/>
                        <a:t>Individuals aged 2-11 years: Isoniazid 25mg</a:t>
                      </a:r>
                    </a:p>
                    <a:p>
                      <a:r>
                        <a:rPr lang="en-US" sz="1600" dirty="0"/>
                        <a:t>Rifapentine:</a:t>
                      </a:r>
                    </a:p>
                    <a:p>
                      <a:r>
                        <a:rPr lang="en-US" sz="1600" dirty="0"/>
                        <a:t>10.0-14.0 kg: 300 mg</a:t>
                      </a:r>
                    </a:p>
                    <a:p>
                      <a:r>
                        <a:rPr lang="en-US" sz="1600" dirty="0"/>
                        <a:t>14.1-25.0 kg: 450 mg</a:t>
                      </a:r>
                    </a:p>
                    <a:p>
                      <a:r>
                        <a:rPr lang="en-US" sz="1600" dirty="0"/>
                        <a:t>25.1-32.0 kg: 600 mg</a:t>
                      </a:r>
                    </a:p>
                    <a:p>
                      <a:r>
                        <a:rPr lang="en-US" sz="1600" dirty="0"/>
                        <a:t>32.1-50.0 kg: 750 mg</a:t>
                      </a:r>
                    </a:p>
                    <a:p>
                      <a:r>
                        <a:rPr lang="en-US" sz="1600" dirty="0"/>
                        <a:t>&gt; 50 kg: 900mg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Isoniazid 900mg</a:t>
                      </a:r>
                    </a:p>
                    <a:p>
                      <a:r>
                        <a:rPr lang="en-US" sz="1600" dirty="0"/>
                        <a:t>Rifapentine 900mg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32330295"/>
                  </a:ext>
                </a:extLst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3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CD57FD-465D-4F25-B7EC-3CFEA49D4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839" y="329938"/>
            <a:ext cx="10407192" cy="59389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latin typeface="Arial" pitchFamily="34" charset="0"/>
                <a:cs typeface="Arial" pitchFamily="34" charset="0"/>
              </a:rPr>
              <a:t>Cost of different LTBI Regimens (GDF price)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="" xmlns:a16="http://schemas.microsoft.com/office/drawing/2014/main" id="{B442ACCF-8161-4209-A88D-604AB537FF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8321573"/>
              </p:ext>
            </p:extLst>
          </p:nvPr>
        </p:nvGraphicFramePr>
        <p:xfrm>
          <a:off x="838200" y="1187449"/>
          <a:ext cx="10515600" cy="51096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="" xmlns:a16="http://schemas.microsoft.com/office/drawing/2014/main" val="3740141412"/>
                    </a:ext>
                  </a:extLst>
                </a:gridCol>
                <a:gridCol w="5257800">
                  <a:extLst>
                    <a:ext uri="{9D8B030D-6E8A-4147-A177-3AD203B41FA5}">
                      <a16:colId xmlns="" xmlns:a16="http://schemas.microsoft.com/office/drawing/2014/main" val="2554442876"/>
                    </a:ext>
                  </a:extLst>
                </a:gridCol>
              </a:tblGrid>
              <a:tr h="1021931">
                <a:tc>
                  <a:txBody>
                    <a:bodyPr/>
                    <a:lstStyle/>
                    <a:p>
                      <a:pPr algn="just"/>
                      <a:r>
                        <a:rPr lang="en-US" sz="1800" dirty="0">
                          <a:latin typeface="Arial" pitchFamily="34" charset="0"/>
                          <a:cs typeface="Arial" pitchFamily="34" charset="0"/>
                        </a:rPr>
                        <a:t>Drug Regimen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800" dirty="0">
                          <a:latin typeface="Arial" pitchFamily="34" charset="0"/>
                          <a:cs typeface="Arial" pitchFamily="34" charset="0"/>
                        </a:rPr>
                        <a:t>Approximate cost per patient course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03020433"/>
                  </a:ext>
                </a:extLst>
              </a:tr>
              <a:tr h="1021931">
                <a:tc>
                  <a:txBody>
                    <a:bodyPr/>
                    <a:lstStyle/>
                    <a:p>
                      <a:pPr algn="just"/>
                      <a:r>
                        <a:rPr lang="en-US" sz="1800" dirty="0">
                          <a:latin typeface="Arial" pitchFamily="34" charset="0"/>
                          <a:cs typeface="Arial" pitchFamily="34" charset="0"/>
                        </a:rPr>
                        <a:t>Isoniazid alone for 6 months (6H)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800" dirty="0">
                          <a:latin typeface="Arial" pitchFamily="34" charset="0"/>
                          <a:cs typeface="Arial" pitchFamily="34" charset="0"/>
                        </a:rPr>
                        <a:t>$3.5 for an adult (Weight band &gt;50 kg)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163030233"/>
                  </a:ext>
                </a:extLst>
              </a:tr>
              <a:tr h="1021931">
                <a:tc>
                  <a:txBody>
                    <a:bodyPr/>
                    <a:lstStyle/>
                    <a:p>
                      <a:pPr algn="just"/>
                      <a:r>
                        <a:rPr lang="en-US" sz="1800" dirty="0">
                          <a:latin typeface="Arial" pitchFamily="34" charset="0"/>
                          <a:cs typeface="Arial" pitchFamily="34" charset="0"/>
                        </a:rPr>
                        <a:t>Daily rifampicin alone 4 months (4R)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800" dirty="0">
                          <a:latin typeface="Arial" pitchFamily="34" charset="0"/>
                          <a:cs typeface="Arial" pitchFamily="34" charset="0"/>
                        </a:rPr>
                        <a:t>$24 for an adult (Weight band &gt;50kg)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893575204"/>
                  </a:ext>
                </a:extLst>
              </a:tr>
              <a:tr h="1021931">
                <a:tc>
                  <a:txBody>
                    <a:bodyPr/>
                    <a:lstStyle/>
                    <a:p>
                      <a:pPr algn="just"/>
                      <a:r>
                        <a:rPr lang="en-US" sz="1800" dirty="0">
                          <a:latin typeface="Arial" pitchFamily="34" charset="0"/>
                          <a:cs typeface="Arial" pitchFamily="34" charset="0"/>
                        </a:rPr>
                        <a:t>Daily isoniazid plus rifampicin for 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3 </a:t>
                      </a:r>
                      <a:r>
                        <a:rPr lang="en-US" sz="1800" dirty="0">
                          <a:latin typeface="Arial" pitchFamily="34" charset="0"/>
                          <a:cs typeface="Arial" pitchFamily="34" charset="0"/>
                        </a:rPr>
                        <a:t>months 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(3RH</a:t>
                      </a:r>
                      <a:r>
                        <a:rPr lang="en-US" sz="1800" dirty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800" dirty="0">
                          <a:latin typeface="Arial" pitchFamily="34" charset="0"/>
                          <a:cs typeface="Arial" pitchFamily="34" charset="0"/>
                        </a:rPr>
                        <a:t>$13 for a child (Weight band 12-15kg)</a:t>
                      </a:r>
                    </a:p>
                    <a:p>
                      <a:pPr algn="just"/>
                      <a:r>
                        <a:rPr lang="en-US" sz="1800" dirty="0">
                          <a:latin typeface="Arial" pitchFamily="34" charset="0"/>
                          <a:cs typeface="Arial" pitchFamily="34" charset="0"/>
                        </a:rPr>
                        <a:t>$17 for an adult (Weight band &gt;50kg) </a:t>
                      </a:r>
                    </a:p>
                    <a:p>
                      <a:pPr algn="just"/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860394756"/>
                  </a:ext>
                </a:extLst>
              </a:tr>
              <a:tr h="1021931">
                <a:tc>
                  <a:txBody>
                    <a:bodyPr/>
                    <a:lstStyle/>
                    <a:p>
                      <a:pPr algn="just"/>
                      <a:r>
                        <a:rPr lang="en-US" sz="1800" dirty="0">
                          <a:latin typeface="Arial" pitchFamily="34" charset="0"/>
                          <a:cs typeface="Arial" pitchFamily="34" charset="0"/>
                        </a:rPr>
                        <a:t>Weekly rifapentine plus isoniazid for 3 months (3HP) (12 doses)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800" dirty="0">
                          <a:latin typeface="Arial" pitchFamily="34" charset="0"/>
                          <a:cs typeface="Arial" pitchFamily="34" charset="0"/>
                        </a:rPr>
                        <a:t>$46 for an adult (&gt;50kg)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195257427"/>
                  </a:ext>
                </a:extLst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1045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25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9" y="38099"/>
            <a:ext cx="121790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2660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FDCF47B-F452-4D2D-B28F-F96255E80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9083" y="214067"/>
            <a:ext cx="10014155" cy="895638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rial" pitchFamily="34" charset="0"/>
                <a:cs typeface="Arial" pitchFamily="34" charset="0"/>
              </a:rPr>
              <a:t>Choice of regimen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AEF711F-BCF8-4573-80F9-7A72574FF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5181" y="1676400"/>
            <a:ext cx="10515600" cy="462525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3HP should be given as preferred regimen to those persons who can tolerate it. If not tolerated, H can be proposed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Children contact under 2 years should not be treated with 3HP.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For operational feasibility: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Children &lt; 5 years old, contact of TB patients or PLHIV: 3HR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Contact ≥ 5 years old: 3HP or 3 HR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PLHIV: 3HP or the combination of INH-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Cotrimoxasol</a:t>
            </a:r>
            <a:r>
              <a:rPr lang="en-US" dirty="0">
                <a:latin typeface="Arial" pitchFamily="34" charset="0"/>
                <a:cs typeface="Arial" pitchFamily="34" charset="0"/>
              </a:rPr>
              <a:t>-Pyridoxin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13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1A827A5-5B53-430F-85BF-B05E7E3A4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3328" y="232389"/>
            <a:ext cx="10014155" cy="1325563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rial" pitchFamily="34" charset="0"/>
                <a:cs typeface="Arial" pitchFamily="34" charset="0"/>
              </a:rPr>
              <a:t>Why choosing LTBI regimen with shorter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duration (3HP)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31861E3-989F-461D-B764-5CF78C134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4345" y="2088862"/>
            <a:ext cx="10515600" cy="341139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2600" dirty="0">
                <a:latin typeface="Arial" pitchFamily="34" charset="0"/>
                <a:cs typeface="Arial" pitchFamily="34" charset="0"/>
              </a:rPr>
              <a:t>Similar effectiveness with longer treatment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latin typeface="Arial" pitchFamily="34" charset="0"/>
                <a:cs typeface="Arial" pitchFamily="34" charset="0"/>
              </a:rPr>
              <a:t>Facilitate better adherence and completion of treatment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latin typeface="Arial" pitchFamily="34" charset="0"/>
                <a:cs typeface="Arial" pitchFamily="34" charset="0"/>
              </a:rPr>
              <a:t>Reduce the risk of adverse events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latin typeface="Arial" pitchFamily="34" charset="0"/>
                <a:cs typeface="Arial" pitchFamily="34" charset="0"/>
              </a:rPr>
              <a:t>Can be completed in the same time or within the completion of index case’s TB treatment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05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9C0F96-3112-4D47-AE71-D2B982674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335" y="232390"/>
            <a:ext cx="10028904" cy="1325563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latin typeface="Arial" pitchFamily="34" charset="0"/>
                <a:cs typeface="Arial" pitchFamily="34" charset="0"/>
              </a:rPr>
              <a:t>Interaction with other medicines for </a:t>
            </a:r>
            <a:r>
              <a:rPr lang="en-US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HIV/Hepatitis</a:t>
            </a:r>
            <a:r>
              <a:rPr lang="en-US" sz="3200" b="1" dirty="0">
                <a:latin typeface="Arial" pitchFamily="34" charset="0"/>
                <a:cs typeface="Arial" pitchFamily="34" charset="0"/>
              </a:rPr>
              <a:t>/and other risk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BFA4FC8-6508-43C9-9A68-5706DEE7D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36382" cy="4741431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Regimen containing Rifampicin and Rifapentine </a:t>
            </a:r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should not be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administered to people receiving protease inhibitors or nevirapine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3HP can be administered to patients with </a:t>
            </a:r>
            <a:r>
              <a:rPr lang="en-US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Efavirens</a:t>
            </a:r>
            <a:endParaRPr lang="en-US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3HP is safe to administer with </a:t>
            </a:r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Dolutegravir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Use of 3HP and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Sofosbufir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/Ledipasvir and </a:t>
            </a:r>
            <a:r>
              <a:rPr lang="en-US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Sofosbufir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/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Veltavaspir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is </a:t>
            </a:r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contraindicate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d. Rifapentine decrease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Sofosbufir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level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Use of 3HP should be </a:t>
            </a:r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closely monitored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for the person under </a:t>
            </a:r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Buprenorphine</a:t>
            </a:r>
          </a:p>
          <a:p>
            <a:pPr>
              <a:lnSpc>
                <a:spcPct val="150000"/>
              </a:lnSpc>
            </a:pPr>
            <a:endParaRPr lang="en-US" sz="24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8927" y="6492875"/>
            <a:ext cx="2743200" cy="365125"/>
          </a:xfrm>
        </p:spPr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66018" y="6492875"/>
            <a:ext cx="2743200" cy="365125"/>
          </a:xfrm>
        </p:spPr>
        <p:txBody>
          <a:bodyPr/>
          <a:lstStyle/>
          <a:p>
            <a:fld id="{C15BD0D2-56A8-4D08-BC0D-DCDF4F067079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59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03DE020-F4F5-40E1-901B-E7224337C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8581" y="212726"/>
            <a:ext cx="9984658" cy="819662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rial" pitchFamily="34" charset="0"/>
                <a:cs typeface="Arial" pitchFamily="34" charset="0"/>
              </a:rPr>
              <a:t>Management of Adverse Event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0014443-3466-45E7-902B-6B1C7174E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364" y="1385454"/>
            <a:ext cx="10287000" cy="5223164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Clinical hepatitis occurs in 0.1% of people taking INH and increase in conjunction with other hepatotoxic agent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Peripheral neuropathy occurs in 0.2% taking INH in conventional dose</a:t>
            </a:r>
          </a:p>
          <a:p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Monthly visit to monitor the treatment is highly recommended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Baseline liver function test is not required except for those with history of liver disease, regular use of alcohol, HIV infection, age &gt;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35yr,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pregnancy, immediate post partum period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Treatment should be stopped if transaminase level is more than 3 times upper limit with hepatitis symptoms, or more than 5 times without symptom</a:t>
            </a:r>
          </a:p>
          <a:p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Vitamin B6 supplement for those taking INH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and having history of neuropathy, HIV infection, alcohol drinker, renal failure, diabetes, pregnant, breastfeed.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33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6180" y="0"/>
            <a:ext cx="10861965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30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4419D09-EC0C-45DD-93D6-1EEE62601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833" y="221673"/>
            <a:ext cx="10043652" cy="1579418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3600" b="1" dirty="0">
                <a:latin typeface="Arial" pitchFamily="34" charset="0"/>
                <a:cs typeface="Arial" pitchFamily="34" charset="0"/>
              </a:rPr>
              <a:t>Patients under LTBI treatment should immediately see a health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professional </a:t>
            </a:r>
            <a:r>
              <a:rPr lang="en-US" sz="3600" b="1" dirty="0">
                <a:latin typeface="Arial" pitchFamily="34" charset="0"/>
                <a:cs typeface="Arial" pitchFamily="34" charset="0"/>
              </a:rPr>
              <a:t>when they have these symptoms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0363147-634F-4DFE-AAFD-08141F912E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3775"/>
            <a:ext cx="10515600" cy="4222903"/>
          </a:xfrm>
        </p:spPr>
        <p:txBody>
          <a:bodyPr>
            <a:no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Nausea and vomiting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Anorexia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Abdominal discomfort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Jaundice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Persistent fatigue and weakness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Dark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colour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urine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Pale stool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If no care provider to consult, the treatment should be stopped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56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7F67B9-18E5-4A19-9188-F1C5E35CC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335" y="236859"/>
            <a:ext cx="10028904" cy="1046251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rial" pitchFamily="34" charset="0"/>
                <a:cs typeface="Arial" pitchFamily="34" charset="0"/>
              </a:rPr>
              <a:t>Monthly visit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87D3C98-5260-4DAB-8ED1-1B67EB85C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4677" y="1899812"/>
            <a:ext cx="10515600" cy="332826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To assess: adherence, TB symptom, and adverse event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Patient education and counseling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Periodic laboratory test for patients with abnormal initial result, or those with symptoms after taking the treatment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Monitoring should be done by trained health worker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87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F5341AF-5E33-4D05-99A2-1228A362B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8581" y="268143"/>
            <a:ext cx="9999406" cy="1014967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rial" pitchFamily="34" charset="0"/>
                <a:cs typeface="Arial" pitchFamily="34" charset="0"/>
              </a:rPr>
              <a:t>Treatment Option and Follow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F3B4914-EC15-488C-9573-4879652030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0982"/>
            <a:ext cx="10515600" cy="4835236"/>
          </a:xfrm>
        </p:spPr>
        <p:txBody>
          <a:bodyPr>
            <a:no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For PLHIV, LTBI treatment should be available in the treatment center or decentralized site to avoid non completion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For TB contacts, LTBI treatment should be provided in the nearest center to the patients or in the same center of the index TB patients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We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need to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know the resistance pattern of index cases with the GeneXpert expansion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The preventive treatment for household contacts of </a:t>
            </a:r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DR TB index cases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should be individualized according to the drug susceptibility profile of index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case( 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based on DST results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dirty="0">
                <a:latin typeface="Arial" pitchFamily="34" charset="0"/>
                <a:cs typeface="Arial" pitchFamily="34" charset="0"/>
              </a:rPr>
              <a:t>Only for high risk contacts (children, PLHIV, under immunosuppressed contacts)</a:t>
            </a:r>
          </a:p>
          <a:p>
            <a:pPr lvl="1"/>
            <a:r>
              <a:rPr lang="en-US" dirty="0">
                <a:latin typeface="Arial" pitchFamily="34" charset="0"/>
                <a:cs typeface="Arial" pitchFamily="34" charset="0"/>
              </a:rPr>
              <a:t>TB infection should be confirmed</a:t>
            </a:r>
          </a:p>
          <a:p>
            <a:pPr lvl="1"/>
            <a:r>
              <a:rPr lang="en-US" dirty="0">
                <a:latin typeface="Arial" pitchFamily="34" charset="0"/>
                <a:cs typeface="Arial" pitchFamily="34" charset="0"/>
              </a:rPr>
              <a:t>Close monitoring of TB disease development at least for 2 years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0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7200" y="274638"/>
            <a:ext cx="9855200" cy="715962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2800" b="1" dirty="0"/>
              <a:t>Under 5 </a:t>
            </a:r>
            <a:r>
              <a:rPr lang="en-US" sz="2800" b="1" dirty="0" err="1"/>
              <a:t>IPT</a:t>
            </a:r>
            <a:r>
              <a:rPr lang="en-US" sz="2800" b="1" dirty="0"/>
              <a:t> (2015-2018)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83A-AF73-4528-BE59-0134A38F9106}" type="slidenum">
              <a:rPr lang="en-US" smtClean="0"/>
              <a:pPr/>
              <a:t>33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1919979"/>
              </p:ext>
            </p:extLst>
          </p:nvPr>
        </p:nvGraphicFramePr>
        <p:xfrm>
          <a:off x="863600" y="1600201"/>
          <a:ext cx="107188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/>
          <a:p>
            <a:r>
              <a:rPr lang="it-IT" smtClean="0"/>
              <a:t>LTBI ,Dr. Cho Cho San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28800" y="5962517"/>
            <a:ext cx="853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Note: IPT given to PLHIV patients in 2018 is 15% (5,776 out of 37,277)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8755786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7200" y="228600"/>
            <a:ext cx="9855200" cy="9906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2500" b="1" dirty="0"/>
              <a:t>Under 5 </a:t>
            </a:r>
            <a:r>
              <a:rPr lang="en-US" sz="2500" b="1" dirty="0" err="1"/>
              <a:t>IPT</a:t>
            </a:r>
            <a:r>
              <a:rPr lang="en-US" sz="2500" b="1" dirty="0"/>
              <a:t> according States/Regions and Partners, 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83A-AF73-4528-BE59-0134A38F9106}" type="slidenum">
              <a:rPr lang="en-US" smtClean="0"/>
              <a:pPr/>
              <a:t>34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7279056"/>
              </p:ext>
            </p:extLst>
          </p:nvPr>
        </p:nvGraphicFramePr>
        <p:xfrm>
          <a:off x="609600" y="1600201"/>
          <a:ext cx="109728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/>
          <a:p>
            <a:r>
              <a:rPr lang="it-IT" smtClean="0"/>
              <a:t>LTBI ,Dr. Cho Cho San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0761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4DC245A-21F2-4AFC-9EE1-C3AB29FCA2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21109" y="602435"/>
            <a:ext cx="4754880" cy="949998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Under 5 Children in </a:t>
            </a:r>
            <a:r>
              <a:rPr lang="en-US" sz="2800" b="1" dirty="0"/>
              <a:t>2018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A4B8F26-B21A-4542-ABAF-F994F2DCF7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37982" y="1896449"/>
            <a:ext cx="4754880" cy="398342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583 children put on TPT using INH.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Average household size is 4.2 and pop &lt;5 </a:t>
            </a:r>
            <a:r>
              <a:rPr lang="en-US" sz="20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yrs</a:t>
            </a:r>
            <a:r>
              <a:rPr lang="en-US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is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10%. Applying the current bacteriologically confirmed notification rates, eligible children &lt;5yrs for TPT is 47,173 </a:t>
            </a:r>
            <a:r>
              <a:rPr lang="en-US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(&lt;2yrs is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15, 724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4E54EC9-E160-48C1-97C7-44C163C680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990888" y="1045780"/>
            <a:ext cx="5975488" cy="822960"/>
          </a:xfrm>
        </p:spPr>
        <p:txBody>
          <a:bodyPr>
            <a:normAutofit fontScale="77500" lnSpcReduction="20000"/>
          </a:bodyPr>
          <a:lstStyle/>
          <a:p>
            <a:r>
              <a:rPr lang="en-US" sz="2800" b="1" dirty="0"/>
              <a:t>PLHIV in 2018 – focus on exclusion rather than inclusion in cascade, extreme clinical caution, fear of resistance?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24DFD050-67E0-461B-A86C-3AC6C1E1C808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298465170"/>
              </p:ext>
            </p:extLst>
          </p:nvPr>
        </p:nvGraphicFramePr>
        <p:xfrm>
          <a:off x="5991225" y="2325940"/>
          <a:ext cx="5975488" cy="3982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xmlns="" id="{24DFD050-67E0-461B-A86C-3AC6C1E1C8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8436259"/>
              </p:ext>
            </p:extLst>
          </p:nvPr>
        </p:nvGraphicFramePr>
        <p:xfrm>
          <a:off x="6188765" y="2452980"/>
          <a:ext cx="5234609" cy="36165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3A426496-8252-477F-95CD-FCDC7FC024CC}"/>
              </a:ext>
            </a:extLst>
          </p:cNvPr>
          <p:cNvCxnSpPr/>
          <p:nvPr/>
        </p:nvCxnSpPr>
        <p:spPr>
          <a:xfrm>
            <a:off x="7474226" y="3148900"/>
            <a:ext cx="675861" cy="5950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6128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93E5B7-D7C4-49F0-BE69-CF6BAA04F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610538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LTBI priorities, Scale up proposal for discussion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xmlns="" id="{AE45592C-CF7E-4CBF-9484-3562FC304C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1985592"/>
              </p:ext>
            </p:extLst>
          </p:nvPr>
        </p:nvGraphicFramePr>
        <p:xfrm>
          <a:off x="1023940" y="1195754"/>
          <a:ext cx="10863260" cy="51474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912">
                  <a:extLst>
                    <a:ext uri="{9D8B030D-6E8A-4147-A177-3AD203B41FA5}">
                      <a16:colId xmlns:a16="http://schemas.microsoft.com/office/drawing/2014/main" xmlns="" val="374861627"/>
                    </a:ext>
                  </a:extLst>
                </a:gridCol>
                <a:gridCol w="2928403">
                  <a:extLst>
                    <a:ext uri="{9D8B030D-6E8A-4147-A177-3AD203B41FA5}">
                      <a16:colId xmlns:a16="http://schemas.microsoft.com/office/drawing/2014/main" xmlns="" val="364492736"/>
                    </a:ext>
                  </a:extLst>
                </a:gridCol>
                <a:gridCol w="1648690">
                  <a:extLst>
                    <a:ext uri="{9D8B030D-6E8A-4147-A177-3AD203B41FA5}">
                      <a16:colId xmlns:a16="http://schemas.microsoft.com/office/drawing/2014/main" xmlns="" val="2239785763"/>
                    </a:ext>
                  </a:extLst>
                </a:gridCol>
                <a:gridCol w="3089564">
                  <a:extLst>
                    <a:ext uri="{9D8B030D-6E8A-4147-A177-3AD203B41FA5}">
                      <a16:colId xmlns:a16="http://schemas.microsoft.com/office/drawing/2014/main" xmlns="" val="1216090723"/>
                    </a:ext>
                  </a:extLst>
                </a:gridCol>
                <a:gridCol w="2410691"/>
              </a:tblGrid>
              <a:tr h="39358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Groups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coverage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Who is responsible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Treatment regimen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77641392"/>
                  </a:ext>
                </a:extLst>
              </a:tr>
              <a:tr h="788912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HH contacts under 5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New enrolled PLHIV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50/50/50</a:t>
                      </a:r>
                    </a:p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50/50/50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TB </a:t>
                      </a:r>
                      <a:r>
                        <a:rPr lang="en-US" sz="1600" dirty="0" err="1">
                          <a:latin typeface="Arial" pitchFamily="34" charset="0"/>
                          <a:cs typeface="Arial" pitchFamily="34" charset="0"/>
                        </a:rPr>
                        <a:t>programme</a:t>
                      </a:r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 and child health, HIV </a:t>
                      </a:r>
                      <a:r>
                        <a:rPr lang="en-US" sz="1600" dirty="0" err="1">
                          <a:latin typeface="Arial" pitchFamily="34" charset="0"/>
                          <a:cs typeface="Arial" pitchFamily="34" charset="0"/>
                        </a:rPr>
                        <a:t>programme</a:t>
                      </a:r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, clinical societies.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Isoniazid(6 month)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0445522"/>
                  </a:ext>
                </a:extLst>
              </a:tr>
              <a:tr h="126161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HH contacts under 5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New enrolled PLHIV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Adult bac confirmed contacts over age 50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Other risk groups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70/70/70</a:t>
                      </a:r>
                    </a:p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70/70/70</a:t>
                      </a:r>
                    </a:p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70/70/70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As above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? 3HP</a:t>
                      </a:r>
                      <a:r>
                        <a:rPr lang="en-US" sz="1600" baseline="0" dirty="0" smtClean="0">
                          <a:latin typeface="Arial" pitchFamily="34" charset="0"/>
                          <a:cs typeface="Arial" pitchFamily="34" charset="0"/>
                        </a:rPr>
                        <a:t> based on pilot result in Mandalay</a:t>
                      </a:r>
                    </a:p>
                    <a:p>
                      <a:r>
                        <a:rPr lang="en-US" sz="1600" baseline="0" smtClean="0">
                          <a:latin typeface="Arial" pitchFamily="34" charset="0"/>
                          <a:cs typeface="Arial" pitchFamily="34" charset="0"/>
                        </a:rPr>
                        <a:t>?Funding 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43415321"/>
                  </a:ext>
                </a:extLst>
              </a:tr>
              <a:tr h="679328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As above plus add other bac confirmed contacts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50/50/50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As above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75437641"/>
                  </a:ext>
                </a:extLst>
              </a:tr>
              <a:tr h="679328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As above – increase coverage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60/60/60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As above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41195154"/>
                  </a:ext>
                </a:extLst>
              </a:tr>
              <a:tr h="126161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As above – increase coverage all groups of bac confirmed HH cases including adolescents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70/70/70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itchFamily="34" charset="0"/>
                          <a:cs typeface="Arial" pitchFamily="34" charset="0"/>
                        </a:rPr>
                        <a:t>As above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0158923"/>
                  </a:ext>
                </a:extLst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7863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Way Forwards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Strengthen TPT(TB preventive therapy) coverage under 5 and PLHIV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upto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township level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Linkage the TPT with existing contact tracing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activites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Multiplier training of contact tracing and TPT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upto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township level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To increase TPT coverage to other risk groups and contacts of all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bac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 Confirmed TB by phase wise manner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To strengthen community awareness collaboration with health literacy promotion unit for </a:t>
            </a:r>
            <a:r>
              <a:rPr lang="en-US" sz="2400" smtClean="0">
                <a:latin typeface="Arial" pitchFamily="34" charset="0"/>
                <a:cs typeface="Arial" pitchFamily="34" charset="0"/>
              </a:rPr>
              <a:t>TB including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infection </a:t>
            </a:r>
            <a:r>
              <a:rPr lang="en-US" sz="2400" smtClean="0">
                <a:latin typeface="Arial" pitchFamily="34" charset="0"/>
                <a:cs typeface="Arial" pitchFamily="34" charset="0"/>
              </a:rPr>
              <a:t>control practice 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9379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1F2FED3-F431-4C92-9100-BFB40328A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335" y="293386"/>
            <a:ext cx="10058400" cy="634870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latin typeface="Arial" pitchFamily="34" charset="0"/>
                <a:cs typeface="Arial" pitchFamily="34" charset="0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13A79C1-C896-430F-8A11-F93DF8FA64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192" y="1149927"/>
            <a:ext cx="11633771" cy="5567744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fr-FR" sz="1200" dirty="0"/>
              <a:t>Ahmed, A., </a:t>
            </a:r>
            <a:r>
              <a:rPr lang="fr-FR" sz="1200" dirty="0" err="1"/>
              <a:t>Mekonnen</a:t>
            </a:r>
            <a:r>
              <a:rPr lang="fr-FR" sz="1200" dirty="0"/>
              <a:t>, D., </a:t>
            </a:r>
            <a:r>
              <a:rPr lang="fr-FR" sz="1200" dirty="0" err="1"/>
              <a:t>Shiferaw</a:t>
            </a:r>
            <a:r>
              <a:rPr lang="fr-FR" sz="1200" dirty="0"/>
              <a:t>, A. M., </a:t>
            </a:r>
            <a:r>
              <a:rPr lang="fr-FR" sz="1200" dirty="0" err="1"/>
              <a:t>Belayneh</a:t>
            </a:r>
            <a:r>
              <a:rPr lang="fr-FR" sz="1200" dirty="0"/>
              <a:t>, F., &amp; </a:t>
            </a:r>
            <a:r>
              <a:rPr lang="fr-FR" sz="1200" dirty="0" err="1"/>
              <a:t>Yenit</a:t>
            </a:r>
            <a:r>
              <a:rPr lang="fr-FR" sz="1200" dirty="0"/>
              <a:t>, M. K. (2018). Incidence and </a:t>
            </a:r>
            <a:r>
              <a:rPr lang="fr-FR" sz="1200" dirty="0" err="1"/>
              <a:t>determinants</a:t>
            </a:r>
            <a:r>
              <a:rPr lang="fr-FR" sz="1200" dirty="0"/>
              <a:t> of </a:t>
            </a:r>
            <a:r>
              <a:rPr lang="fr-FR" sz="1200" dirty="0" err="1"/>
              <a:t>tuberculosis</a:t>
            </a:r>
            <a:r>
              <a:rPr lang="fr-FR" sz="1200" dirty="0"/>
              <a:t> infection </a:t>
            </a:r>
            <a:r>
              <a:rPr lang="fr-FR" sz="1200" dirty="0" err="1"/>
              <a:t>among</a:t>
            </a:r>
            <a:r>
              <a:rPr lang="fr-FR" sz="1200" dirty="0"/>
              <a:t> </a:t>
            </a:r>
            <a:r>
              <a:rPr lang="fr-FR" sz="1200" dirty="0" err="1"/>
              <a:t>adult</a:t>
            </a:r>
            <a:r>
              <a:rPr lang="fr-FR" sz="1200" dirty="0"/>
              <a:t> patients </a:t>
            </a:r>
            <a:r>
              <a:rPr lang="fr-FR" sz="1200" dirty="0" err="1"/>
              <a:t>with</a:t>
            </a:r>
            <a:r>
              <a:rPr lang="fr-FR" sz="1200" dirty="0"/>
              <a:t> HIV </a:t>
            </a:r>
            <a:r>
              <a:rPr lang="fr-FR" sz="1200" dirty="0" err="1"/>
              <a:t>attending</a:t>
            </a:r>
            <a:r>
              <a:rPr lang="fr-FR" sz="1200" dirty="0"/>
              <a:t> HIV care in </a:t>
            </a:r>
            <a:r>
              <a:rPr lang="fr-FR" sz="1200" dirty="0" err="1"/>
              <a:t>north-east</a:t>
            </a:r>
            <a:r>
              <a:rPr lang="fr-FR" sz="1200" dirty="0"/>
              <a:t> </a:t>
            </a:r>
            <a:r>
              <a:rPr lang="fr-FR" sz="1200" dirty="0" err="1"/>
              <a:t>Ethiopia</a:t>
            </a:r>
            <a:r>
              <a:rPr lang="fr-FR" sz="1200" dirty="0"/>
              <a:t>: a </a:t>
            </a:r>
            <a:r>
              <a:rPr lang="fr-FR" sz="1200" dirty="0" err="1"/>
              <a:t>retrospective</a:t>
            </a:r>
            <a:r>
              <a:rPr lang="fr-FR" sz="1200" dirty="0"/>
              <a:t> </a:t>
            </a:r>
            <a:r>
              <a:rPr lang="fr-FR" sz="1200" dirty="0" err="1"/>
              <a:t>cohort</a:t>
            </a:r>
            <a:r>
              <a:rPr lang="fr-FR" sz="1200" dirty="0"/>
              <a:t> </a:t>
            </a:r>
            <a:r>
              <a:rPr lang="fr-FR" sz="1200" dirty="0" err="1"/>
              <a:t>study</a:t>
            </a:r>
            <a:r>
              <a:rPr lang="fr-FR" sz="1200" dirty="0"/>
              <a:t>. </a:t>
            </a:r>
            <a:r>
              <a:rPr lang="fr-FR" sz="1200" i="1" dirty="0"/>
              <a:t>BMJ Open</a:t>
            </a:r>
            <a:r>
              <a:rPr lang="fr-FR" sz="1200" dirty="0"/>
              <a:t>, </a:t>
            </a:r>
            <a:r>
              <a:rPr lang="fr-FR" sz="1200" i="1" dirty="0"/>
              <a:t>8</a:t>
            </a:r>
            <a:r>
              <a:rPr lang="fr-FR" sz="1200" dirty="0"/>
              <a:t>, 16961. </a:t>
            </a:r>
            <a:r>
              <a:rPr lang="fr-FR" sz="1200" dirty="0">
                <a:hlinkClick r:id="rId2"/>
              </a:rPr>
              <a:t>http://doi.org/10.1136/bmjopen-2017-016961</a:t>
            </a:r>
            <a:endParaRPr lang="fr-FR" sz="1200" dirty="0"/>
          </a:p>
          <a:p>
            <a:pPr marL="0" indent="0">
              <a:lnSpc>
                <a:spcPct val="100000"/>
              </a:lnSpc>
              <a:buNone/>
            </a:pPr>
            <a:r>
              <a:rPr lang="fr-FR" sz="1200" dirty="0" err="1"/>
              <a:t>Assefa</a:t>
            </a:r>
            <a:r>
              <a:rPr lang="fr-FR" sz="1200" dirty="0"/>
              <a:t>, Y., </a:t>
            </a:r>
            <a:r>
              <a:rPr lang="fr-FR" sz="1200" dirty="0" err="1"/>
              <a:t>Woldeyohannes</a:t>
            </a:r>
            <a:r>
              <a:rPr lang="fr-FR" sz="1200" dirty="0"/>
              <a:t>, S., Hamada, Y., </a:t>
            </a:r>
            <a:r>
              <a:rPr lang="fr-FR" sz="1200" dirty="0" err="1"/>
              <a:t>Getahun</a:t>
            </a:r>
            <a:r>
              <a:rPr lang="fr-FR" sz="1200" dirty="0"/>
              <a:t>, H., Screening </a:t>
            </a:r>
            <a:r>
              <a:rPr lang="fr-FR" sz="1200" dirty="0" err="1"/>
              <a:t>tools</a:t>
            </a:r>
            <a:r>
              <a:rPr lang="fr-FR" sz="1200" dirty="0"/>
              <a:t> to </a:t>
            </a:r>
            <a:r>
              <a:rPr lang="fr-FR" sz="1200" dirty="0" err="1"/>
              <a:t>exclude</a:t>
            </a:r>
            <a:r>
              <a:rPr lang="fr-FR" sz="1200" dirty="0"/>
              <a:t> active </a:t>
            </a:r>
            <a:r>
              <a:rPr lang="fr-FR" sz="1200" dirty="0" err="1"/>
              <a:t>pulmonary</a:t>
            </a:r>
            <a:r>
              <a:rPr lang="fr-FR" sz="1200" dirty="0"/>
              <a:t> TB in high TB </a:t>
            </a:r>
            <a:r>
              <a:rPr lang="fr-FR" sz="1200" dirty="0" err="1"/>
              <a:t>burden</a:t>
            </a:r>
            <a:r>
              <a:rPr lang="fr-FR" sz="1200" dirty="0"/>
              <a:t> countries: </a:t>
            </a:r>
            <a:r>
              <a:rPr lang="fr-FR" sz="1200" dirty="0" err="1"/>
              <a:t>systematic</a:t>
            </a:r>
            <a:r>
              <a:rPr lang="fr-FR" sz="1200" dirty="0"/>
              <a:t> </a:t>
            </a:r>
            <a:r>
              <a:rPr lang="fr-FR" sz="1200" dirty="0" err="1"/>
              <a:t>review</a:t>
            </a:r>
            <a:r>
              <a:rPr lang="fr-FR" sz="1200" dirty="0"/>
              <a:t> and </a:t>
            </a:r>
            <a:r>
              <a:rPr lang="fr-FR" sz="1200" dirty="0" err="1"/>
              <a:t>meta-analysis</a:t>
            </a:r>
            <a:r>
              <a:rPr lang="fr-FR" sz="1200" dirty="0"/>
              <a:t>. Int J </a:t>
            </a:r>
            <a:r>
              <a:rPr lang="fr-FR" sz="1200" dirty="0" err="1"/>
              <a:t>Tuberc</a:t>
            </a:r>
            <a:r>
              <a:rPr lang="fr-FR" sz="1200" dirty="0"/>
              <a:t> Lung Dis. 2019 Jun 1; 23(6): 728-734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FR" sz="1200" dirty="0"/>
              <a:t>Barry, C. E., </a:t>
            </a:r>
            <a:r>
              <a:rPr lang="fr-FR" sz="1200" dirty="0" err="1"/>
              <a:t>Boshoff</a:t>
            </a:r>
            <a:r>
              <a:rPr lang="fr-FR" sz="1200" dirty="0"/>
              <a:t>, H., Dartois, V., Dick, T., </a:t>
            </a:r>
            <a:r>
              <a:rPr lang="fr-FR" sz="1200" dirty="0" err="1"/>
              <a:t>Ehrt</a:t>
            </a:r>
            <a:r>
              <a:rPr lang="fr-FR" sz="1200" dirty="0"/>
              <a:t>, S., Flynn, J., … Young, D. (2009). The </a:t>
            </a:r>
            <a:r>
              <a:rPr lang="fr-FR" sz="1200" dirty="0" err="1"/>
              <a:t>spectrum</a:t>
            </a:r>
            <a:r>
              <a:rPr lang="fr-FR" sz="1200" dirty="0"/>
              <a:t> of latent </a:t>
            </a:r>
            <a:r>
              <a:rPr lang="fr-FR" sz="1200" dirty="0" err="1"/>
              <a:t>tuberculosis</a:t>
            </a:r>
            <a:r>
              <a:rPr lang="fr-FR" sz="1200" dirty="0"/>
              <a:t>: </a:t>
            </a:r>
            <a:r>
              <a:rPr lang="fr-FR" sz="1200" dirty="0" err="1"/>
              <a:t>rethinking</a:t>
            </a:r>
            <a:r>
              <a:rPr lang="fr-FR" sz="1200" dirty="0"/>
              <a:t> the goals of </a:t>
            </a:r>
            <a:r>
              <a:rPr lang="fr-FR" sz="1200" dirty="0" err="1"/>
              <a:t>prophylaxis</a:t>
            </a:r>
            <a:r>
              <a:rPr lang="fr-FR" sz="1200" dirty="0"/>
              <a:t>. Nat </a:t>
            </a:r>
            <a:r>
              <a:rPr lang="fr-FR" sz="1200" dirty="0" err="1"/>
              <a:t>Rev</a:t>
            </a:r>
            <a:r>
              <a:rPr lang="fr-FR" sz="1200" dirty="0"/>
              <a:t> </a:t>
            </a:r>
            <a:r>
              <a:rPr lang="fr-FR" sz="1200" dirty="0" err="1"/>
              <a:t>Microbiol</a:t>
            </a:r>
            <a:r>
              <a:rPr lang="fr-FR" sz="1200" dirty="0"/>
              <a:t>, 7(12), 845–855. http://doi.org/10.1038/nrmicro2236</a:t>
            </a:r>
            <a:endParaRPr lang="en-US" sz="1200" dirty="0"/>
          </a:p>
          <a:p>
            <a:pPr marL="0" indent="0">
              <a:lnSpc>
                <a:spcPct val="100000"/>
              </a:lnSpc>
              <a:buNone/>
            </a:pPr>
            <a:r>
              <a:rPr lang="fr-FR" sz="1200" dirty="0" err="1"/>
              <a:t>Golub</a:t>
            </a:r>
            <a:r>
              <a:rPr lang="fr-FR" sz="1200" dirty="0"/>
              <a:t>, J. E., </a:t>
            </a:r>
            <a:r>
              <a:rPr lang="fr-FR" sz="1200" dirty="0" err="1"/>
              <a:t>Saraceni</a:t>
            </a:r>
            <a:r>
              <a:rPr lang="fr-FR" sz="1200" dirty="0"/>
              <a:t>, V., </a:t>
            </a:r>
            <a:r>
              <a:rPr lang="fr-FR" sz="1200" dirty="0" err="1"/>
              <a:t>Cavalcante</a:t>
            </a:r>
            <a:r>
              <a:rPr lang="fr-FR" sz="1200" dirty="0"/>
              <a:t>, S. C., Pacheco, A. G., </a:t>
            </a:r>
            <a:r>
              <a:rPr lang="fr-FR" sz="1200" dirty="0" err="1"/>
              <a:t>Moulton</a:t>
            </a:r>
            <a:r>
              <a:rPr lang="fr-FR" sz="1200" dirty="0"/>
              <a:t>, L. H., King, B. S., … </a:t>
            </a:r>
            <a:r>
              <a:rPr lang="fr-FR" sz="1200" dirty="0" err="1"/>
              <a:t>Durovni</a:t>
            </a:r>
            <a:r>
              <a:rPr lang="fr-FR" sz="1200" dirty="0"/>
              <a:t>, B. (2007). The impact of </a:t>
            </a:r>
            <a:r>
              <a:rPr lang="fr-FR" sz="1200" dirty="0" err="1"/>
              <a:t>antiretroviral</a:t>
            </a:r>
            <a:r>
              <a:rPr lang="fr-FR" sz="1200" dirty="0"/>
              <a:t> </a:t>
            </a:r>
            <a:r>
              <a:rPr lang="fr-FR" sz="1200" dirty="0" err="1"/>
              <a:t>therapy</a:t>
            </a:r>
            <a:r>
              <a:rPr lang="fr-FR" sz="1200" dirty="0"/>
              <a:t> and </a:t>
            </a:r>
            <a:r>
              <a:rPr lang="fr-FR" sz="1200" dirty="0" err="1"/>
              <a:t>isoniazid</a:t>
            </a:r>
            <a:r>
              <a:rPr lang="fr-FR" sz="1200" dirty="0"/>
              <a:t> </a:t>
            </a:r>
            <a:r>
              <a:rPr lang="fr-FR" sz="1200" dirty="0" err="1"/>
              <a:t>preventive</a:t>
            </a:r>
            <a:r>
              <a:rPr lang="fr-FR" sz="1200" dirty="0"/>
              <a:t> </a:t>
            </a:r>
            <a:r>
              <a:rPr lang="fr-FR" sz="1200" dirty="0" err="1"/>
              <a:t>therapy</a:t>
            </a:r>
            <a:r>
              <a:rPr lang="fr-FR" sz="1200" dirty="0"/>
              <a:t> on </a:t>
            </a:r>
            <a:r>
              <a:rPr lang="fr-FR" sz="1200" dirty="0" err="1"/>
              <a:t>tuberculosis</a:t>
            </a:r>
            <a:r>
              <a:rPr lang="fr-FR" sz="1200" dirty="0"/>
              <a:t> incidence in HIV-</a:t>
            </a:r>
            <a:r>
              <a:rPr lang="fr-FR" sz="1200" dirty="0" err="1"/>
              <a:t>infected</a:t>
            </a:r>
            <a:r>
              <a:rPr lang="fr-FR" sz="1200" dirty="0"/>
              <a:t> patients in Rio de Janeiro, Brazil. </a:t>
            </a:r>
            <a:r>
              <a:rPr lang="fr-FR" sz="1200" i="1" dirty="0"/>
              <a:t>AIDS</a:t>
            </a:r>
            <a:r>
              <a:rPr lang="fr-FR" sz="1200" dirty="0"/>
              <a:t>, </a:t>
            </a:r>
            <a:r>
              <a:rPr lang="fr-FR" sz="1200" i="1" dirty="0"/>
              <a:t>21</a:t>
            </a:r>
            <a:r>
              <a:rPr lang="fr-FR" sz="1200" dirty="0"/>
              <a:t>(11), 1441–1448. http://doi.org/10.1097/QAD.0b013e328216f441</a:t>
            </a:r>
            <a:endParaRPr lang="en-US" sz="1200" dirty="0"/>
          </a:p>
          <a:p>
            <a:pPr marL="0" indent="0">
              <a:lnSpc>
                <a:spcPct val="100000"/>
              </a:lnSpc>
              <a:buNone/>
            </a:pPr>
            <a:r>
              <a:rPr lang="fr-FR" sz="1200" dirty="0"/>
              <a:t>Jacobson, K. B., </a:t>
            </a:r>
            <a:r>
              <a:rPr lang="fr-FR" sz="1200" dirty="0" err="1"/>
              <a:t>Niccolai</a:t>
            </a:r>
            <a:r>
              <a:rPr lang="fr-FR" sz="1200" dirty="0"/>
              <a:t>, L., </a:t>
            </a:r>
            <a:r>
              <a:rPr lang="fr-FR" sz="1200" dirty="0" err="1"/>
              <a:t>Mtungwa</a:t>
            </a:r>
            <a:r>
              <a:rPr lang="fr-FR" sz="1200" dirty="0"/>
              <a:t>, N., Moll, A. P., &amp; </a:t>
            </a:r>
            <a:r>
              <a:rPr lang="fr-FR" sz="1200" dirty="0" err="1"/>
              <a:t>Shenoi</a:t>
            </a:r>
            <a:r>
              <a:rPr lang="fr-FR" sz="1200" dirty="0"/>
              <a:t>, S. V. (2017). “</a:t>
            </a:r>
            <a:r>
              <a:rPr lang="fr-FR" sz="1200" dirty="0" err="1"/>
              <a:t>It’s</a:t>
            </a:r>
            <a:r>
              <a:rPr lang="fr-FR" sz="1200" dirty="0"/>
              <a:t> about </a:t>
            </a:r>
            <a:r>
              <a:rPr lang="fr-FR" sz="1200" dirty="0" err="1"/>
              <a:t>my</a:t>
            </a:r>
            <a:r>
              <a:rPr lang="fr-FR" sz="1200" dirty="0"/>
              <a:t> life”: </a:t>
            </a:r>
            <a:r>
              <a:rPr lang="fr-FR" sz="1200" dirty="0" err="1"/>
              <a:t>facilitators</a:t>
            </a:r>
            <a:r>
              <a:rPr lang="fr-FR" sz="1200" dirty="0"/>
              <a:t> of and </a:t>
            </a:r>
            <a:r>
              <a:rPr lang="fr-FR" sz="1200" dirty="0" err="1"/>
              <a:t>barriers</a:t>
            </a:r>
            <a:r>
              <a:rPr lang="fr-FR" sz="1200" dirty="0"/>
              <a:t> to </a:t>
            </a:r>
            <a:r>
              <a:rPr lang="fr-FR" sz="1200" dirty="0" err="1"/>
              <a:t>isoniazid</a:t>
            </a:r>
            <a:r>
              <a:rPr lang="fr-FR" sz="1200" dirty="0"/>
              <a:t> </a:t>
            </a:r>
            <a:r>
              <a:rPr lang="fr-FR" sz="1200" dirty="0" err="1"/>
              <a:t>preventive</a:t>
            </a:r>
            <a:r>
              <a:rPr lang="fr-FR" sz="1200" dirty="0"/>
              <a:t> </a:t>
            </a:r>
            <a:r>
              <a:rPr lang="fr-FR" sz="1200" dirty="0" err="1"/>
              <a:t>therapy</a:t>
            </a:r>
            <a:r>
              <a:rPr lang="fr-FR" sz="1200" dirty="0"/>
              <a:t> </a:t>
            </a:r>
            <a:r>
              <a:rPr lang="fr-FR" sz="1200" dirty="0" err="1"/>
              <a:t>completion</a:t>
            </a:r>
            <a:r>
              <a:rPr lang="fr-FR" sz="1200" dirty="0"/>
              <a:t> </a:t>
            </a:r>
            <a:r>
              <a:rPr lang="fr-FR" sz="1200" dirty="0" err="1"/>
              <a:t>among</a:t>
            </a:r>
            <a:r>
              <a:rPr lang="fr-FR" sz="1200" dirty="0"/>
              <a:t> people living </a:t>
            </a:r>
            <a:r>
              <a:rPr lang="fr-FR" sz="1200" dirty="0" err="1"/>
              <a:t>with</a:t>
            </a:r>
            <a:r>
              <a:rPr lang="fr-FR" sz="1200" dirty="0"/>
              <a:t> HIV in rural South </a:t>
            </a:r>
            <a:r>
              <a:rPr lang="fr-FR" sz="1200" dirty="0" err="1"/>
              <a:t>Africa</a:t>
            </a:r>
            <a:r>
              <a:rPr lang="fr-FR" sz="1200" dirty="0"/>
              <a:t>. </a:t>
            </a:r>
            <a:r>
              <a:rPr lang="fr-FR" sz="1200" i="1" dirty="0"/>
              <a:t>AIDS Care</a:t>
            </a:r>
            <a:r>
              <a:rPr lang="fr-FR" sz="1200" dirty="0"/>
              <a:t>, </a:t>
            </a:r>
            <a:r>
              <a:rPr lang="fr-FR" sz="1200" i="1" dirty="0"/>
              <a:t>29</a:t>
            </a:r>
            <a:r>
              <a:rPr lang="fr-FR" sz="1200" dirty="0"/>
              <a:t>(7), 936–942. http://doi.org/10.1080/09540121.2017.1283390</a:t>
            </a:r>
            <a:endParaRPr lang="en-US" sz="1200" dirty="0"/>
          </a:p>
          <a:p>
            <a:pPr marL="0" indent="0">
              <a:lnSpc>
                <a:spcPct val="100000"/>
              </a:lnSpc>
              <a:buNone/>
            </a:pPr>
            <a:r>
              <a:rPr lang="fr-FR" sz="1200" dirty="0"/>
              <a:t>Kim, H.-Y., </a:t>
            </a:r>
            <a:r>
              <a:rPr lang="fr-FR" sz="1200" dirty="0" err="1"/>
              <a:t>Hanrahan</a:t>
            </a:r>
            <a:r>
              <a:rPr lang="fr-FR" sz="1200" dirty="0"/>
              <a:t>, C. F., </a:t>
            </a:r>
            <a:r>
              <a:rPr lang="fr-FR" sz="1200" dirty="0" err="1"/>
              <a:t>Dowdy</a:t>
            </a:r>
            <a:r>
              <a:rPr lang="fr-FR" sz="1200" dirty="0"/>
              <a:t>, D. W., Martinson, N., </a:t>
            </a:r>
            <a:r>
              <a:rPr lang="fr-FR" sz="1200" dirty="0" err="1"/>
              <a:t>Golub</a:t>
            </a:r>
            <a:r>
              <a:rPr lang="fr-FR" sz="1200" dirty="0"/>
              <a:t>, J., &amp; Bridges, J. F. P. (2018). The </a:t>
            </a:r>
            <a:r>
              <a:rPr lang="fr-FR" sz="1200" dirty="0" err="1"/>
              <a:t>effect</a:t>
            </a:r>
            <a:r>
              <a:rPr lang="fr-FR" sz="1200" dirty="0"/>
              <a:t> of </a:t>
            </a:r>
            <a:r>
              <a:rPr lang="fr-FR" sz="1200" dirty="0" err="1"/>
              <a:t>partner</a:t>
            </a:r>
            <a:r>
              <a:rPr lang="fr-FR" sz="1200" dirty="0"/>
              <a:t> HIV </a:t>
            </a:r>
            <a:r>
              <a:rPr lang="fr-FR" sz="1200" dirty="0" err="1"/>
              <a:t>status</a:t>
            </a:r>
            <a:r>
              <a:rPr lang="fr-FR" sz="1200" dirty="0"/>
              <a:t> on motivation to </a:t>
            </a:r>
            <a:r>
              <a:rPr lang="fr-FR" sz="1200" dirty="0" err="1"/>
              <a:t>take</a:t>
            </a:r>
            <a:r>
              <a:rPr lang="fr-FR" sz="1200" dirty="0"/>
              <a:t> </a:t>
            </a:r>
            <a:r>
              <a:rPr lang="fr-FR" sz="1200" dirty="0" err="1"/>
              <a:t>antiretroviral</a:t>
            </a:r>
            <a:r>
              <a:rPr lang="fr-FR" sz="1200" dirty="0"/>
              <a:t> and </a:t>
            </a:r>
            <a:r>
              <a:rPr lang="fr-FR" sz="1200" dirty="0" err="1"/>
              <a:t>isoniazid</a:t>
            </a:r>
            <a:r>
              <a:rPr lang="fr-FR" sz="1200" dirty="0"/>
              <a:t> </a:t>
            </a:r>
            <a:r>
              <a:rPr lang="fr-FR" sz="1200" dirty="0" err="1"/>
              <a:t>preventive</a:t>
            </a:r>
            <a:r>
              <a:rPr lang="fr-FR" sz="1200" dirty="0"/>
              <a:t> </a:t>
            </a:r>
            <a:r>
              <a:rPr lang="fr-FR" sz="1200" dirty="0" err="1"/>
              <a:t>therapies</a:t>
            </a:r>
            <a:r>
              <a:rPr lang="fr-FR" sz="1200" dirty="0"/>
              <a:t>: a conjoint </a:t>
            </a:r>
            <a:r>
              <a:rPr lang="fr-FR" sz="1200" dirty="0" err="1"/>
              <a:t>analysis</a:t>
            </a:r>
            <a:r>
              <a:rPr lang="fr-FR" sz="1200" dirty="0"/>
              <a:t>. </a:t>
            </a:r>
            <a:r>
              <a:rPr lang="fr-FR" sz="1200" i="1" dirty="0"/>
              <a:t>AIDS Care</a:t>
            </a:r>
            <a:r>
              <a:rPr lang="fr-FR" sz="1200" dirty="0"/>
              <a:t>, </a:t>
            </a:r>
            <a:r>
              <a:rPr lang="fr-FR" sz="1200" i="1" dirty="0"/>
              <a:t>30</a:t>
            </a:r>
            <a:r>
              <a:rPr lang="fr-FR" sz="1200" dirty="0"/>
              <a:t>(10), 1298–1305. http://doi.org/10.1080/09540121.2018.1455958</a:t>
            </a:r>
            <a:endParaRPr lang="en-US" sz="1200" dirty="0"/>
          </a:p>
          <a:p>
            <a:pPr marL="0" indent="0">
              <a:lnSpc>
                <a:spcPct val="100000"/>
              </a:lnSpc>
              <a:buNone/>
            </a:pPr>
            <a:r>
              <a:rPr lang="fr-FR" sz="1200" dirty="0"/>
              <a:t>Mack, U., </a:t>
            </a:r>
            <a:r>
              <a:rPr lang="fr-FR" sz="1200" dirty="0" err="1"/>
              <a:t>Migliori</a:t>
            </a:r>
            <a:r>
              <a:rPr lang="fr-FR" sz="1200" dirty="0"/>
              <a:t>, G. B., </a:t>
            </a:r>
            <a:r>
              <a:rPr lang="fr-FR" sz="1200" dirty="0" err="1"/>
              <a:t>Sester</a:t>
            </a:r>
            <a:r>
              <a:rPr lang="fr-FR" sz="1200" dirty="0"/>
              <a:t>, M., </a:t>
            </a:r>
            <a:r>
              <a:rPr lang="fr-FR" sz="1200" dirty="0" err="1"/>
              <a:t>Rieder</a:t>
            </a:r>
            <a:r>
              <a:rPr lang="fr-FR" sz="1200" dirty="0"/>
              <a:t>, H. L., Ehlers, S., </a:t>
            </a:r>
            <a:r>
              <a:rPr lang="fr-FR" sz="1200" dirty="0" err="1"/>
              <a:t>Goletti</a:t>
            </a:r>
            <a:r>
              <a:rPr lang="fr-FR" sz="1200" dirty="0"/>
              <a:t>, D., … Lange, C. (2009). LTBI: latent </a:t>
            </a:r>
            <a:r>
              <a:rPr lang="fr-FR" sz="1200" dirty="0" err="1"/>
              <a:t>tuberculosis</a:t>
            </a:r>
            <a:r>
              <a:rPr lang="fr-FR" sz="1200" dirty="0"/>
              <a:t> infection or lasting immune </a:t>
            </a:r>
            <a:r>
              <a:rPr lang="fr-FR" sz="1200" dirty="0" err="1"/>
              <a:t>responses</a:t>
            </a:r>
            <a:r>
              <a:rPr lang="fr-FR" sz="1200" dirty="0"/>
              <a:t> to M. </a:t>
            </a:r>
            <a:r>
              <a:rPr lang="fr-FR" sz="1200" dirty="0" err="1"/>
              <a:t>tuberculosis</a:t>
            </a:r>
            <a:r>
              <a:rPr lang="fr-FR" sz="1200" dirty="0"/>
              <a:t>? A TBNET consensus </a:t>
            </a:r>
            <a:r>
              <a:rPr lang="fr-FR" sz="1200" dirty="0" err="1"/>
              <a:t>statement</a:t>
            </a:r>
            <a:r>
              <a:rPr lang="fr-FR" sz="1200" dirty="0"/>
              <a:t>. </a:t>
            </a:r>
            <a:r>
              <a:rPr lang="fr-FR" sz="1200" i="1" dirty="0" err="1"/>
              <a:t>Eur</a:t>
            </a:r>
            <a:r>
              <a:rPr lang="fr-FR" sz="1200" i="1" dirty="0"/>
              <a:t> </a:t>
            </a:r>
            <a:r>
              <a:rPr lang="fr-FR" sz="1200" i="1" dirty="0" err="1"/>
              <a:t>Respir</a:t>
            </a:r>
            <a:r>
              <a:rPr lang="fr-FR" sz="1200" i="1" dirty="0"/>
              <a:t> J</a:t>
            </a:r>
            <a:r>
              <a:rPr lang="fr-FR" sz="1200" dirty="0"/>
              <a:t>, </a:t>
            </a:r>
            <a:r>
              <a:rPr lang="fr-FR" sz="1200" i="1" dirty="0"/>
              <a:t>33</a:t>
            </a:r>
            <a:r>
              <a:rPr lang="fr-FR" sz="1200" dirty="0"/>
              <a:t>, 956–973. http://doi.org/10.1183/09031936.00120908</a:t>
            </a:r>
            <a:endParaRPr lang="en-US" sz="1200" dirty="0"/>
          </a:p>
          <a:p>
            <a:pPr marL="0" indent="0">
              <a:lnSpc>
                <a:spcPct val="100000"/>
              </a:lnSpc>
              <a:buNone/>
            </a:pPr>
            <a:r>
              <a:rPr lang="fr-FR" sz="1200" dirty="0" err="1"/>
              <a:t>Ousley</a:t>
            </a:r>
            <a:r>
              <a:rPr lang="fr-FR" sz="1200" dirty="0"/>
              <a:t>, J., Soe, K. P., </a:t>
            </a:r>
            <a:r>
              <a:rPr lang="fr-FR" sz="1200" dirty="0" err="1"/>
              <a:t>Kyaw</a:t>
            </a:r>
            <a:r>
              <a:rPr lang="fr-FR" sz="1200" dirty="0"/>
              <a:t>, N. T. T., </a:t>
            </a:r>
            <a:r>
              <a:rPr lang="fr-FR" sz="1200" dirty="0" err="1"/>
              <a:t>Anicete</a:t>
            </a:r>
            <a:r>
              <a:rPr lang="fr-FR" sz="1200" dirty="0"/>
              <a:t>, R., Mon, P. E., </a:t>
            </a:r>
            <a:r>
              <a:rPr lang="fr-FR" sz="1200" dirty="0" err="1"/>
              <a:t>Lwin</a:t>
            </a:r>
            <a:r>
              <a:rPr lang="fr-FR" sz="1200" dirty="0"/>
              <a:t>, H., … </a:t>
            </a:r>
            <a:r>
              <a:rPr lang="fr-FR" sz="1200" dirty="0" err="1"/>
              <a:t>Ciglenecki</a:t>
            </a:r>
            <a:r>
              <a:rPr lang="fr-FR" sz="1200" dirty="0"/>
              <a:t>, I. (2018). IPT </a:t>
            </a:r>
            <a:r>
              <a:rPr lang="fr-FR" sz="1200" dirty="0" err="1"/>
              <a:t>during</a:t>
            </a:r>
            <a:r>
              <a:rPr lang="fr-FR" sz="1200" dirty="0"/>
              <a:t> HIV </a:t>
            </a:r>
            <a:r>
              <a:rPr lang="fr-FR" sz="1200" dirty="0" err="1"/>
              <a:t>treatment</a:t>
            </a:r>
            <a:r>
              <a:rPr lang="fr-FR" sz="1200" dirty="0"/>
              <a:t> in Myanmar: high rates of </a:t>
            </a:r>
            <a:r>
              <a:rPr lang="fr-FR" sz="1200" dirty="0" err="1"/>
              <a:t>coverage</a:t>
            </a:r>
            <a:r>
              <a:rPr lang="fr-FR" sz="1200" dirty="0"/>
              <a:t>, </a:t>
            </a:r>
            <a:r>
              <a:rPr lang="fr-FR" sz="1200" dirty="0" err="1"/>
              <a:t>completion</a:t>
            </a:r>
            <a:r>
              <a:rPr lang="fr-FR" sz="1200" dirty="0"/>
              <a:t> and </a:t>
            </a:r>
            <a:r>
              <a:rPr lang="fr-FR" sz="1200" dirty="0" err="1"/>
              <a:t>drug</a:t>
            </a:r>
            <a:r>
              <a:rPr lang="fr-FR" sz="1200" dirty="0"/>
              <a:t> </a:t>
            </a:r>
            <a:r>
              <a:rPr lang="fr-FR" sz="1200" dirty="0" err="1"/>
              <a:t>adherence</a:t>
            </a:r>
            <a:r>
              <a:rPr lang="fr-FR" sz="1200" dirty="0"/>
              <a:t>. </a:t>
            </a:r>
            <a:r>
              <a:rPr lang="fr-FR" sz="1200" i="1" dirty="0"/>
              <a:t>Public </a:t>
            </a:r>
            <a:r>
              <a:rPr lang="fr-FR" sz="1200" i="1" dirty="0" err="1"/>
              <a:t>Health</a:t>
            </a:r>
            <a:r>
              <a:rPr lang="fr-FR" sz="1200" i="1" dirty="0"/>
              <a:t> Action</a:t>
            </a:r>
            <a:r>
              <a:rPr lang="fr-FR" sz="1200" dirty="0"/>
              <a:t>, </a:t>
            </a:r>
            <a:r>
              <a:rPr lang="fr-FR" sz="1200" i="1" dirty="0"/>
              <a:t>8</a:t>
            </a:r>
            <a:r>
              <a:rPr lang="fr-FR" sz="1200" dirty="0"/>
              <a:t>(1), 20–24. http://doi.org/10.5588/pha.17.0087</a:t>
            </a:r>
            <a:endParaRPr lang="en-US" sz="1200" dirty="0"/>
          </a:p>
          <a:p>
            <a:pPr marL="0" indent="0">
              <a:lnSpc>
                <a:spcPct val="100000"/>
              </a:lnSpc>
              <a:buNone/>
            </a:pPr>
            <a:r>
              <a:rPr lang="fr-FR" sz="1200" dirty="0"/>
              <a:t>Salazar-Austin, N., </a:t>
            </a:r>
            <a:r>
              <a:rPr lang="fr-FR" sz="1200" dirty="0" err="1"/>
              <a:t>Dowdy</a:t>
            </a:r>
            <a:r>
              <a:rPr lang="fr-FR" sz="1200" dirty="0"/>
              <a:t>, D. W., </a:t>
            </a:r>
            <a:r>
              <a:rPr lang="fr-FR" sz="1200" dirty="0" err="1"/>
              <a:t>Chaisson</a:t>
            </a:r>
            <a:r>
              <a:rPr lang="fr-FR" sz="1200" dirty="0"/>
              <a:t>, R. E., &amp; </a:t>
            </a:r>
            <a:r>
              <a:rPr lang="fr-FR" sz="1200" dirty="0" err="1"/>
              <a:t>Golub</a:t>
            </a:r>
            <a:r>
              <a:rPr lang="fr-FR" sz="1200" dirty="0"/>
              <a:t>, J. E. (2019). 70 </a:t>
            </a:r>
            <a:r>
              <a:rPr lang="fr-FR" sz="1200" dirty="0" err="1"/>
              <a:t>years</a:t>
            </a:r>
            <a:r>
              <a:rPr lang="fr-FR" sz="1200" dirty="0"/>
              <a:t> of TB Prevention: </a:t>
            </a:r>
            <a:r>
              <a:rPr lang="fr-FR" sz="1200" dirty="0" err="1"/>
              <a:t>Efficacy</a:t>
            </a:r>
            <a:r>
              <a:rPr lang="fr-FR" sz="1200" dirty="0"/>
              <a:t>, </a:t>
            </a:r>
            <a:r>
              <a:rPr lang="fr-FR" sz="1200" dirty="0" err="1"/>
              <a:t>Effectiveness</a:t>
            </a:r>
            <a:r>
              <a:rPr lang="fr-FR" sz="1200" dirty="0"/>
              <a:t>, </a:t>
            </a:r>
            <a:r>
              <a:rPr lang="fr-FR" sz="1200" dirty="0" err="1"/>
              <a:t>Toxicity</a:t>
            </a:r>
            <a:r>
              <a:rPr lang="fr-FR" sz="1200" dirty="0"/>
              <a:t>, </a:t>
            </a:r>
            <a:r>
              <a:rPr lang="fr-FR" sz="1200" dirty="0" err="1"/>
              <a:t>Durability</a:t>
            </a:r>
            <a:r>
              <a:rPr lang="fr-FR" sz="1200" dirty="0"/>
              <a:t> and Duration. </a:t>
            </a:r>
            <a:r>
              <a:rPr lang="fr-FR" sz="1200" i="1" dirty="0"/>
              <a:t>American Journal of </a:t>
            </a:r>
            <a:r>
              <a:rPr lang="fr-FR" sz="1200" i="1" dirty="0" err="1"/>
              <a:t>Epidemiology</a:t>
            </a:r>
            <a:r>
              <a:rPr lang="fr-FR" sz="1200" dirty="0"/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FR" sz="1200" dirty="0" err="1"/>
              <a:t>Smieja</a:t>
            </a:r>
            <a:r>
              <a:rPr lang="fr-FR" sz="1200" dirty="0"/>
              <a:t>, M., Marchetti, C., Cook, D., &amp; </a:t>
            </a:r>
            <a:r>
              <a:rPr lang="fr-FR" sz="1200" dirty="0" err="1"/>
              <a:t>Smaill</a:t>
            </a:r>
            <a:r>
              <a:rPr lang="fr-FR" sz="1200" dirty="0"/>
              <a:t>, F. (1999). </a:t>
            </a:r>
            <a:r>
              <a:rPr lang="fr-FR" sz="1200" dirty="0" err="1"/>
              <a:t>Isoniazid</a:t>
            </a:r>
            <a:r>
              <a:rPr lang="fr-FR" sz="1200" dirty="0"/>
              <a:t> for </a:t>
            </a:r>
            <a:r>
              <a:rPr lang="fr-FR" sz="1200" dirty="0" err="1"/>
              <a:t>Preventing</a:t>
            </a:r>
            <a:r>
              <a:rPr lang="fr-FR" sz="1200" dirty="0"/>
              <a:t> </a:t>
            </a:r>
            <a:r>
              <a:rPr lang="fr-FR" sz="1200" dirty="0" err="1"/>
              <a:t>Tuberculosis</a:t>
            </a:r>
            <a:r>
              <a:rPr lang="fr-FR" sz="1200" dirty="0"/>
              <a:t> in non HIV </a:t>
            </a:r>
            <a:r>
              <a:rPr lang="fr-FR" sz="1200" dirty="0" err="1"/>
              <a:t>Infected</a:t>
            </a:r>
            <a:r>
              <a:rPr lang="fr-FR" sz="1200" dirty="0"/>
              <a:t> </a:t>
            </a:r>
            <a:r>
              <a:rPr lang="fr-FR" sz="1200" dirty="0" err="1"/>
              <a:t>Persons</a:t>
            </a:r>
            <a:r>
              <a:rPr lang="fr-FR" sz="1200" dirty="0"/>
              <a:t>. Cochrane </a:t>
            </a:r>
            <a:r>
              <a:rPr lang="fr-FR" sz="1200" dirty="0" err="1"/>
              <a:t>Database</a:t>
            </a:r>
            <a:r>
              <a:rPr lang="fr-FR" sz="1200" dirty="0"/>
              <a:t> of </a:t>
            </a:r>
            <a:r>
              <a:rPr lang="fr-FR" sz="1200" dirty="0" err="1"/>
              <a:t>Systematic</a:t>
            </a:r>
            <a:r>
              <a:rPr lang="fr-FR" sz="1200" dirty="0"/>
              <a:t> </a:t>
            </a:r>
            <a:r>
              <a:rPr lang="fr-FR" sz="1200" dirty="0" err="1"/>
              <a:t>Reviews</a:t>
            </a:r>
            <a:r>
              <a:rPr lang="fr-FR" sz="1200" dirty="0"/>
              <a:t>, (1).</a:t>
            </a:r>
            <a:endParaRPr lang="en-US" sz="1200" dirty="0"/>
          </a:p>
          <a:p>
            <a:pPr marL="0" indent="0">
              <a:lnSpc>
                <a:spcPct val="100000"/>
              </a:lnSpc>
              <a:buNone/>
            </a:pPr>
            <a:r>
              <a:rPr lang="fr-FR" sz="1200" dirty="0"/>
              <a:t>World </a:t>
            </a:r>
            <a:r>
              <a:rPr lang="fr-FR" sz="1200" dirty="0" err="1"/>
              <a:t>Health</a:t>
            </a:r>
            <a:r>
              <a:rPr lang="fr-FR" sz="1200" dirty="0"/>
              <a:t> </a:t>
            </a:r>
            <a:r>
              <a:rPr lang="fr-FR" sz="1200" dirty="0" err="1"/>
              <a:t>Organization</a:t>
            </a:r>
            <a:r>
              <a:rPr lang="fr-FR" sz="1200" dirty="0"/>
              <a:t>. (2018). </a:t>
            </a:r>
            <a:r>
              <a:rPr lang="fr-FR" sz="1200" i="1" dirty="0"/>
              <a:t>Latent </a:t>
            </a:r>
            <a:r>
              <a:rPr lang="fr-FR" sz="1200" i="1" dirty="0" err="1"/>
              <a:t>Tuberculosis</a:t>
            </a:r>
            <a:r>
              <a:rPr lang="fr-FR" sz="1200" i="1" dirty="0"/>
              <a:t> Infection: </a:t>
            </a:r>
            <a:r>
              <a:rPr lang="fr-FR" sz="1200" i="1" dirty="0" err="1"/>
              <a:t>Updated</a:t>
            </a:r>
            <a:r>
              <a:rPr lang="fr-FR" sz="1200" i="1" dirty="0"/>
              <a:t> and </a:t>
            </a:r>
            <a:r>
              <a:rPr lang="fr-FR" sz="1200" i="1" dirty="0" err="1"/>
              <a:t>Consolidated</a:t>
            </a:r>
            <a:r>
              <a:rPr lang="fr-FR" sz="1200" i="1" dirty="0"/>
              <a:t> Guidelines for </a:t>
            </a:r>
            <a:r>
              <a:rPr lang="fr-FR" sz="1200" i="1" dirty="0" err="1"/>
              <a:t>Programmatic</a:t>
            </a:r>
            <a:r>
              <a:rPr lang="fr-FR" sz="1200" i="1" dirty="0"/>
              <a:t> Management</a:t>
            </a:r>
            <a:r>
              <a:rPr lang="fr-FR" sz="1200" dirty="0"/>
              <a:t>. Geneva.</a:t>
            </a:r>
            <a:endParaRPr lang="en-US" sz="1200" dirty="0"/>
          </a:p>
          <a:p>
            <a:pPr marL="0" indent="0">
              <a:lnSpc>
                <a:spcPct val="100000"/>
              </a:lnSpc>
              <a:buNone/>
            </a:pPr>
            <a:r>
              <a:rPr lang="fr-FR" sz="1200" dirty="0" err="1"/>
              <a:t>Yirdaw</a:t>
            </a:r>
            <a:r>
              <a:rPr lang="fr-FR" sz="1200" dirty="0"/>
              <a:t>, K. D., </a:t>
            </a:r>
            <a:r>
              <a:rPr lang="fr-FR" sz="1200" dirty="0" err="1"/>
              <a:t>Jerene</a:t>
            </a:r>
            <a:r>
              <a:rPr lang="fr-FR" sz="1200" dirty="0"/>
              <a:t>, D., </a:t>
            </a:r>
            <a:r>
              <a:rPr lang="fr-FR" sz="1200" dirty="0" err="1"/>
              <a:t>Gashu</a:t>
            </a:r>
            <a:r>
              <a:rPr lang="fr-FR" sz="1200" dirty="0"/>
              <a:t>, Z., </a:t>
            </a:r>
            <a:r>
              <a:rPr lang="fr-FR" sz="1200" dirty="0" err="1"/>
              <a:t>Edginton</a:t>
            </a:r>
            <a:r>
              <a:rPr lang="fr-FR" sz="1200" dirty="0"/>
              <a:t>, M. E., Kumar, A. M. V., </a:t>
            </a:r>
            <a:r>
              <a:rPr lang="fr-FR" sz="1200" dirty="0" err="1"/>
              <a:t>Letamo</a:t>
            </a:r>
            <a:r>
              <a:rPr lang="fr-FR" sz="1200" dirty="0"/>
              <a:t>, Y., … Ruff, A. (2014). </a:t>
            </a:r>
            <a:r>
              <a:rPr lang="fr-FR" sz="1200" dirty="0" err="1"/>
              <a:t>Beneficial</a:t>
            </a:r>
            <a:r>
              <a:rPr lang="fr-FR" sz="1200" dirty="0"/>
              <a:t> </a:t>
            </a:r>
            <a:r>
              <a:rPr lang="fr-FR" sz="1200" dirty="0" err="1"/>
              <a:t>effect</a:t>
            </a:r>
            <a:r>
              <a:rPr lang="fr-FR" sz="1200" dirty="0"/>
              <a:t> of </a:t>
            </a:r>
            <a:r>
              <a:rPr lang="fr-FR" sz="1200" dirty="0" err="1"/>
              <a:t>isoniazid</a:t>
            </a:r>
            <a:r>
              <a:rPr lang="fr-FR" sz="1200" dirty="0"/>
              <a:t> </a:t>
            </a:r>
            <a:r>
              <a:rPr lang="fr-FR" sz="1200" dirty="0" err="1"/>
              <a:t>preventive</a:t>
            </a:r>
            <a:r>
              <a:rPr lang="fr-FR" sz="1200" dirty="0"/>
              <a:t> </a:t>
            </a:r>
            <a:r>
              <a:rPr lang="fr-FR" sz="1200" dirty="0" err="1"/>
              <a:t>therapy</a:t>
            </a:r>
            <a:r>
              <a:rPr lang="fr-FR" sz="1200" dirty="0"/>
              <a:t> and </a:t>
            </a:r>
            <a:r>
              <a:rPr lang="fr-FR" sz="1200" dirty="0" err="1"/>
              <a:t>antiretroviral</a:t>
            </a:r>
            <a:r>
              <a:rPr lang="fr-FR" sz="1200" dirty="0"/>
              <a:t> </a:t>
            </a:r>
            <a:r>
              <a:rPr lang="fr-FR" sz="1200" dirty="0" err="1"/>
              <a:t>therapy</a:t>
            </a:r>
            <a:r>
              <a:rPr lang="fr-FR" sz="1200" dirty="0"/>
              <a:t> on the incidence of </a:t>
            </a:r>
            <a:r>
              <a:rPr lang="fr-FR" sz="1200" dirty="0" err="1"/>
              <a:t>tuberculosis</a:t>
            </a:r>
            <a:r>
              <a:rPr lang="fr-FR" sz="1200" dirty="0"/>
              <a:t> in people living </a:t>
            </a:r>
            <a:r>
              <a:rPr lang="fr-FR" sz="1200" dirty="0" err="1"/>
              <a:t>with</a:t>
            </a:r>
            <a:r>
              <a:rPr lang="fr-FR" sz="1200" dirty="0"/>
              <a:t> HIV in </a:t>
            </a:r>
            <a:r>
              <a:rPr lang="fr-FR" sz="1200" dirty="0" err="1"/>
              <a:t>Ethiopia</a:t>
            </a:r>
            <a:r>
              <a:rPr lang="fr-FR" sz="1200" dirty="0"/>
              <a:t>. </a:t>
            </a:r>
            <a:r>
              <a:rPr lang="fr-FR" sz="1200" i="1" dirty="0" err="1"/>
              <a:t>PLoS</a:t>
            </a:r>
            <a:r>
              <a:rPr lang="fr-FR" sz="1200" i="1" dirty="0"/>
              <a:t> ONE</a:t>
            </a:r>
            <a:r>
              <a:rPr lang="fr-FR" sz="1200" dirty="0"/>
              <a:t>. http://doi.org/10.1371/journal.pone.0104557</a:t>
            </a:r>
            <a:endParaRPr lang="en-US" sz="1200" dirty="0"/>
          </a:p>
          <a:p>
            <a:pPr marL="0" indent="0">
              <a:lnSpc>
                <a:spcPct val="100000"/>
              </a:lnSpc>
              <a:buNone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6934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39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69864" y="2967335"/>
            <a:ext cx="9052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Thanks for your kind attention 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8012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/>
          <a:srcRect b="14117"/>
          <a:stretch/>
        </p:blipFill>
        <p:spPr bwMode="auto">
          <a:xfrm>
            <a:off x="1302328" y="0"/>
            <a:ext cx="10889672" cy="635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32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5854" y="498763"/>
            <a:ext cx="11111345" cy="580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rial" pitchFamily="34" charset="0"/>
                <a:cs typeface="Arial" pitchFamily="34" charset="0"/>
              </a:rPr>
              <a:t>UNHLM political declaration: Key elements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• </a:t>
            </a:r>
            <a:r>
              <a:rPr lang="en-US" dirty="0">
                <a:latin typeface="Arial" pitchFamily="34" charset="0"/>
                <a:cs typeface="Arial" pitchFamily="34" charset="0"/>
              </a:rPr>
              <a:t>Treat 40 million people 2018-2022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• 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Preventive treatment for 30 million people 2018-2022 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• </a:t>
            </a:r>
            <a:r>
              <a:rPr lang="en-US" dirty="0">
                <a:latin typeface="Arial" pitchFamily="34" charset="0"/>
                <a:cs typeface="Arial" pitchFamily="34" charset="0"/>
              </a:rPr>
              <a:t>Reach vulnerable and marginalized populations, including children, and protection and promotion of human rights, including community engagement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• </a:t>
            </a:r>
            <a:r>
              <a:rPr lang="en-US" dirty="0">
                <a:latin typeface="Arial" pitchFamily="34" charset="0"/>
                <a:cs typeface="Arial" pitchFamily="34" charset="0"/>
              </a:rPr>
              <a:t>Overcome the global public health crisis of MDR-TB, in line with AMR efforts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• </a:t>
            </a:r>
            <a:r>
              <a:rPr lang="en-US" dirty="0">
                <a:latin typeface="Arial" pitchFamily="34" charset="0"/>
                <a:cs typeface="Arial" pitchFamily="34" charset="0"/>
              </a:rPr>
              <a:t>Integrated response to address TB/HIV, NCDs, UHC, health systems, global public health collaboration, surveillance and implementation of WHO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guidance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• Research and innovation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• </a:t>
            </a:r>
            <a:r>
              <a:rPr lang="en-US" dirty="0">
                <a:latin typeface="Arial" pitchFamily="34" charset="0"/>
                <a:cs typeface="Arial" pitchFamily="34" charset="0"/>
              </a:rPr>
              <a:t>Mobilize financing: $13 billion annually by 2022 for implementation; $2 billion annually for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research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• Accountability mechanisms at country level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• </a:t>
            </a:r>
            <a:r>
              <a:rPr lang="en-US" dirty="0">
                <a:latin typeface="Arial" pitchFamily="34" charset="0"/>
                <a:cs typeface="Arial" pitchFamily="34" charset="0"/>
              </a:rPr>
              <a:t>SG with DG/WHO to support  countries and collaboration across partners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• </a:t>
            </a:r>
            <a:r>
              <a:rPr lang="en-US" dirty="0">
                <a:latin typeface="Arial" pitchFamily="34" charset="0"/>
                <a:cs typeface="Arial" pitchFamily="34" charset="0"/>
              </a:rPr>
              <a:t>UN Secretary-General with WHO to provide progress report in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2020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• Comprehensive review by Heads of State at the next HLM in 2023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19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5B58EE22-A80D-48F8-BD39-810A3F039B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67344" y="180110"/>
            <a:ext cx="9448801" cy="247996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Latent TB infection is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a state of persistent immune response to stimulation by </a:t>
            </a:r>
            <a:r>
              <a:rPr lang="en-US" sz="2400" b="1" i="1" dirty="0">
                <a:latin typeface="Arial" pitchFamily="34" charset="0"/>
                <a:cs typeface="Arial" pitchFamily="34" charset="0"/>
              </a:rPr>
              <a:t>Mycobacterium tuberculosis (MTB)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antigens with no evidence of clinically manifest active TB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LTBI is to describe the condition where individuals harboring alive MTB that does not show off through clinical symptoms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xmlns="" id="{A083C6E8-A3AB-43BA-BA46-1CB0ACD94C51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58920918"/>
              </p:ext>
            </p:extLst>
          </p:nvPr>
        </p:nvGraphicFramePr>
        <p:xfrm>
          <a:off x="835456" y="2789174"/>
          <a:ext cx="10636108" cy="3500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18054">
                  <a:extLst>
                    <a:ext uri="{9D8B030D-6E8A-4147-A177-3AD203B41FA5}">
                      <a16:colId xmlns:a16="http://schemas.microsoft.com/office/drawing/2014/main" xmlns="" val="2579837328"/>
                    </a:ext>
                  </a:extLst>
                </a:gridCol>
                <a:gridCol w="5318054">
                  <a:extLst>
                    <a:ext uri="{9D8B030D-6E8A-4147-A177-3AD203B41FA5}">
                      <a16:colId xmlns:a16="http://schemas.microsoft.com/office/drawing/2014/main" xmlns="" val="1319523374"/>
                    </a:ext>
                  </a:extLst>
                </a:gridCol>
              </a:tblGrid>
              <a:tr h="413529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itchFamily="34" charset="0"/>
                          <a:cs typeface="Arial" pitchFamily="34" charset="0"/>
                        </a:rPr>
                        <a:t>Latent TB Infection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itchFamily="34" charset="0"/>
                          <a:cs typeface="Arial" pitchFamily="34" charset="0"/>
                        </a:rPr>
                        <a:t>Active pulmonary TB disease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58414351"/>
                  </a:ext>
                </a:extLst>
              </a:tr>
              <a:tr h="713761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itchFamily="34" charset="0"/>
                          <a:cs typeface="Arial" pitchFamily="34" charset="0"/>
                        </a:rPr>
                        <a:t>Absence of TB symptoms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itchFamily="34" charset="0"/>
                          <a:cs typeface="Arial" pitchFamily="34" charset="0"/>
                        </a:rPr>
                        <a:t>Can present TB symptoms: cough, hemoptysis, chest pain, dyspnea, weight loss, night sweat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61885738"/>
                  </a:ext>
                </a:extLst>
              </a:tr>
              <a:tr h="1019659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itchFamily="34" charset="0"/>
                          <a:cs typeface="Arial" pitchFamily="34" charset="0"/>
                        </a:rPr>
                        <a:t>Normal chest radiology image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itchFamily="34" charset="0"/>
                          <a:cs typeface="Arial" pitchFamily="34" charset="0"/>
                        </a:rPr>
                        <a:t>May present chest radiology image abnormality: infiltrates, cavities, consolidation, pleural effusion with or without fibrosis and calcification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97725157"/>
                  </a:ext>
                </a:extLst>
              </a:tr>
              <a:tr h="713761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itchFamily="34" charset="0"/>
                          <a:cs typeface="Arial" pitchFamily="34" charset="0"/>
                        </a:rPr>
                        <a:t>No MTB found in the biological specimen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itchFamily="34" charset="0"/>
                          <a:cs typeface="Arial" pitchFamily="34" charset="0"/>
                        </a:rPr>
                        <a:t>Microscope, nucleic acid amplification test, culture may show bacterial evidence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87448505"/>
                  </a:ext>
                </a:extLst>
              </a:tr>
              <a:tr h="450526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itchFamily="34" charset="0"/>
                          <a:cs typeface="Arial" pitchFamily="34" charset="0"/>
                        </a:rPr>
                        <a:t>Positive TB infection test (Tuberculin or IGRA)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Arial" pitchFamily="34" charset="0"/>
                          <a:cs typeface="Arial" pitchFamily="34" charset="0"/>
                        </a:rPr>
                        <a:t>Positive TB infection test (Tuberculin or IGRA) </a:t>
                      </a:r>
                    </a:p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37982688"/>
                  </a:ext>
                </a:extLst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56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F6F847F0-D8C6-4350-8212-AF8435B87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9084" y="198870"/>
            <a:ext cx="10014155" cy="1297421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rial" pitchFamily="34" charset="0"/>
                <a:cs typeface="Arial" pitchFamily="34" charset="0"/>
              </a:rPr>
              <a:t>Global </a:t>
            </a:r>
            <a:r>
              <a:rPr lang="en-US" sz="3600" b="1" dirty="0" err="1">
                <a:latin typeface="Arial" pitchFamily="34" charset="0"/>
                <a:cs typeface="Arial" pitchFamily="34" charset="0"/>
              </a:rPr>
              <a:t>LTBI</a:t>
            </a:r>
            <a:r>
              <a:rPr lang="en-US" sz="3600" b="1" dirty="0">
                <a:latin typeface="Arial" pitchFamily="34" charset="0"/>
                <a:cs typeface="Arial" pitchFamily="34" charset="0"/>
              </a:rPr>
              <a:t> Situation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8C1C2B67-287A-4308-BD0F-FB35C1DD2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5909" y="2116571"/>
            <a:ext cx="10515600" cy="341139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It is estimated that a quarter of the world population is infected with TB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5-10% of those will develop TB in their lifetime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Most of those develop TB within 5 years since the infection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With the current available LTBI treatment, the risk to progress from infection to active disease can be reduced 60-90%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27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8B3359-43E3-4DA2-A5ED-8BE9F97F0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5058" y="191729"/>
            <a:ext cx="9809316" cy="944344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rial" pitchFamily="34" charset="0"/>
                <a:cs typeface="Arial" pitchFamily="34" charset="0"/>
              </a:rPr>
              <a:t>A brief of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395450F-4314-4124-B20E-35A376674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5182" y="1330036"/>
            <a:ext cx="10515600" cy="520930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TB preventive treatment was introduced more than 60 years ago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In the year 1950s the use of INH was to treat children having primary TB to prevent TB meningitis and other complication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First clustered randomized trial in Bethel village, Alaska (1% incidence), to give INH in community wide, 69% reduction was observed and protection lasts for 5 years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First recommendation by American Thoracic Society of 12-18 month INH for TST positive persons as preventive treatment in 1965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Controlled and double blind study in Kenya in 1959-1963 on 12-24 month INH for household contacts of TB patients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Other studies on the effectiveness of INH for TB prevention among HIV negative household contacts, hospitalized patients, soldiers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Adherence problem and hepatotoxicity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pushed the research of </a:t>
            </a:r>
            <a:r>
              <a:rPr lang="en-US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shorter TB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preventive treatment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47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4508" y="706582"/>
            <a:ext cx="10801927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/>
              <a:t>TB </a:t>
            </a:r>
            <a:r>
              <a:rPr lang="en-US" sz="4400" b="1" dirty="0"/>
              <a:t>preventive treatment </a:t>
            </a:r>
            <a:endParaRPr lang="en-US" sz="4400" b="1" dirty="0" smtClean="0"/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PLHIV collected for about 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decade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dirty="0">
                <a:latin typeface="Arial" pitchFamily="34" charset="0"/>
                <a:cs typeface="Arial" pitchFamily="34" charset="0"/>
              </a:rPr>
              <a:t>Children &lt;5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House hold contacts </a:t>
            </a:r>
            <a:r>
              <a:rPr lang="en-US" dirty="0">
                <a:latin typeface="Arial" pitchFamily="34" charset="0"/>
                <a:cs typeface="Arial" pitchFamily="34" charset="0"/>
              </a:rPr>
              <a:t>since 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2016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Contacts&gt;5 </a:t>
            </a:r>
            <a:r>
              <a:rPr lang="en-US" dirty="0">
                <a:latin typeface="Arial" pitchFamily="34" charset="0"/>
                <a:cs typeface="Arial" pitchFamily="34" charset="0"/>
              </a:rPr>
              <a:t>years requested for the first time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 2018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latin typeface="Arial" pitchFamily="34" charset="0"/>
                <a:cs typeface="Arial" pitchFamily="34" charset="0"/>
              </a:rPr>
              <a:t>Priority risk groups-All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settings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>
                <a:latin typeface="Arial" pitchFamily="34" charset="0"/>
                <a:cs typeface="Arial" pitchFamily="34" charset="0"/>
              </a:rPr>
              <a:t> People living with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HIV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Children </a:t>
            </a:r>
            <a:r>
              <a:rPr lang="en-US" dirty="0">
                <a:latin typeface="Arial" pitchFamily="34" charset="0"/>
                <a:cs typeface="Arial" pitchFamily="34" charset="0"/>
              </a:rPr>
              <a:t>&lt; 5 contacts of pulmonary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TB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Clinical indications</a:t>
            </a:r>
          </a:p>
          <a:p>
            <a:pPr marL="342900" indent="-342900" algn="just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Silicosis </a:t>
            </a:r>
          </a:p>
          <a:p>
            <a:pPr marL="342900" indent="-342900" algn="just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Dialysis </a:t>
            </a:r>
          </a:p>
          <a:p>
            <a:pPr marL="342900" indent="-342900" algn="just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Transplantation</a:t>
            </a:r>
          </a:p>
          <a:p>
            <a:pPr marL="342900" indent="-342900" algn="just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Anti TNF treatment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October,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LTBI ,Dr. Cho Cho San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D0D2-56A8-4D08-BC0D-DCDF4F06707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09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3812</TotalTime>
  <Words>3565</Words>
  <Application>Microsoft Office PowerPoint</Application>
  <PresentationFormat>Widescreen</PresentationFormat>
  <Paragraphs>445</Paragraphs>
  <Slides>39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Calibri</vt:lpstr>
      <vt:lpstr>Calibri Light</vt:lpstr>
      <vt:lpstr>Courier New</vt:lpstr>
      <vt:lpstr>Wingdings</vt:lpstr>
      <vt:lpstr>Office Theme</vt:lpstr>
      <vt:lpstr>Latent TB Infection (LTBI) Management</vt:lpstr>
      <vt:lpstr>Presentation outlines</vt:lpstr>
      <vt:lpstr>PowerPoint Presentation</vt:lpstr>
      <vt:lpstr>PowerPoint Presentation</vt:lpstr>
      <vt:lpstr>PowerPoint Presentation</vt:lpstr>
      <vt:lpstr>PowerPoint Presentation</vt:lpstr>
      <vt:lpstr>Global LTBI Situation</vt:lpstr>
      <vt:lpstr>A brief of History</vt:lpstr>
      <vt:lpstr>PowerPoint Presentation</vt:lpstr>
      <vt:lpstr>PowerPoint Presentation</vt:lpstr>
      <vt:lpstr>Summary of findings of IPT pilot model, Myanmar  in 2012</vt:lpstr>
      <vt:lpstr>Persons with increased probability of exposure to persons with TB disease</vt:lpstr>
      <vt:lpstr>Persons at Risk for Developing TB Disease</vt:lpstr>
      <vt:lpstr>Persons with clinical condition which pose them at higher risk of progressing from infection to TB disease</vt:lpstr>
      <vt:lpstr>WHO Recommendation on the Group that should Receive LTBI treatment</vt:lpstr>
      <vt:lpstr>Diagnosis of TB Infection</vt:lpstr>
      <vt:lpstr>Algorithm for TB screening to adults and adolescents living with HIV</vt:lpstr>
      <vt:lpstr>Algorithm for screening HIV negative infants and children less than 5 years household contacts of people with TB</vt:lpstr>
      <vt:lpstr>Algorithm to exclude active TB Disease in HIV negative household contacts aged ≥ 5 years</vt:lpstr>
      <vt:lpstr>LTBI Treatment Regimen</vt:lpstr>
      <vt:lpstr>Drugs for TB Prevention (When Index Case has Drug Sensitive TB)</vt:lpstr>
      <vt:lpstr>PowerPoint Presentation</vt:lpstr>
      <vt:lpstr>Treatment options for LTBI for high incidence countries  (When Index Case has drug sensitive TB)</vt:lpstr>
      <vt:lpstr>Cost of different LTBI Regimens (GDF price)</vt:lpstr>
      <vt:lpstr>PowerPoint Presentation</vt:lpstr>
      <vt:lpstr>Choice of regimen</vt:lpstr>
      <vt:lpstr>Why choosing LTBI regimen with shorter duration (3HP)</vt:lpstr>
      <vt:lpstr>Interaction with other medicines for HIV/Hepatitis/and other risk group</vt:lpstr>
      <vt:lpstr>Management of Adverse Event</vt:lpstr>
      <vt:lpstr>Patients under LTBI treatment should immediately see a health professional when they have these symptoms</vt:lpstr>
      <vt:lpstr>Monthly visit</vt:lpstr>
      <vt:lpstr>Treatment Option and Follow Up</vt:lpstr>
      <vt:lpstr>Under 5 IPT (2015-2018)</vt:lpstr>
      <vt:lpstr>Under 5 IPT according States/Regions and Partners, 2018</vt:lpstr>
      <vt:lpstr>PowerPoint Presentation</vt:lpstr>
      <vt:lpstr>LTBI priorities, Scale up proposal for discussion</vt:lpstr>
      <vt:lpstr>Way Forwards</vt:lpstr>
      <vt:lpstr>References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Latent TB Infection (LTBI) Management</dc:title>
  <dc:creator>Bintari</dc:creator>
  <cp:lastModifiedBy>Aung Kaung Khant</cp:lastModifiedBy>
  <cp:revision>106</cp:revision>
  <dcterms:created xsi:type="dcterms:W3CDTF">2019-08-13T11:09:25Z</dcterms:created>
  <dcterms:modified xsi:type="dcterms:W3CDTF">2019-10-18T05:14:32Z</dcterms:modified>
</cp:coreProperties>
</file>