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9" r:id="rId3"/>
    <p:sldId id="267" r:id="rId4"/>
    <p:sldId id="260" r:id="rId5"/>
    <p:sldId id="257" r:id="rId6"/>
    <p:sldId id="269" r:id="rId7"/>
    <p:sldId id="277" r:id="rId8"/>
    <p:sldId id="270" r:id="rId9"/>
    <p:sldId id="272" r:id="rId10"/>
    <p:sldId id="271" r:id="rId11"/>
    <p:sldId id="258" r:id="rId12"/>
    <p:sldId id="261" r:id="rId13"/>
    <p:sldId id="273" r:id="rId14"/>
    <p:sldId id="263" r:id="rId15"/>
    <p:sldId id="275" r:id="rId16"/>
    <p:sldId id="264" r:id="rId17"/>
    <p:sldId id="276" r:id="rId18"/>
    <p:sldId id="278" r:id="rId19"/>
    <p:sldId id="265" r:id="rId20"/>
    <p:sldId id="262" r:id="rId21"/>
    <p:sldId id="268" r:id="rId22"/>
    <p:sldId id="266" r:id="rId23"/>
    <p:sldId id="279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45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B88CFF-3723-465C-81B0-74E14E31F5C9}" type="datetimeFigureOut">
              <a:rPr lang="en-US" smtClean="0"/>
              <a:t>17-Oct-19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C7DF8A-F429-48C0-BA83-77C61206C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226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7312D-87D4-4F22-ADF0-E671BAEA1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750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7312D-87D4-4F22-ADF0-E671BAEA1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146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7312D-87D4-4F22-ADF0-E671BAEA1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184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7312D-87D4-4F22-ADF0-E671BAEA1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620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7312D-87D4-4F22-ADF0-E671BAEA1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584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7312D-87D4-4F22-ADF0-E671BAEA1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772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7312D-87D4-4F22-ADF0-E671BAEA1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524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7312D-87D4-4F22-ADF0-E671BAEA1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87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7312D-87D4-4F22-ADF0-E671BAEA1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584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7312D-87D4-4F22-ADF0-E671BAEA1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636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7312D-87D4-4F22-ADF0-E671BAEA1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418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27-Sep-19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Consultative Meeting on LTBI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67312D-87D4-4F22-ADF0-E671BAEA1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758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NEW FRONTIER FOR TB CONTROL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0125" y="4293096"/>
            <a:ext cx="7772400" cy="838944"/>
          </a:xfrm>
        </p:spPr>
        <p:txBody>
          <a:bodyPr>
            <a:normAutofit/>
          </a:bodyPr>
          <a:lstStyle/>
          <a:p>
            <a:r>
              <a:rPr lang="en-US" sz="4400" b="1" i="1" dirty="0">
                <a:solidFill>
                  <a:srgbClr val="C00000"/>
                </a:solidFill>
              </a:rPr>
              <a:t>LATENT TB INFECTION (LTBI)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6CE8B1-1814-4994-8639-43A6B49FA5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ADD12E-A908-4D20-99B2-241915C84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A41A07-3B0E-4ABE-BA82-616696FA3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7312D-87D4-4F22-ADF0-E671BAEA1F8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6447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6E5DD-B897-4FDD-9385-F0731A65EE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0937"/>
            <a:ext cx="8229600" cy="1003807"/>
          </a:xfrm>
        </p:spPr>
        <p:txBody>
          <a:bodyPr/>
          <a:lstStyle/>
          <a:p>
            <a:r>
              <a:rPr lang="en-US" dirty="0"/>
              <a:t>High-risk Groups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EC99B0-C427-4564-B91F-99B0353D26D9}"/>
              </a:ext>
            </a:extLst>
          </p:cNvPr>
          <p:cNvSpPr txBox="1"/>
          <p:nvPr/>
        </p:nvSpPr>
        <p:spPr>
          <a:xfrm>
            <a:off x="452855" y="1268760"/>
            <a:ext cx="8001101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3200" dirty="0"/>
              <a:t> Children, under 5 years of age, who are</a:t>
            </a:r>
          </a:p>
          <a:p>
            <a:r>
              <a:rPr lang="en-US" sz="3200" dirty="0"/>
              <a:t>     household contacts of people with </a:t>
            </a:r>
          </a:p>
          <a:p>
            <a:r>
              <a:rPr lang="en-US" sz="3200" dirty="0"/>
              <a:t>     bacteriologically confirmed PTB.</a:t>
            </a:r>
          </a:p>
          <a:p>
            <a:endParaRPr lang="en-US" sz="32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3200" dirty="0"/>
              <a:t> People living with HIV (PLHIV)</a:t>
            </a:r>
          </a:p>
          <a:p>
            <a:endParaRPr lang="en-US" sz="32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3200" dirty="0"/>
              <a:t> Others:     - anti-TNF treatment</a:t>
            </a:r>
          </a:p>
          <a:p>
            <a:r>
              <a:rPr lang="en-US" sz="3200" dirty="0"/>
              <a:t>                       - organ/</a:t>
            </a:r>
            <a:r>
              <a:rPr lang="en-US" sz="3200" dirty="0" err="1"/>
              <a:t>haematological</a:t>
            </a:r>
            <a:r>
              <a:rPr lang="en-US" sz="3200" dirty="0"/>
              <a:t> transplant</a:t>
            </a:r>
          </a:p>
          <a:p>
            <a:r>
              <a:rPr lang="en-US" sz="3200" dirty="0"/>
              <a:t>                       - silicosis.</a:t>
            </a:r>
          </a:p>
          <a:p>
            <a:r>
              <a:rPr lang="en-US" sz="3200" dirty="0"/>
              <a:t>                       - dialysis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598330-0279-4AB4-9282-8BFB3126BF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16DAA4-E84D-47B3-AB03-7D072F4CA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0DF933-3522-426C-92BA-E3C0A31F4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7312D-87D4-4F22-ADF0-E671BAEA1F8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8736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Latent TB Infection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err="1">
                <a:solidFill>
                  <a:srgbClr val="C00000"/>
                </a:solidFill>
              </a:rPr>
              <a:t>Paucibacillary</a:t>
            </a:r>
            <a:r>
              <a:rPr lang="en-US" b="1" dirty="0"/>
              <a:t> state</a:t>
            </a:r>
          </a:p>
          <a:p>
            <a:r>
              <a:rPr lang="en-US" b="1" dirty="0"/>
              <a:t>Natural mutations against antibacterial medicines (</a:t>
            </a:r>
            <a:r>
              <a:rPr lang="en-US" b="1" dirty="0">
                <a:solidFill>
                  <a:srgbClr val="C00000"/>
                </a:solidFill>
              </a:rPr>
              <a:t>10</a:t>
            </a:r>
            <a:r>
              <a:rPr lang="en-US" b="1" baseline="30000" dirty="0">
                <a:solidFill>
                  <a:srgbClr val="C00000"/>
                </a:solidFill>
              </a:rPr>
              <a:t>-6</a:t>
            </a:r>
            <a:r>
              <a:rPr lang="en-US" b="1" dirty="0">
                <a:solidFill>
                  <a:srgbClr val="C00000"/>
                </a:solidFill>
              </a:rPr>
              <a:t> to 10</a:t>
            </a:r>
            <a:r>
              <a:rPr lang="en-US" b="1" baseline="30000" dirty="0">
                <a:solidFill>
                  <a:srgbClr val="C00000"/>
                </a:solidFill>
              </a:rPr>
              <a:t>-9</a:t>
            </a:r>
            <a:r>
              <a:rPr lang="en-US" b="1" dirty="0"/>
              <a:t>) would not be a significant deterrent to use minimal number of drugs, unless the bacillus is already a drug-resistant one.</a:t>
            </a:r>
          </a:p>
          <a:p>
            <a:r>
              <a:rPr lang="en-US" b="1" dirty="0"/>
              <a:t>Thus treatment at this stage would prevent serious consequences (community and individual level) of disease state.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05388C-6B55-4330-AB1F-5E7F08B0D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48C5A1-0A22-41AC-BAD4-5C226AE8B8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69082F-D9B3-4E90-83BD-F11F1D7C2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7312D-87D4-4F22-ADF0-E671BAEA1F8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1568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TB Control &amp; Elimination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28800"/>
            <a:ext cx="8568952" cy="4525963"/>
          </a:xfrm>
        </p:spPr>
        <p:txBody>
          <a:bodyPr>
            <a:normAutofit/>
          </a:bodyPr>
          <a:lstStyle/>
          <a:p>
            <a:r>
              <a:rPr lang="en-US" dirty="0"/>
              <a:t>Treatment of LTBI stems from this understandings.( Preventive therapy/treatment)</a:t>
            </a:r>
          </a:p>
          <a:p>
            <a:r>
              <a:rPr lang="en-US" dirty="0"/>
              <a:t>Numerous trials/analyses over decades and epidemiological data had clearly shown that it is feasible and practically effective.</a:t>
            </a:r>
          </a:p>
          <a:p>
            <a:r>
              <a:rPr lang="en-US" dirty="0"/>
              <a:t>Efficiency of currently available treatments</a:t>
            </a:r>
          </a:p>
          <a:p>
            <a:pPr marL="0" indent="0">
              <a:buNone/>
            </a:pPr>
            <a:r>
              <a:rPr lang="en-US" dirty="0"/>
              <a:t>    ranges from 60% to 90%.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89312B-D760-444B-8973-0DA115E73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BAE83C-891A-4B52-91F0-608F6A3E10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31E9DB-CBCC-4BCE-8E62-AC714D082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7312D-87D4-4F22-ADF0-E671BAEA1F8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3987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7009E-7F6E-412F-AE89-04C562E74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TB Control &amp; Elimination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160F4A1-E7BD-49CA-9CE1-5AE0BE567540}"/>
              </a:ext>
            </a:extLst>
          </p:cNvPr>
          <p:cNvSpPr txBox="1"/>
          <p:nvPr/>
        </p:nvSpPr>
        <p:spPr>
          <a:xfrm>
            <a:off x="1115616" y="2204864"/>
            <a:ext cx="691276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One of the main tools in many TB elimination </a:t>
            </a:r>
            <a:r>
              <a:rPr lang="en-US" sz="3200" dirty="0" err="1"/>
              <a:t>programmes</a:t>
            </a:r>
            <a:r>
              <a:rPr lang="en-US" sz="3200" dirty="0"/>
              <a:t> world-wide.</a:t>
            </a:r>
          </a:p>
          <a:p>
            <a:endParaRPr lang="en-US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Clinicians’ concern for </a:t>
            </a:r>
            <a:r>
              <a:rPr lang="en-US" sz="3200" b="1" dirty="0">
                <a:solidFill>
                  <a:srgbClr val="C00000"/>
                </a:solidFill>
              </a:rPr>
              <a:t>development of drug resistance</a:t>
            </a:r>
            <a:r>
              <a:rPr lang="en-US" sz="3200" dirty="0"/>
              <a:t> had never been substantiated.</a:t>
            </a:r>
          </a:p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5AEA17-4D40-4A59-A054-B11979D11C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11A055-C3D2-4CB8-8936-4FA13F0AC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BA73C8-E516-468F-8CAE-C4E318249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7312D-87D4-4F22-ADF0-E671BAEA1F8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0301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796" y="390054"/>
            <a:ext cx="8147248" cy="1210146"/>
          </a:xfrm>
        </p:spPr>
        <p:txBody>
          <a:bodyPr>
            <a:noAutofit/>
          </a:bodyPr>
          <a:lstStyle/>
          <a:p>
            <a:r>
              <a:rPr lang="en-US" dirty="0"/>
              <a:t>Practical Aspects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2204864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    </a:t>
            </a:r>
            <a:r>
              <a:rPr lang="en-US" sz="3600" dirty="0"/>
              <a:t>a) Diagnosis of LTBI.  No direct test.</a:t>
            </a:r>
          </a:p>
          <a:p>
            <a:pPr marL="0" indent="0">
              <a:buNone/>
            </a:pPr>
            <a:r>
              <a:rPr lang="en-US" sz="3600" dirty="0"/>
              <a:t>                                         (bacteriological)  </a:t>
            </a:r>
          </a:p>
          <a:p>
            <a:pPr marL="0" indent="0">
              <a:buNone/>
            </a:pPr>
            <a:r>
              <a:rPr lang="en-US" sz="3600" dirty="0"/>
              <a:t>                                   1. Tuberculin test </a:t>
            </a:r>
          </a:p>
          <a:p>
            <a:pPr marL="0" indent="0">
              <a:buNone/>
            </a:pPr>
            <a:r>
              <a:rPr lang="en-US" sz="3600" dirty="0"/>
              <a:t>                                   2. IGRA</a:t>
            </a:r>
          </a:p>
          <a:p>
            <a:pPr marL="0" indent="0">
              <a:buNone/>
            </a:pPr>
            <a:r>
              <a:rPr lang="en-US" sz="3600" dirty="0"/>
              <a:t>    b) Exclusion of active TB disease.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87A6D4-444D-4CAF-9193-11C2725F3A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41A7AD-3AAD-43EB-9077-711475FFB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6F3EB-369B-4207-BA07-A4E5530CD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7312D-87D4-4F22-ADF0-E671BAEA1F8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321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3A3F9-C520-4E74-B505-1FC0F83AE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Practical Aspects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FFF225-D351-4A60-8DB3-F64C58BFB502}"/>
              </a:ext>
            </a:extLst>
          </p:cNvPr>
          <p:cNvSpPr txBox="1"/>
          <p:nvPr/>
        </p:nvSpPr>
        <p:spPr>
          <a:xfrm>
            <a:off x="827584" y="2204864"/>
            <a:ext cx="7859216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c) Convincing patients ,as well as care-givers,                </a:t>
            </a:r>
          </a:p>
          <a:p>
            <a:r>
              <a:rPr lang="en-US" sz="3200" dirty="0"/>
              <a:t>     that it is really beneficial is a challenge </a:t>
            </a:r>
          </a:p>
          <a:p>
            <a:r>
              <a:rPr lang="en-US" sz="3200" dirty="0"/>
              <a:t>     because they are well at the time of </a:t>
            </a:r>
          </a:p>
          <a:p>
            <a:r>
              <a:rPr lang="en-US" sz="3200" dirty="0"/>
              <a:t>     recommended treatment</a:t>
            </a:r>
            <a:r>
              <a:rPr lang="en-US" dirty="0"/>
              <a:t>. 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1C58B3-D999-4574-9AA0-629EA34A6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10740C-77E8-4EC2-A9B7-8DBB0DA54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E9384E-E8BC-4F33-9224-D98F45E65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7312D-87D4-4F22-ADF0-E671BAEA1F8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5652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Practical Aspects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/>
              <a:t>Public Health </a:t>
            </a:r>
            <a:r>
              <a:rPr lang="en-US" sz="2800" dirty="0">
                <a:solidFill>
                  <a:srgbClr val="C00000"/>
                </a:solidFill>
              </a:rPr>
              <a:t>(Settings of outbreaks &amp; prevalence of epidemic proportion).</a:t>
            </a:r>
            <a:endParaRPr lang="en-US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dirty="0"/>
              <a:t>          1)  Priority - people who are at high risk to</a:t>
            </a:r>
          </a:p>
          <a:p>
            <a:pPr marL="0" indent="0">
              <a:buNone/>
            </a:pPr>
            <a:r>
              <a:rPr lang="en-US" dirty="0"/>
              <a:t>                develop active disease with potential</a:t>
            </a:r>
          </a:p>
          <a:p>
            <a:pPr marL="0" indent="0">
              <a:buNone/>
            </a:pPr>
            <a:r>
              <a:rPr lang="en-US" dirty="0"/>
              <a:t>                serious consequences.</a:t>
            </a:r>
          </a:p>
          <a:p>
            <a:pPr marL="0" indent="0">
              <a:buNone/>
            </a:pPr>
            <a:r>
              <a:rPr lang="en-US" dirty="0"/>
              <a:t>           2)  </a:t>
            </a:r>
            <a:r>
              <a:rPr lang="en-US" i="1" dirty="0">
                <a:solidFill>
                  <a:srgbClr val="C00000"/>
                </a:solidFill>
              </a:rPr>
              <a:t>Current tests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/>
              <a:t>for diagnosis of LTBI  </a:t>
            </a:r>
          </a:p>
          <a:p>
            <a:pPr marL="0" indent="0">
              <a:buNone/>
            </a:pPr>
            <a:r>
              <a:rPr lang="en-US" dirty="0"/>
              <a:t>               should not be a requirement for these high</a:t>
            </a:r>
          </a:p>
          <a:p>
            <a:pPr marL="0" indent="0">
              <a:buNone/>
            </a:pPr>
            <a:r>
              <a:rPr lang="en-US" dirty="0"/>
              <a:t>               risk groups. (Sensitivity &amp; specificity</a:t>
            </a:r>
          </a:p>
          <a:p>
            <a:pPr marL="0" indent="0">
              <a:buNone/>
            </a:pPr>
            <a:r>
              <a:rPr lang="en-US" dirty="0"/>
              <a:t>               varies widely for both tests.)</a:t>
            </a:r>
          </a:p>
          <a:p>
            <a:pPr marL="0" indent="0">
              <a:buNone/>
            </a:pPr>
            <a:r>
              <a:rPr lang="en-US" dirty="0"/>
              <a:t>           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AE2366-1683-43B9-9AF7-A1DD73BE1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3B4C02-388D-42E5-8389-37FBDB843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80C59F-F727-4023-B1DF-0C083D9BE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7312D-87D4-4F22-ADF0-E671BAEA1F8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9044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F8D68A-6B84-4A0A-B8EC-36441F36B0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Practical Aspects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36DABE1-51C3-425E-961E-47006D27A05E}"/>
              </a:ext>
            </a:extLst>
          </p:cNvPr>
          <p:cNvSpPr txBox="1"/>
          <p:nvPr/>
        </p:nvSpPr>
        <p:spPr>
          <a:xfrm>
            <a:off x="1042893" y="2348880"/>
            <a:ext cx="6838475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AutoNum type="arabicParenR" startAt="3"/>
            </a:pPr>
            <a:r>
              <a:rPr lang="en-US" sz="3200" dirty="0"/>
              <a:t>But, all means shown to be effective</a:t>
            </a:r>
          </a:p>
          <a:p>
            <a:r>
              <a:rPr lang="en-US" sz="3200" dirty="0"/>
              <a:t>      to exclude active disease, should be</a:t>
            </a:r>
          </a:p>
          <a:p>
            <a:r>
              <a:rPr lang="en-US" sz="3200" dirty="0"/>
              <a:t>      used as required by the situations.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CC0B29-120D-4579-8912-6AC7D51706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0D6D92-5F66-4C0B-8EA2-4CAAEA42E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24A15B-5304-4B44-9830-9D3582476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7312D-87D4-4F22-ADF0-E671BAEA1F8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3945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7151A8-1EDC-43CD-8FD1-7E8A4D5D0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41" y="188640"/>
            <a:ext cx="8295740" cy="1141090"/>
          </a:xfrm>
        </p:spPr>
        <p:txBody>
          <a:bodyPr>
            <a:normAutofit fontScale="90000"/>
          </a:bodyPr>
          <a:lstStyle/>
          <a:p>
            <a:r>
              <a:rPr lang="en-US" dirty="0"/>
              <a:t>Practical Aspects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8A52BC-5152-4F7E-9BA4-F4B6ADEE8725}"/>
              </a:ext>
            </a:extLst>
          </p:cNvPr>
          <p:cNvSpPr txBox="1"/>
          <p:nvPr/>
        </p:nvSpPr>
        <p:spPr>
          <a:xfrm>
            <a:off x="664008" y="2204864"/>
            <a:ext cx="8272906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800" dirty="0"/>
              <a:t> </a:t>
            </a:r>
            <a:r>
              <a:rPr lang="en-US" sz="3200" dirty="0"/>
              <a:t>Aims for a lasting prevention from progression</a:t>
            </a:r>
          </a:p>
          <a:p>
            <a:r>
              <a:rPr lang="en-US" sz="3200" dirty="0"/>
              <a:t>    to active TB disease. (minimize continuing </a:t>
            </a:r>
          </a:p>
          <a:p>
            <a:r>
              <a:rPr lang="en-US" sz="3200" dirty="0"/>
              <a:t>    transmission and reinfection)</a:t>
            </a:r>
          </a:p>
          <a:p>
            <a:endParaRPr lang="en-US" sz="32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3200" dirty="0"/>
              <a:t>Benefits outweigh harms to the individuals.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sz="32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3200" dirty="0"/>
              <a:t>Efficient use of resources.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11B992A-6009-4815-B325-0F6B8C9B3FEE}"/>
              </a:ext>
            </a:extLst>
          </p:cNvPr>
          <p:cNvSpPr txBox="1"/>
          <p:nvPr/>
        </p:nvSpPr>
        <p:spPr>
          <a:xfrm>
            <a:off x="899592" y="1329730"/>
            <a:ext cx="48011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4)</a:t>
            </a:r>
            <a:r>
              <a:rPr lang="en-US" sz="2800" b="1" i="1" dirty="0">
                <a:solidFill>
                  <a:srgbClr val="C00000"/>
                </a:solidFill>
              </a:rPr>
              <a:t> Programmatic Management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ED45C5-F3C7-447C-835F-0058BA205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2D3729-D537-48EC-84C6-0B3DA768C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4FC949-B7C5-4611-81DF-84E92F533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7312D-87D4-4F22-ADF0-E671BAEA1F8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8661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Practical Aspects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268760"/>
            <a:ext cx="8229600" cy="4781128"/>
          </a:xfrm>
        </p:spPr>
        <p:txBody>
          <a:bodyPr>
            <a:normAutofit fontScale="92500" lnSpcReduction="20000"/>
          </a:bodyPr>
          <a:lstStyle/>
          <a:p>
            <a:r>
              <a:rPr lang="en-US" sz="3500" b="1" dirty="0"/>
              <a:t>Individualized care in other settings</a:t>
            </a:r>
          </a:p>
          <a:p>
            <a:pPr marL="0" indent="0">
              <a:buNone/>
            </a:pPr>
            <a:r>
              <a:rPr lang="en-US" sz="2800" dirty="0"/>
              <a:t>           1) any kind of </a:t>
            </a:r>
            <a:r>
              <a:rPr lang="en-US" sz="2800" dirty="0" err="1"/>
              <a:t>immuno</a:t>
            </a:r>
            <a:r>
              <a:rPr lang="en-US" sz="2800" dirty="0"/>
              <a:t>-compromised</a:t>
            </a:r>
          </a:p>
          <a:p>
            <a:pPr marL="0" indent="0">
              <a:buNone/>
            </a:pPr>
            <a:r>
              <a:rPr lang="en-US" sz="2800" dirty="0"/>
              <a:t>                state plus exposure.</a:t>
            </a:r>
          </a:p>
          <a:p>
            <a:pPr marL="0" indent="0">
              <a:buNone/>
            </a:pPr>
            <a:r>
              <a:rPr lang="en-US" sz="2800" dirty="0"/>
              <a:t>           2) likelihood of exposure to infectious </a:t>
            </a:r>
          </a:p>
          <a:p>
            <a:pPr marL="0" indent="0">
              <a:buNone/>
            </a:pPr>
            <a:r>
              <a:rPr lang="en-US" sz="2800" dirty="0"/>
              <a:t>                environment.</a:t>
            </a:r>
          </a:p>
          <a:p>
            <a:pPr marL="0" indent="0">
              <a:buNone/>
            </a:pPr>
            <a:r>
              <a:rPr lang="en-US" sz="2800" dirty="0"/>
              <a:t>           3) predisposed states </a:t>
            </a:r>
            <a:r>
              <a:rPr lang="en-US" sz="2800" dirty="0" err="1"/>
              <a:t>e.g</a:t>
            </a:r>
            <a:r>
              <a:rPr lang="en-US" sz="2800" dirty="0"/>
              <a:t> silicosis.</a:t>
            </a:r>
          </a:p>
          <a:p>
            <a:pPr marL="0" indent="0">
              <a:buNone/>
            </a:pPr>
            <a:r>
              <a:rPr lang="en-US" sz="2800" dirty="0"/>
              <a:t>           4) diagnosis of LTBI is reasonably certain </a:t>
            </a:r>
          </a:p>
          <a:p>
            <a:pPr marL="0" indent="0">
              <a:buNone/>
            </a:pPr>
            <a:r>
              <a:rPr lang="en-US" sz="2800" dirty="0"/>
              <a:t>                and active disease ruled out.</a:t>
            </a:r>
          </a:p>
          <a:p>
            <a:pPr marL="0" indent="0">
              <a:buNone/>
            </a:pPr>
            <a:r>
              <a:rPr lang="en-US" sz="2800" dirty="0"/>
              <a:t>           5) ongoing TB transmission in the environment or </a:t>
            </a:r>
          </a:p>
          <a:p>
            <a:pPr marL="0" indent="0">
              <a:buNone/>
            </a:pPr>
            <a:r>
              <a:rPr lang="en-US" sz="2800" dirty="0"/>
              <a:t>                risk group needs attention to minimize </a:t>
            </a:r>
          </a:p>
          <a:p>
            <a:pPr marL="0" indent="0">
              <a:buNone/>
            </a:pPr>
            <a:r>
              <a:rPr lang="en-US" sz="2800" dirty="0"/>
              <a:t>                 reinfection.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6E22C6-CC2E-4607-882A-C79AE20DB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847233-B8A5-4D5C-94FD-CEBC8FE31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6F066-9561-4A9C-BB59-A5DDD3435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7312D-87D4-4F22-ADF0-E671BAEA1F8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678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TB Control &amp; Elimination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Had relied on diagnosis &amp; treatment of disease states thinking that it would </a:t>
            </a:r>
            <a:r>
              <a:rPr lang="en-US" b="1" u="sng" dirty="0">
                <a:solidFill>
                  <a:srgbClr val="C00000"/>
                </a:solidFill>
              </a:rPr>
              <a:t>cut chain of transmission</a:t>
            </a:r>
            <a:r>
              <a:rPr lang="en-US" dirty="0"/>
              <a:t> and thus preventing new infections.</a:t>
            </a:r>
          </a:p>
          <a:p>
            <a:r>
              <a:rPr lang="en-US" dirty="0"/>
              <a:t>Bacillus had humiliated and is humiliating us showing that this approach is utterly </a:t>
            </a:r>
            <a:r>
              <a:rPr lang="en-US" b="1" i="1" u="sng" dirty="0">
                <a:solidFill>
                  <a:srgbClr val="C00000"/>
                </a:solidFill>
              </a:rPr>
              <a:t>inadequate</a:t>
            </a:r>
            <a:r>
              <a:rPr lang="en-US" b="1" u="sng" dirty="0"/>
              <a:t> </a:t>
            </a:r>
            <a:r>
              <a:rPr lang="en-US" dirty="0"/>
              <a:t>for a disease like this which bears  many facets in its continuation on earth.    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FDDF7E-5887-4E0D-ABE2-C2602F7BCD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F2F871-EDA4-4337-B560-1A57FE4DB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BC70B5-3BAC-456C-99F8-C2E7C8C3E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7312D-87D4-4F22-ADF0-E671BAEA1F8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5626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TB Control &amp; Elimination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00200"/>
            <a:ext cx="7931224" cy="4525963"/>
          </a:xfrm>
        </p:spPr>
        <p:txBody>
          <a:bodyPr/>
          <a:lstStyle/>
          <a:p>
            <a:endParaRPr lang="en-US" dirty="0"/>
          </a:p>
          <a:p>
            <a:pPr marL="0" indent="0">
              <a:buNone/>
            </a:pPr>
            <a:r>
              <a:rPr lang="en-US" sz="3600" b="1" dirty="0"/>
              <a:t>Millions of people will develop into       disease states from the current pool of people  in infected states during fore-seeable decades.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C895C8-A882-4309-87DB-A45852437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AAEF4E-4BEE-46A5-8AAB-63801F7AA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9B366F-CE86-444F-9E4A-9EEB2A39D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7312D-87D4-4F22-ADF0-E671BAEA1F8E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829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94F372-BC0D-4E36-B85D-5527FE757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TB Control &amp; Elimination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F7E256B-9A76-4AD5-A9C0-EE440AF9D0D4}"/>
              </a:ext>
            </a:extLst>
          </p:cNvPr>
          <p:cNvSpPr txBox="1"/>
          <p:nvPr/>
        </p:nvSpPr>
        <p:spPr>
          <a:xfrm>
            <a:off x="477091" y="2276872"/>
            <a:ext cx="791133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Waiting for the </a:t>
            </a:r>
            <a:r>
              <a:rPr lang="en-US" sz="3600" dirty="0">
                <a:solidFill>
                  <a:srgbClr val="C00000"/>
                </a:solidFill>
              </a:rPr>
              <a:t>infectious</a:t>
            </a:r>
            <a:r>
              <a:rPr lang="en-US" sz="3600" dirty="0"/>
              <a:t> disease-states to develop and treat accordingly would be a poor philosophy </a:t>
            </a:r>
            <a:r>
              <a:rPr lang="en-US" sz="3600" i="1" u="sng" dirty="0">
                <a:solidFill>
                  <a:srgbClr val="C00000"/>
                </a:solidFill>
              </a:rPr>
              <a:t>for control of the spread</a:t>
            </a:r>
            <a:r>
              <a:rPr lang="en-US" sz="3600" dirty="0"/>
              <a:t> </a:t>
            </a:r>
            <a:r>
              <a:rPr lang="en-US" sz="3600" dirty="0">
                <a:solidFill>
                  <a:schemeClr val="accent1">
                    <a:lumMod val="50000"/>
                  </a:schemeClr>
                </a:solidFill>
              </a:rPr>
              <a:t>when development of this states can be prevented by effective means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2BC535-FE54-4A49-9F46-D5AB94476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3E624E-9E7B-4BD1-9780-474A1E098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94CDFF-40B2-4709-BFBA-E719F531D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7312D-87D4-4F22-ADF0-E671BAEA1F8E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3924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TB Elimination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 The real hope for elimination will be offered by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sz="4400" b="1" dirty="0"/>
              <a:t>                Effective vaccine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605640-8C60-4676-9AAB-1A451E7F8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B850C7-7C8D-4B95-841B-756336E2C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FAA50B-1BB0-4354-955D-2266EAC02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7312D-87D4-4F22-ADF0-E671BAEA1F8E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0251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9EF18E6-9483-4B53-A504-B7D7423C3969}"/>
              </a:ext>
            </a:extLst>
          </p:cNvPr>
          <p:cNvSpPr txBox="1"/>
          <p:nvPr/>
        </p:nvSpPr>
        <p:spPr>
          <a:xfrm>
            <a:off x="1501383" y="2713740"/>
            <a:ext cx="64390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Thank you for your attention.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316113-50C1-4AF2-88B4-8BDF837E4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598A30-0BCE-4DAA-847E-33CC1A928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1B40A1-7050-489E-8BA4-56B3281A5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7312D-87D4-4F22-ADF0-E671BAEA1F8E}" type="slidenum">
              <a:rPr lang="en-US" smtClean="0"/>
              <a:t>23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C8E1BB-6ACA-4AFF-8ABA-003F6FA1C051}"/>
              </a:ext>
            </a:extLst>
          </p:cNvPr>
          <p:cNvSpPr txBox="1"/>
          <p:nvPr/>
        </p:nvSpPr>
        <p:spPr>
          <a:xfrm>
            <a:off x="5220072" y="4665973"/>
            <a:ext cx="22894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Prof Tin Maung Cho</a:t>
            </a:r>
          </a:p>
        </p:txBody>
      </p:sp>
    </p:spTree>
    <p:extLst>
      <p:ext uri="{BB962C8B-B14F-4D97-AF65-F5344CB8AC3E}">
        <p14:creationId xmlns:p14="http://schemas.microsoft.com/office/powerpoint/2010/main" val="1615374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en-US" sz="4000" b="1" dirty="0"/>
              <a:t>Development of Tuberculosis and Spread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3600" b="1" dirty="0"/>
              <a:t>                                                                                                                                               </a:t>
            </a:r>
            <a:r>
              <a:rPr lang="en-US" sz="11200" b="1" dirty="0"/>
              <a:t>Bacilli           </a:t>
            </a:r>
          </a:p>
          <a:p>
            <a:pPr marL="0" indent="0">
              <a:buNone/>
            </a:pPr>
            <a:r>
              <a:rPr lang="en-US" sz="9600" b="1" dirty="0"/>
              <a:t>                   </a:t>
            </a:r>
            <a:endParaRPr lang="en-US" sz="11200" b="1" i="1" dirty="0"/>
          </a:p>
          <a:p>
            <a:pPr marL="0" indent="0">
              <a:buNone/>
            </a:pPr>
            <a:r>
              <a:rPr lang="en-US" sz="9600" b="1" dirty="0"/>
              <a:t>                                                     </a:t>
            </a:r>
            <a:r>
              <a:rPr lang="en-US" sz="11200" b="1" dirty="0"/>
              <a:t>Body         </a:t>
            </a:r>
          </a:p>
          <a:p>
            <a:pPr marL="0" indent="0">
              <a:buNone/>
            </a:pPr>
            <a:r>
              <a:rPr lang="en-US" sz="9600" b="1" dirty="0"/>
              <a:t>                         </a:t>
            </a:r>
            <a:endParaRPr lang="en-US" sz="9600" b="1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sz="9600" b="1" dirty="0"/>
              <a:t>                                    </a:t>
            </a:r>
            <a:r>
              <a:rPr lang="en-US" sz="11200" b="1" dirty="0"/>
              <a:t>Infected state (dormant)(LTBI)</a:t>
            </a:r>
          </a:p>
          <a:p>
            <a:pPr marL="0" indent="0">
              <a:buNone/>
            </a:pPr>
            <a:endParaRPr lang="en-US" sz="11200" b="1" dirty="0"/>
          </a:p>
          <a:p>
            <a:pPr marL="0" indent="0">
              <a:buNone/>
            </a:pPr>
            <a:endParaRPr lang="en-US" sz="11200" b="1" dirty="0"/>
          </a:p>
          <a:p>
            <a:pPr marL="0" indent="0">
              <a:buNone/>
            </a:pPr>
            <a:r>
              <a:rPr lang="en-US" sz="11200" b="1" dirty="0"/>
              <a:t>                                       Disease states</a:t>
            </a:r>
          </a:p>
          <a:p>
            <a:pPr marL="0" indent="0">
              <a:buNone/>
            </a:pPr>
            <a:endParaRPr lang="en-US" sz="11200" b="1" dirty="0"/>
          </a:p>
          <a:p>
            <a:pPr marL="0" indent="0">
              <a:buNone/>
            </a:pPr>
            <a:endParaRPr lang="en-US" sz="9600" b="1" dirty="0"/>
          </a:p>
          <a:p>
            <a:pPr marL="0" indent="0">
              <a:buNone/>
            </a:pPr>
            <a:r>
              <a:rPr lang="en-US" sz="9600" b="1" dirty="0"/>
              <a:t>                                         </a:t>
            </a:r>
            <a:r>
              <a:rPr lang="en-US" sz="11200" b="1" dirty="0">
                <a:solidFill>
                  <a:srgbClr val="C00000"/>
                </a:solidFill>
              </a:rPr>
              <a:t>Spread of infection</a:t>
            </a:r>
            <a:r>
              <a:rPr lang="en-US" sz="11200" dirty="0"/>
              <a:t> </a:t>
            </a:r>
            <a:r>
              <a:rPr lang="en-US" sz="9600" dirty="0"/>
              <a:t>      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                                                       </a:t>
            </a:r>
          </a:p>
          <a:p>
            <a:pPr marL="0" indent="0">
              <a:buNone/>
            </a:pPr>
            <a:r>
              <a:rPr lang="en-US" dirty="0"/>
              <a:t>                                         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                                                                                                      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4F15137-269D-4037-A02B-087DB991ED41}"/>
              </a:ext>
            </a:extLst>
          </p:cNvPr>
          <p:cNvCxnSpPr/>
          <p:nvPr/>
        </p:nvCxnSpPr>
        <p:spPr>
          <a:xfrm>
            <a:off x="4572000" y="1772816"/>
            <a:ext cx="0" cy="360040"/>
          </a:xfrm>
          <a:prstGeom prst="straightConnector1">
            <a:avLst/>
          </a:prstGeom>
          <a:ln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A6FB668-891D-4DA9-AE66-56F358FF87DC}"/>
              </a:ext>
            </a:extLst>
          </p:cNvPr>
          <p:cNvCxnSpPr/>
          <p:nvPr/>
        </p:nvCxnSpPr>
        <p:spPr>
          <a:xfrm>
            <a:off x="4572000" y="2492896"/>
            <a:ext cx="0" cy="432048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A97549E-5DAE-44C0-9B1A-B8A11D020F14}"/>
              </a:ext>
            </a:extLst>
          </p:cNvPr>
          <p:cNvCxnSpPr/>
          <p:nvPr/>
        </p:nvCxnSpPr>
        <p:spPr>
          <a:xfrm>
            <a:off x="4572000" y="3429000"/>
            <a:ext cx="0" cy="792088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CA26C3B-10B0-4612-BDB5-70837D8F5231}"/>
              </a:ext>
            </a:extLst>
          </p:cNvPr>
          <p:cNvCxnSpPr/>
          <p:nvPr/>
        </p:nvCxnSpPr>
        <p:spPr>
          <a:xfrm>
            <a:off x="4572000" y="4653136"/>
            <a:ext cx="0" cy="792088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33BAAC-566B-4F00-9524-A7296C91A6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673221-6F22-4FB5-AE28-2958DDA19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251C78-E57F-41CF-B0F9-073855A11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7312D-87D4-4F22-ADF0-E671BAEA1F8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077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TB Control &amp; Elimination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600" dirty="0"/>
          </a:p>
          <a:p>
            <a:r>
              <a:rPr lang="en-US" sz="3600" dirty="0"/>
              <a:t>Tackling of this disease at </a:t>
            </a:r>
            <a:r>
              <a:rPr lang="en-US" sz="3600" b="1" u="sng" dirty="0">
                <a:solidFill>
                  <a:srgbClr val="C00000"/>
                </a:solidFill>
              </a:rPr>
              <a:t>multiple levels </a:t>
            </a:r>
            <a:r>
              <a:rPr lang="en-US" sz="3600" dirty="0"/>
              <a:t>of its development is required to control the spread (eliminate TB). (Not to mention the importance of socioeconomic status of the community)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15178B-8005-44E7-B293-0CA771F62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AB3074-9BF3-4693-998A-E1A97E985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54CF09-ED97-44D9-99C7-05D48D0EB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7312D-87D4-4F22-ADF0-E671BAEA1F8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531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3600" b="1" dirty="0"/>
              <a:t>Steps (</a:t>
            </a:r>
            <a:r>
              <a:rPr lang="en-US" sz="3600" b="1" dirty="0" err="1"/>
              <a:t>Manoeuvres</a:t>
            </a:r>
            <a:r>
              <a:rPr lang="en-US" sz="3600" b="1" dirty="0"/>
              <a:t>) in TB Control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363272" cy="4896544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b="1" dirty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9600" b="1" dirty="0"/>
              <a:t>Bacilli           </a:t>
            </a:r>
          </a:p>
          <a:p>
            <a:pPr marL="0" indent="0">
              <a:buNone/>
            </a:pPr>
            <a:r>
              <a:rPr lang="en-US" sz="9600" b="1" dirty="0"/>
              <a:t>                   </a:t>
            </a:r>
            <a:r>
              <a:rPr lang="en-US" sz="9600" b="1" dirty="0">
                <a:solidFill>
                  <a:schemeClr val="accent1">
                    <a:lumMod val="50000"/>
                  </a:schemeClr>
                </a:solidFill>
              </a:rPr>
              <a:t>Infection control</a:t>
            </a:r>
            <a:endParaRPr lang="en-US" sz="11200" b="1" i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9600" b="1" dirty="0"/>
              <a:t>                                                                                          Body         </a:t>
            </a:r>
          </a:p>
          <a:p>
            <a:pPr marL="0" indent="0">
              <a:buNone/>
            </a:pPr>
            <a:r>
              <a:rPr lang="en-US" sz="9600" b="1" dirty="0"/>
              <a:t>                         </a:t>
            </a:r>
            <a:r>
              <a:rPr lang="en-US" sz="11200" b="1" dirty="0"/>
              <a:t> </a:t>
            </a:r>
            <a:r>
              <a:rPr lang="en-US" sz="11200" b="1" dirty="0">
                <a:solidFill>
                  <a:srgbClr val="C00000"/>
                </a:solidFill>
              </a:rPr>
              <a:t>vaccination</a:t>
            </a:r>
            <a:endParaRPr lang="en-US" sz="9600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sz="9600" b="1" dirty="0"/>
              <a:t>                                                                        Infected state (LTBI)</a:t>
            </a:r>
          </a:p>
          <a:p>
            <a:pPr marL="0" indent="0">
              <a:buNone/>
            </a:pPr>
            <a:endParaRPr lang="en-US" sz="9600" b="1" dirty="0"/>
          </a:p>
          <a:p>
            <a:pPr marL="0" indent="0">
              <a:buNone/>
            </a:pPr>
            <a:r>
              <a:rPr lang="en-US" sz="9600" b="1" dirty="0">
                <a:solidFill>
                  <a:srgbClr val="C00000"/>
                </a:solidFill>
              </a:rPr>
              <a:t>Treatment of latent infection</a:t>
            </a:r>
          </a:p>
          <a:p>
            <a:pPr marL="0" indent="0">
              <a:buNone/>
            </a:pPr>
            <a:r>
              <a:rPr lang="en-US" sz="9600" b="1" dirty="0"/>
              <a:t>          </a:t>
            </a:r>
            <a:r>
              <a:rPr lang="en-US" sz="9600" b="1" dirty="0">
                <a:solidFill>
                  <a:srgbClr val="C00000"/>
                </a:solidFill>
              </a:rPr>
              <a:t>(new frontier)</a:t>
            </a:r>
          </a:p>
          <a:p>
            <a:pPr marL="0" indent="0">
              <a:buNone/>
            </a:pPr>
            <a:r>
              <a:rPr lang="en-US" sz="9600" b="1" dirty="0"/>
              <a:t>                                                                                  Disease states</a:t>
            </a:r>
          </a:p>
          <a:p>
            <a:pPr marL="0" indent="0">
              <a:buNone/>
            </a:pPr>
            <a:endParaRPr lang="en-US" sz="9600" b="1" dirty="0"/>
          </a:p>
          <a:p>
            <a:pPr marL="0" indent="0">
              <a:buNone/>
            </a:pPr>
            <a:r>
              <a:rPr lang="en-US" sz="9600" b="1" dirty="0">
                <a:solidFill>
                  <a:schemeClr val="accent1">
                    <a:lumMod val="50000"/>
                  </a:schemeClr>
                </a:solidFill>
              </a:rPr>
              <a:t>Early diagnosis, prompt &amp; effective treatment</a:t>
            </a:r>
          </a:p>
          <a:p>
            <a:pPr marL="0" indent="0">
              <a:buNone/>
            </a:pPr>
            <a:r>
              <a:rPr lang="en-US" sz="9600" b="1" dirty="0"/>
              <a:t>                                                                                    </a:t>
            </a:r>
            <a:r>
              <a:rPr lang="en-US" sz="9600" dirty="0"/>
              <a:t>     </a:t>
            </a:r>
          </a:p>
          <a:p>
            <a:pPr marL="0" indent="0">
              <a:buNone/>
            </a:pPr>
            <a:r>
              <a:rPr lang="en-US" sz="9600" dirty="0"/>
              <a:t>                                                                             </a:t>
            </a:r>
            <a:r>
              <a:rPr lang="en-US" sz="11200" b="1" dirty="0">
                <a:solidFill>
                  <a:schemeClr val="accent2">
                    <a:lumMod val="50000"/>
                  </a:schemeClr>
                </a:solidFill>
              </a:rPr>
              <a:t>Spread of infection</a:t>
            </a:r>
            <a:r>
              <a:rPr lang="en-US" sz="9600" dirty="0"/>
              <a:t>       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                                                       </a:t>
            </a:r>
          </a:p>
          <a:p>
            <a:pPr marL="0" indent="0">
              <a:buNone/>
            </a:pPr>
            <a:r>
              <a:rPr lang="en-US" dirty="0"/>
              <a:t>                                         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                                                                                                      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7030144" y="1889898"/>
            <a:ext cx="0" cy="2880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7084146" y="2420888"/>
            <a:ext cx="0" cy="4320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7020272" y="3356992"/>
            <a:ext cx="0" cy="10801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cxnSpLocks/>
          </p:cNvCxnSpPr>
          <p:nvPr/>
        </p:nvCxnSpPr>
        <p:spPr>
          <a:xfrm>
            <a:off x="7020272" y="4730891"/>
            <a:ext cx="9872" cy="93035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427984" y="1960577"/>
            <a:ext cx="237626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211960" y="3717032"/>
            <a:ext cx="252028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6238056" y="5229200"/>
            <a:ext cx="79208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4355976" y="2636912"/>
            <a:ext cx="237626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B3F8E245-0A13-444F-9568-55FC66083999}"/>
              </a:ext>
            </a:extLst>
          </p:cNvPr>
          <p:cNvSpPr txBox="1"/>
          <p:nvPr/>
        </p:nvSpPr>
        <p:spPr>
          <a:xfrm>
            <a:off x="7236296" y="3429000"/>
            <a:ext cx="1358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Preventive</a:t>
            </a:r>
          </a:p>
          <a:p>
            <a:r>
              <a:rPr lang="en-US" sz="2000" b="1" dirty="0">
                <a:solidFill>
                  <a:srgbClr val="C00000"/>
                </a:solidFill>
              </a:rPr>
              <a:t>treatment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3BF0D83-FD91-4556-9726-AEA6EECCC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D01B92A-6F16-4CE1-A7F3-1A3EFCCC4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972214E-5DF6-4788-A5D9-2256A65A4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7312D-87D4-4F22-ADF0-E671BAEA1F8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862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D91330-3087-4D36-B77A-FF7B08C6C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/>
          <a:lstStyle/>
          <a:p>
            <a:r>
              <a:rPr lang="en-US" dirty="0"/>
              <a:t>Latent TB Infection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07C6EF-8814-41C8-9733-BE647F0DC0CD}"/>
              </a:ext>
            </a:extLst>
          </p:cNvPr>
          <p:cNvSpPr txBox="1"/>
          <p:nvPr/>
        </p:nvSpPr>
        <p:spPr>
          <a:xfrm>
            <a:off x="45840" y="2420888"/>
            <a:ext cx="86409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Latent tuberculosis infection (LTBI) is defined as a state of persistent immune response to stimulation by Mycobacterium tuberculosis antigens with no evidence of clinically manifest active TB.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3E9CFB-E0CB-41E4-A09C-C230F717A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4AFE6D-A07A-4322-903D-110A9B8D7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AF9751-2FF6-4E81-BB6C-0654B74E4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7312D-87D4-4F22-ADF0-E671BAEA1F8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8534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010BFC-0E19-488B-97BE-BC50847D35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Latent TB Infection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D11F826-6519-4891-AF46-7F1F44C00992}"/>
              </a:ext>
            </a:extLst>
          </p:cNvPr>
          <p:cNvSpPr txBox="1"/>
          <p:nvPr/>
        </p:nvSpPr>
        <p:spPr>
          <a:xfrm>
            <a:off x="457201" y="1772816"/>
            <a:ext cx="8003232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Up to 1/3 of world’s population is estimated to be infected with M. tuberculosis.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5 -10% of those infected will developed active TB disease during their life  time.</a:t>
            </a:r>
          </a:p>
          <a:p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The risk for progression to active disease depends largely on immunological status. 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5A6422-33E8-4A60-B135-A5E679E419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F81D9E-94FC-4627-9A70-CB46FF2A7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336025-3D1E-47E9-B76E-24F73C114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7312D-87D4-4F22-ADF0-E671BAEA1F8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4021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6F7C49-0A62-4A06-87A7-C36A13CD3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Latent TB Infection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71EBD21-810A-4681-B44E-B1C35CB87A1B}"/>
              </a:ext>
            </a:extLst>
          </p:cNvPr>
          <p:cNvSpPr txBox="1"/>
          <p:nvPr/>
        </p:nvSpPr>
        <p:spPr>
          <a:xfrm>
            <a:off x="457200" y="1786402"/>
            <a:ext cx="7665688" cy="38164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Mass, population-wide testing for LTBI  and</a:t>
            </a:r>
          </a:p>
          <a:p>
            <a:r>
              <a:rPr lang="en-US" sz="3200" dirty="0"/>
              <a:t>    treatment is not feasible.</a:t>
            </a:r>
          </a:p>
          <a:p>
            <a:r>
              <a:rPr lang="en-US" sz="3200" dirty="0"/>
              <a:t>                    </a:t>
            </a:r>
            <a:r>
              <a:rPr lang="en-US" sz="3200" dirty="0">
                <a:solidFill>
                  <a:srgbClr val="C00000"/>
                </a:solidFill>
              </a:rPr>
              <a:t>a</a:t>
            </a:r>
            <a:r>
              <a:rPr lang="en-US" sz="3200" dirty="0"/>
              <a:t>.  Imperfect tests for diagnosis.</a:t>
            </a:r>
          </a:p>
          <a:p>
            <a:r>
              <a:rPr lang="en-US" sz="3200" dirty="0"/>
              <a:t>                    </a:t>
            </a:r>
            <a:r>
              <a:rPr lang="en-US" sz="3200" dirty="0">
                <a:solidFill>
                  <a:srgbClr val="C00000"/>
                </a:solidFill>
              </a:rPr>
              <a:t>b.</a:t>
            </a:r>
            <a:r>
              <a:rPr lang="en-US" sz="3200" dirty="0"/>
              <a:t>  Cost.</a:t>
            </a:r>
          </a:p>
          <a:p>
            <a:r>
              <a:rPr lang="en-US" sz="3200" dirty="0"/>
              <a:t>                    </a:t>
            </a:r>
            <a:r>
              <a:rPr lang="en-US" sz="3200" dirty="0">
                <a:solidFill>
                  <a:srgbClr val="C00000"/>
                </a:solidFill>
              </a:rPr>
              <a:t>c.</a:t>
            </a:r>
            <a:r>
              <a:rPr lang="en-US" sz="3200" dirty="0"/>
              <a:t>  Possible serious side effects of  </a:t>
            </a:r>
          </a:p>
          <a:p>
            <a:r>
              <a:rPr lang="en-US" sz="3200" dirty="0"/>
              <a:t>                         treatment (benefit vs harm).</a:t>
            </a:r>
          </a:p>
          <a:p>
            <a:r>
              <a:rPr lang="en-US" sz="3200" dirty="0"/>
              <a:t>                    </a:t>
            </a:r>
            <a:r>
              <a:rPr lang="en-US" sz="3200" dirty="0">
                <a:solidFill>
                  <a:srgbClr val="C00000"/>
                </a:solidFill>
              </a:rPr>
              <a:t>d.</a:t>
            </a:r>
            <a:r>
              <a:rPr lang="en-US" sz="3200" dirty="0"/>
              <a:t> Uncertain public health impact.</a:t>
            </a:r>
          </a:p>
          <a:p>
            <a:r>
              <a:rPr lang="en-US" dirty="0"/>
              <a:t>                                 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469BC3-14B5-4E5E-915A-06AEB295A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1CCDFD-E0E4-4F4C-B184-911D3D0635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D0AB45-0E54-4A12-BEAC-E006E6BBD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7312D-87D4-4F22-ADF0-E671BAEA1F8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5254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B4A7-5814-4362-AB52-FECB3E61ED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Latent TB Infection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56F7F0B-4D91-40E3-B51F-4933E44A3B5B}"/>
              </a:ext>
            </a:extLst>
          </p:cNvPr>
          <p:cNvSpPr txBox="1"/>
          <p:nvPr/>
        </p:nvSpPr>
        <p:spPr>
          <a:xfrm>
            <a:off x="683568" y="1844824"/>
            <a:ext cx="8163389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/>
              <a:t>For specific population groups with high  </a:t>
            </a:r>
          </a:p>
          <a:p>
            <a:r>
              <a:rPr lang="en-US" sz="3600" dirty="0"/>
              <a:t>   risk for progression to active disease</a:t>
            </a:r>
          </a:p>
          <a:p>
            <a:r>
              <a:rPr lang="en-US" sz="3600" dirty="0"/>
              <a:t>   benefits are greater than harms and</a:t>
            </a:r>
          </a:p>
          <a:p>
            <a:r>
              <a:rPr lang="en-US" sz="3600" dirty="0"/>
              <a:t>   public health impact (in TB control)</a:t>
            </a:r>
          </a:p>
          <a:p>
            <a:r>
              <a:rPr lang="en-US" sz="3600" dirty="0"/>
              <a:t>   would be significant by giving them </a:t>
            </a:r>
          </a:p>
          <a:p>
            <a:r>
              <a:rPr lang="en-US" sz="3600" dirty="0"/>
              <a:t>   </a:t>
            </a:r>
            <a:r>
              <a:rPr lang="en-US" sz="3600" dirty="0">
                <a:solidFill>
                  <a:schemeClr val="accent2">
                    <a:lumMod val="75000"/>
                  </a:schemeClr>
                </a:solidFill>
              </a:rPr>
              <a:t>preventive therapy</a:t>
            </a:r>
            <a:r>
              <a:rPr lang="en-US" sz="3600" dirty="0"/>
              <a:t>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F7E4B3-57FE-4BC6-9251-F2621D619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27-Sep-19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7F7FBE-7FC2-40E7-8A38-039B8649E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Consultative Meeting on LTBI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CD4D6A-020C-4887-B1AB-D0C7C3BDE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7312D-87D4-4F22-ADF0-E671BAEA1F8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3624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713</TotalTime>
  <Words>1053</Words>
  <Application>Microsoft Office PowerPoint</Application>
  <PresentationFormat>On-screen Show (4:3)</PresentationFormat>
  <Paragraphs>226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Wingdings</vt:lpstr>
      <vt:lpstr>Office Theme</vt:lpstr>
      <vt:lpstr>NEW FRONTIER FOR TB CONTROL</vt:lpstr>
      <vt:lpstr>TB Control &amp; Elimination</vt:lpstr>
      <vt:lpstr>Development of Tuberculosis and Spread </vt:lpstr>
      <vt:lpstr>TB Control &amp; Elimination</vt:lpstr>
      <vt:lpstr>Steps (Manoeuvres) in TB Control</vt:lpstr>
      <vt:lpstr>Latent TB Infection</vt:lpstr>
      <vt:lpstr>Latent TB Infection</vt:lpstr>
      <vt:lpstr>Latent TB Infection</vt:lpstr>
      <vt:lpstr>Latent TB Infection</vt:lpstr>
      <vt:lpstr>High-risk Groups</vt:lpstr>
      <vt:lpstr>Latent TB Infection</vt:lpstr>
      <vt:lpstr>TB Control &amp; Elimination</vt:lpstr>
      <vt:lpstr>TB Control &amp; Elimination</vt:lpstr>
      <vt:lpstr>Practical Aspects</vt:lpstr>
      <vt:lpstr>Practical Aspects</vt:lpstr>
      <vt:lpstr>Practical Aspects </vt:lpstr>
      <vt:lpstr>Practical Aspects</vt:lpstr>
      <vt:lpstr>Practical Aspects </vt:lpstr>
      <vt:lpstr>Practical Aspects </vt:lpstr>
      <vt:lpstr>TB Control &amp; Elimination</vt:lpstr>
      <vt:lpstr>TB Control &amp; Elimination</vt:lpstr>
      <vt:lpstr>TB Elimination</vt:lpstr>
      <vt:lpstr>PowerPoint Presentation</vt:lpstr>
    </vt:vector>
  </TitlesOfParts>
  <Company>Office Black Edition - tum0r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TREATMENT OF LTBI</dc:title>
  <dc:creator>user</dc:creator>
  <cp:lastModifiedBy>Tin Maung Cho</cp:lastModifiedBy>
  <cp:revision>90</cp:revision>
  <dcterms:created xsi:type="dcterms:W3CDTF">2019-06-26T14:33:29Z</dcterms:created>
  <dcterms:modified xsi:type="dcterms:W3CDTF">2019-10-17T15:12:29Z</dcterms:modified>
</cp:coreProperties>
</file>