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5" d="100"/>
          <a:sy n="85" d="100"/>
        </p:scale>
        <p:origin x="18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viewProps" Target="viewProps.xml" /><Relationship Id="rId5" Type="http://schemas.openxmlformats.org/officeDocument/2006/relationships/presProps" Target="presProps.xml" /><Relationship Id="rId4" Type="http://schemas.openxmlformats.org/officeDocument/2006/relationships/slide" Target="slides/slide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A9157-52C5-4272-9187-84D39CD8E9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60E9823-AF4E-4B16-AF05-522273C882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CAD740-2B1C-430E-9253-9DEDC8DF9217}"/>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5" name="Footer Placeholder 4">
            <a:extLst>
              <a:ext uri="{FF2B5EF4-FFF2-40B4-BE49-F238E27FC236}">
                <a16:creationId xmlns:a16="http://schemas.microsoft.com/office/drawing/2014/main" id="{E50B9FCF-2A21-4187-9FB1-7E84719095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0A73AB-2FBA-40E0-BD7F-9FC0979E5D59}"/>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1737122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832D9-BAF7-44C2-BDFB-3455D8469CB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061651-5173-4664-B55E-D06B174FB24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AFD419-C0DC-46B7-A605-FB55233BD496}"/>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5" name="Footer Placeholder 4">
            <a:extLst>
              <a:ext uri="{FF2B5EF4-FFF2-40B4-BE49-F238E27FC236}">
                <a16:creationId xmlns:a16="http://schemas.microsoft.com/office/drawing/2014/main" id="{DC1D4000-34E3-44D9-9289-9357FA0E0C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B62D2-E558-459F-AF04-F25CB07195C5}"/>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4160352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9268F3-08C4-4786-864A-3CF3A0C2F0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0D7CD0-C121-4FE1-A4A2-B9AD581893D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7A7818-B057-4AB4-A851-8FF6F8F4C8F9}"/>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5" name="Footer Placeholder 4">
            <a:extLst>
              <a:ext uri="{FF2B5EF4-FFF2-40B4-BE49-F238E27FC236}">
                <a16:creationId xmlns:a16="http://schemas.microsoft.com/office/drawing/2014/main" id="{8A2F775C-F7F7-4EAA-92DB-0B4BF8D521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1A6CD-755A-4B9C-A3AC-A04EB612228D}"/>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3289507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F9A04-BA41-403A-AB42-D1FBF25813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3E4A36-E8ED-4526-8AED-81DA2B0C143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C73F6A-44CF-4EA2-8A65-2A069A62A3D8}"/>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5" name="Footer Placeholder 4">
            <a:extLst>
              <a:ext uri="{FF2B5EF4-FFF2-40B4-BE49-F238E27FC236}">
                <a16:creationId xmlns:a16="http://schemas.microsoft.com/office/drawing/2014/main" id="{E452DB81-EBBC-421D-9762-4B6D133EF1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76798C-2E94-4977-947A-42A077D719D5}"/>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3383821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BEC0-C28B-4326-8E58-45F99F86EF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9629B60-DDED-4883-AE4D-E89D527DC8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7F219BA-978D-44CC-80D0-2EB7EDF11ADC}"/>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5" name="Footer Placeholder 4">
            <a:extLst>
              <a:ext uri="{FF2B5EF4-FFF2-40B4-BE49-F238E27FC236}">
                <a16:creationId xmlns:a16="http://schemas.microsoft.com/office/drawing/2014/main" id="{F347CE89-74C0-4D53-9C69-19782514A1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A2392E-A49E-454E-B34B-335608213D2B}"/>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2560564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EF26E-FA37-4FD9-AE9E-E1642DD567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0C9D18-80F2-44F3-8D07-A434CEE4380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D0AF94-0F33-4A6B-ACC0-E7DABE29AA0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1E41CC-EA26-4BF3-B8F1-B6359BA6363A}"/>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6" name="Footer Placeholder 5">
            <a:extLst>
              <a:ext uri="{FF2B5EF4-FFF2-40B4-BE49-F238E27FC236}">
                <a16:creationId xmlns:a16="http://schemas.microsoft.com/office/drawing/2014/main" id="{FC568BB9-8493-4277-94AF-C7B9AC13BF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F49F9C-A648-4360-9ABD-F387A81BCB30}"/>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4145479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FE767-9A43-4221-BFCE-E9131C80DA1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BE51A3-16FE-4077-98A7-7C273B90E2A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D235E54-3953-478E-B218-BA45DE86FB1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E892101-9AAF-4BA3-8131-1B82D3C9D5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3E182F1-BCC9-4CED-847A-BFA03FB057B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ADEDB43-6285-4C17-8DD8-601509D05F89}"/>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8" name="Footer Placeholder 7">
            <a:extLst>
              <a:ext uri="{FF2B5EF4-FFF2-40B4-BE49-F238E27FC236}">
                <a16:creationId xmlns:a16="http://schemas.microsoft.com/office/drawing/2014/main" id="{BDA3A739-1661-4379-8329-5D4F48A956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678063-175B-4439-99A0-5C2E7D870F6F}"/>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2930398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81D50-A340-4A4F-BFB6-EEAF2DD5B38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096CC9-9BC4-4C44-84E0-512934608873}"/>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4" name="Footer Placeholder 3">
            <a:extLst>
              <a:ext uri="{FF2B5EF4-FFF2-40B4-BE49-F238E27FC236}">
                <a16:creationId xmlns:a16="http://schemas.microsoft.com/office/drawing/2014/main" id="{C8139075-DD47-402F-ACFC-DA8231659E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3C91DAC-9818-44B0-B934-8B130C9AF62E}"/>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3354759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8BC336-AE82-4C06-AD3B-EA57DEDDDEBB}"/>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3" name="Footer Placeholder 2">
            <a:extLst>
              <a:ext uri="{FF2B5EF4-FFF2-40B4-BE49-F238E27FC236}">
                <a16:creationId xmlns:a16="http://schemas.microsoft.com/office/drawing/2014/main" id="{D4A84DF1-E39B-4B94-ADF3-7E683729359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F16641-3452-4749-BD3F-6E573E22977A}"/>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3001881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CD0BB-644B-4E2D-830C-C1613DFEF3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5F31E4B-83A9-498A-AB08-578E4F4CD4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F92FB2-5910-49EC-B8EA-C0891FDBE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B6E92B7-30F5-4B62-86B6-241B7A7910D0}"/>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6" name="Footer Placeholder 5">
            <a:extLst>
              <a:ext uri="{FF2B5EF4-FFF2-40B4-BE49-F238E27FC236}">
                <a16:creationId xmlns:a16="http://schemas.microsoft.com/office/drawing/2014/main" id="{475EB2BD-59D9-4A5E-8901-34E8A81417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499C26-DDAF-461D-87ED-B3E37D5ED1DD}"/>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1220022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57D2-D3F6-4DD1-AAFC-62B3C5D6AE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5CA579-9F0D-4B39-A93A-6DDC392A15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1ACA581-DD32-4722-8A11-E69300B21B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4512B84-49D3-4B97-9E8E-57892FE23D1B}"/>
              </a:ext>
            </a:extLst>
          </p:cNvPr>
          <p:cNvSpPr>
            <a:spLocks noGrp="1"/>
          </p:cNvSpPr>
          <p:nvPr>
            <p:ph type="dt" sz="half" idx="10"/>
          </p:nvPr>
        </p:nvSpPr>
        <p:spPr/>
        <p:txBody>
          <a:bodyPr/>
          <a:lstStyle/>
          <a:p>
            <a:fld id="{DC93F65E-7A2A-469C-8A8E-1F1B33821D89}" type="datetimeFigureOut">
              <a:rPr lang="en-US" smtClean="0"/>
              <a:t>10/19/2019</a:t>
            </a:fld>
            <a:endParaRPr lang="en-US"/>
          </a:p>
        </p:txBody>
      </p:sp>
      <p:sp>
        <p:nvSpPr>
          <p:cNvPr id="6" name="Footer Placeholder 5">
            <a:extLst>
              <a:ext uri="{FF2B5EF4-FFF2-40B4-BE49-F238E27FC236}">
                <a16:creationId xmlns:a16="http://schemas.microsoft.com/office/drawing/2014/main" id="{EACD72B6-2C05-434F-B4AA-57647B1D5D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E21287-4034-4245-A2B8-E33E5D795400}"/>
              </a:ext>
            </a:extLst>
          </p:cNvPr>
          <p:cNvSpPr>
            <a:spLocks noGrp="1"/>
          </p:cNvSpPr>
          <p:nvPr>
            <p:ph type="sldNum" sz="quarter" idx="12"/>
          </p:nvPr>
        </p:nvSpPr>
        <p:spPr/>
        <p:txBody>
          <a:bodyPr/>
          <a:lstStyle/>
          <a:p>
            <a:fld id="{7C9CD87F-13DB-4986-B038-F0BF397C12F0}" type="slidenum">
              <a:rPr lang="en-US" smtClean="0"/>
              <a:t>‹#›</a:t>
            </a:fld>
            <a:endParaRPr lang="en-US"/>
          </a:p>
        </p:txBody>
      </p:sp>
    </p:spTree>
    <p:extLst>
      <p:ext uri="{BB962C8B-B14F-4D97-AF65-F5344CB8AC3E}">
        <p14:creationId xmlns:p14="http://schemas.microsoft.com/office/powerpoint/2010/main" val="2812054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CEACFA-EA0E-4FCD-8BF6-DB8268A619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AE271FC-4050-419A-BAA7-7F235B372A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99D769-AA9D-45D8-A652-1FCEDD6D61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93F65E-7A2A-469C-8A8E-1F1B33821D89}" type="datetimeFigureOut">
              <a:rPr lang="en-US" smtClean="0"/>
              <a:t>10/19/2019</a:t>
            </a:fld>
            <a:endParaRPr lang="en-US"/>
          </a:p>
        </p:txBody>
      </p:sp>
      <p:sp>
        <p:nvSpPr>
          <p:cNvPr id="5" name="Footer Placeholder 4">
            <a:extLst>
              <a:ext uri="{FF2B5EF4-FFF2-40B4-BE49-F238E27FC236}">
                <a16:creationId xmlns:a16="http://schemas.microsoft.com/office/drawing/2014/main" id="{2CA4D034-BA3D-4B02-BB6E-D6D06B03B5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18ACCEA-4A59-4A16-87CE-F7404213E8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9CD87F-13DB-4986-B038-F0BF397C12F0}" type="slidenum">
              <a:rPr lang="en-US" smtClean="0"/>
              <a:t>‹#›</a:t>
            </a:fld>
            <a:endParaRPr lang="en-US"/>
          </a:p>
        </p:txBody>
      </p:sp>
    </p:spTree>
    <p:extLst>
      <p:ext uri="{BB962C8B-B14F-4D97-AF65-F5344CB8AC3E}">
        <p14:creationId xmlns:p14="http://schemas.microsoft.com/office/powerpoint/2010/main" val="692845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AC290-147F-4E78-8077-A43C630DF943}"/>
              </a:ext>
            </a:extLst>
          </p:cNvPr>
          <p:cNvSpPr>
            <a:spLocks noGrp="1"/>
          </p:cNvSpPr>
          <p:nvPr>
            <p:ph type="ctrTitle"/>
          </p:nvPr>
        </p:nvSpPr>
        <p:spPr/>
        <p:txBody>
          <a:bodyPr/>
          <a:lstStyle/>
          <a:p>
            <a:r>
              <a:rPr lang="en-US" dirty="0"/>
              <a:t>Recommendations</a:t>
            </a:r>
          </a:p>
        </p:txBody>
      </p:sp>
      <p:sp>
        <p:nvSpPr>
          <p:cNvPr id="3" name="Subtitle 2">
            <a:extLst>
              <a:ext uri="{FF2B5EF4-FFF2-40B4-BE49-F238E27FC236}">
                <a16:creationId xmlns:a16="http://schemas.microsoft.com/office/drawing/2014/main" id="{AF0483EA-1F4E-46FC-8452-F3A785237DCE}"/>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01900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1BBD6-9AB9-4A5B-9B25-C795C6FF6ED8}"/>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45957B5D-90BE-4E3E-A832-B776268CBCEC}"/>
              </a:ext>
            </a:extLst>
          </p:cNvPr>
          <p:cNvSpPr>
            <a:spLocks noGrp="1"/>
          </p:cNvSpPr>
          <p:nvPr>
            <p:ph idx="1"/>
          </p:nvPr>
        </p:nvSpPr>
        <p:spPr/>
        <p:txBody>
          <a:bodyPr>
            <a:normAutofit fontScale="85000" lnSpcReduction="20000"/>
          </a:bodyPr>
          <a:lstStyle/>
          <a:p>
            <a:r>
              <a:rPr lang="en-US" dirty="0"/>
              <a:t>Strengthen TB contact tracing among household contact intensively through BHS professionals for under 5 children</a:t>
            </a:r>
          </a:p>
          <a:p>
            <a:r>
              <a:rPr lang="en-US" dirty="0"/>
              <a:t>Recommend exclusion of active TB rather than confirmation of latent TB infection before TB Preventive Therapy (in high risk groups)</a:t>
            </a:r>
          </a:p>
          <a:p>
            <a:r>
              <a:rPr lang="en-US" dirty="0"/>
              <a:t>Screen under 5 with CXR to exclude active TB disease in consideration with clinical pictures (If there’s household contact history smear positive or PLHIV and CXR shows primary complex, treat as active TB) (consider to revise </a:t>
            </a:r>
            <a:r>
              <a:rPr lang="en-US" dirty="0" err="1"/>
              <a:t>paediatric</a:t>
            </a:r>
            <a:r>
              <a:rPr lang="en-US" dirty="0"/>
              <a:t> algorithm to include CXR as one step after symptomatic screening – information provided as footnote)</a:t>
            </a:r>
          </a:p>
          <a:p>
            <a:r>
              <a:rPr lang="en-US" dirty="0"/>
              <a:t>Screen PLHIV using symptoms, CXR, and urinary LAM to exclude active TB if CD4&lt;50, if feasible</a:t>
            </a:r>
          </a:p>
          <a:p>
            <a:r>
              <a:rPr lang="en-US" dirty="0"/>
              <a:t>Enhance peer counseling on benefits of TPT and use mass media and advocacy to both public (training institutions) and private sectors (through MPHA) to raise awareness on LTBI </a:t>
            </a:r>
          </a:p>
          <a:p>
            <a:endParaRPr lang="en-US" dirty="0"/>
          </a:p>
        </p:txBody>
      </p:sp>
    </p:spTree>
    <p:extLst>
      <p:ext uri="{BB962C8B-B14F-4D97-AF65-F5344CB8AC3E}">
        <p14:creationId xmlns:p14="http://schemas.microsoft.com/office/powerpoint/2010/main" val="555465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B406D-7A0F-4BCC-B985-1AEFFB62A6DD}"/>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6D58FA45-1154-44A6-97E0-FA8BD7C6E405}"/>
              </a:ext>
            </a:extLst>
          </p:cNvPr>
          <p:cNvSpPr>
            <a:spLocks noGrp="1"/>
          </p:cNvSpPr>
          <p:nvPr>
            <p:ph idx="1"/>
          </p:nvPr>
        </p:nvSpPr>
        <p:spPr/>
        <p:txBody>
          <a:bodyPr/>
          <a:lstStyle/>
          <a:p>
            <a:r>
              <a:rPr lang="en-US" dirty="0"/>
              <a:t>Update guidelines and SOP on LTBI</a:t>
            </a:r>
          </a:p>
          <a:p>
            <a:r>
              <a:rPr lang="en-US" dirty="0"/>
              <a:t>Disseminate and advocate in a broader scope on updated guidelines on LTBI in states and regions and district level</a:t>
            </a:r>
          </a:p>
          <a:p>
            <a:r>
              <a:rPr lang="en-US" dirty="0"/>
              <a:t>Review and revise R&amp;R formats and to discuss with GF M&amp;E focal person to revise operational definitions of IPT</a:t>
            </a:r>
          </a:p>
        </p:txBody>
      </p:sp>
    </p:spTree>
    <p:extLst>
      <p:ext uri="{BB962C8B-B14F-4D97-AF65-F5344CB8AC3E}">
        <p14:creationId xmlns:p14="http://schemas.microsoft.com/office/powerpoint/2010/main" val="1143071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196</Words>
  <Application>Microsoft Office PowerPoint</Application>
  <PresentationFormat>Widescreen</PresentationFormat>
  <Paragraphs>11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Recommendations</vt:lpstr>
      <vt:lpstr>Recommendations</vt:lpstr>
      <vt:lpstr>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THU AUNG HSAN, May</dc:creator>
  <cp:lastModifiedBy>Kyaw Soe Htet</cp:lastModifiedBy>
  <cp:revision>15</cp:revision>
  <dcterms:created xsi:type="dcterms:W3CDTF">2019-10-18T07:19:13Z</dcterms:created>
  <dcterms:modified xsi:type="dcterms:W3CDTF">2019-10-19T12:10:26Z</dcterms:modified>
</cp:coreProperties>
</file>