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60" r:id="rId4"/>
    <p:sldId id="278" r:id="rId5"/>
    <p:sldId id="261" r:id="rId6"/>
    <p:sldId id="262" r:id="rId7"/>
    <p:sldId id="263" r:id="rId8"/>
    <p:sldId id="264" r:id="rId9"/>
    <p:sldId id="271" r:id="rId10"/>
    <p:sldId id="267" r:id="rId11"/>
    <p:sldId id="266" r:id="rId12"/>
    <p:sldId id="277" r:id="rId13"/>
    <p:sldId id="259" r:id="rId14"/>
    <p:sldId id="265" r:id="rId15"/>
    <p:sldId id="276" r:id="rId16"/>
    <p:sldId id="274" r:id="rId17"/>
    <p:sldId id="268" r:id="rId18"/>
    <p:sldId id="270" r:id="rId19"/>
    <p:sldId id="269" r:id="rId20"/>
    <p:sldId id="273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9B9B9"/>
    <a:srgbClr val="969696"/>
    <a:srgbClr val="99FF33"/>
    <a:srgbClr val="9966FF"/>
    <a:srgbClr val="CCFF33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4660"/>
  </p:normalViewPr>
  <p:slideViewPr>
    <p:cSldViewPr snapToGrid="0">
      <p:cViewPr varScale="1">
        <p:scale>
          <a:sx n="74" d="100"/>
          <a:sy n="74" d="100"/>
        </p:scale>
        <p:origin x="-498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4FE744-EFD1-48A8-AB5F-2AFBE1185D3B}" type="datetimeFigureOut">
              <a:rPr lang="en-US" smtClean="0"/>
              <a:t>11/15/2019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E0560A-4CFE-46AF-8234-E12BE8B6E2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4702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27-Sep-19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Consultative Meeting on LTBI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70F26-2CD1-4959-B9EA-8B1083F56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821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27-Sep-19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Consultative Meeting on LTBI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70F26-2CD1-4959-B9EA-8B1083F56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9333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27-Sep-19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Consultative Meeting on LTBI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70F26-2CD1-4959-B9EA-8B1083F56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6065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27-Sep-19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Consultative Meeting on LTBI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70F26-2CD1-4959-B9EA-8B1083F56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2065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27-Sep-19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Consultative Meeting on LTBI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70F26-2CD1-4959-B9EA-8B1083F56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1457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27-Sep-19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Consultative Meeting on LTBI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70F26-2CD1-4959-B9EA-8B1083F56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873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27-Sep-19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Consultative Meeting on LTBI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70F26-2CD1-4959-B9EA-8B1083F56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730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27-Sep-19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Consultative Meeting on LTBI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70F26-2CD1-4959-B9EA-8B1083F56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6226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27-Sep-19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Consultative Meeting on LTBI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70F26-2CD1-4959-B9EA-8B1083F56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461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27-Sep-19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Consultative Meeting on LTBI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70F26-2CD1-4959-B9EA-8B1083F56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5663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27-Sep-19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Consultative Meeting on LTBI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70F26-2CD1-4959-B9EA-8B1083F56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1011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27-Sep-19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Consultative Meeting on LTBI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670F26-2CD1-4959-B9EA-8B1083F56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128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en-US" dirty="0"/>
              <a:t>WHO Recommendations for Preventive Therapy of TB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764793"/>
            <a:ext cx="9144000" cy="970844"/>
          </a:xfrm>
        </p:spPr>
        <p:txBody>
          <a:bodyPr>
            <a:normAutofit/>
          </a:bodyPr>
          <a:lstStyle/>
          <a:p>
            <a:r>
              <a:rPr lang="en-US" sz="3600" b="1" dirty="0"/>
              <a:t>EXCERPTS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Consultative Meeting on LTBI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3469ABB5-39A9-43F1-907F-A87A607A07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27-Sep-19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CE94EA3-6047-4AEA-AEED-94CC44E44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70F26-2CD1-4959-B9EA-8B1083F568F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4266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en-US" sz="3200" dirty="0"/>
              <a:t>(B)Testing for LTBI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130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Either a tuberculin skin test (</a:t>
            </a:r>
            <a:r>
              <a:rPr lang="en-US" b="1" dirty="0">
                <a:solidFill>
                  <a:srgbClr val="C00000"/>
                </a:solidFill>
              </a:rPr>
              <a:t>TST) or </a:t>
            </a:r>
            <a:r>
              <a:rPr lang="en-US" dirty="0"/>
              <a:t>interferon-gamma release assay </a:t>
            </a:r>
            <a:r>
              <a:rPr lang="en-US" b="1" dirty="0">
                <a:solidFill>
                  <a:srgbClr val="C00000"/>
                </a:solidFill>
              </a:rPr>
              <a:t>(IGRA) can be used </a:t>
            </a:r>
            <a:r>
              <a:rPr lang="en-US" dirty="0"/>
              <a:t>to test for LTBI. (Strong recommendation, very low-quality evidence. New recommendation)</a:t>
            </a:r>
          </a:p>
          <a:p>
            <a:r>
              <a:rPr lang="en-US" dirty="0"/>
              <a:t>People living with HIV who have a </a:t>
            </a:r>
            <a:r>
              <a:rPr lang="en-US" b="1" dirty="0">
                <a:solidFill>
                  <a:srgbClr val="C00000"/>
                </a:solidFill>
              </a:rPr>
              <a:t>positive test for LTBI benefit more </a:t>
            </a:r>
            <a:r>
              <a:rPr lang="en-US" dirty="0"/>
              <a:t>from preventive treatment than those who have a negative LTBI test; LTBI testing can be used, where feasible, to identify such individuals. (Strong recommendation, high-quality evidence. Existing recommendation)</a:t>
            </a:r>
          </a:p>
          <a:p>
            <a:r>
              <a:rPr lang="en-US" dirty="0"/>
              <a:t>However, LTBI testing by 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TST or IGRA is not a requirement </a:t>
            </a:r>
            <a:r>
              <a:rPr lang="en-US" dirty="0"/>
              <a:t>for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/>
              <a:t>initiating preventive treatment </a:t>
            </a:r>
            <a:r>
              <a:rPr lang="en-US" b="1" dirty="0">
                <a:solidFill>
                  <a:srgbClr val="C00000"/>
                </a:solidFill>
              </a:rPr>
              <a:t>in people living with HIV </a:t>
            </a:r>
            <a:r>
              <a:rPr lang="en-US" dirty="0"/>
              <a:t>or 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child household contacts aged &lt; 5 years</a:t>
            </a:r>
            <a:r>
              <a:rPr lang="en-US" b="1" dirty="0"/>
              <a:t>. </a:t>
            </a:r>
            <a:r>
              <a:rPr lang="en-US" dirty="0"/>
              <a:t>(Strong recommendation, moderate-quality evidence. Updated recommendation)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Consultative Meeting on LTBI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7ECAD121-C245-49D5-8A4F-8C387923FA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27-Sep-19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D34A06C-C051-430D-8FA0-8BD262D654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70F26-2CD1-4959-B9EA-8B1083F568F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6423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en-US" sz="3200" dirty="0"/>
              <a:t>(C) Ruling out active TB disease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287443"/>
            <a:ext cx="10515600" cy="3420630"/>
          </a:xfrm>
        </p:spPr>
        <p:txBody>
          <a:bodyPr/>
          <a:lstStyle/>
          <a:p>
            <a:r>
              <a:rPr lang="en-US" dirty="0"/>
              <a:t>Adults and adolescents living with HIV should be </a:t>
            </a:r>
            <a:r>
              <a:rPr lang="en-US" b="1" dirty="0">
                <a:solidFill>
                  <a:srgbClr val="C00000"/>
                </a:solidFill>
              </a:rPr>
              <a:t>screened</a:t>
            </a:r>
            <a:r>
              <a:rPr lang="en-US" dirty="0"/>
              <a:t> for TB according to a </a:t>
            </a:r>
            <a:r>
              <a:rPr lang="en-US" b="1" dirty="0">
                <a:solidFill>
                  <a:srgbClr val="C00000"/>
                </a:solidFill>
              </a:rPr>
              <a:t>clinical algorithm</a:t>
            </a:r>
            <a:r>
              <a:rPr lang="en-US" dirty="0"/>
              <a:t>. Those who </a:t>
            </a:r>
            <a:r>
              <a:rPr lang="en-US" b="1" dirty="0">
                <a:solidFill>
                  <a:srgbClr val="C00000"/>
                </a:solidFill>
              </a:rPr>
              <a:t>do not report any of the symptoms</a:t>
            </a:r>
            <a:r>
              <a:rPr lang="en-US" dirty="0"/>
              <a:t> of current cough, fever, weight loss or night sweats are </a:t>
            </a:r>
            <a:r>
              <a:rPr lang="en-US" b="1" dirty="0">
                <a:solidFill>
                  <a:srgbClr val="C00000"/>
                </a:solidFill>
              </a:rPr>
              <a:t>unlikely</a:t>
            </a:r>
            <a:r>
              <a:rPr lang="en-US" dirty="0"/>
              <a:t> to have active TB and </a:t>
            </a:r>
            <a:r>
              <a:rPr lang="en-US" b="1" dirty="0">
                <a:solidFill>
                  <a:srgbClr val="C00000"/>
                </a:solidFill>
              </a:rPr>
              <a:t>should be offered preventive treatment, regardless of their ART status</a:t>
            </a:r>
            <a:r>
              <a:rPr lang="en-US" dirty="0"/>
              <a:t>. (Strong recommendation, moderate-quality evidence. Updated recommendation)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Consultative Meeting on LTBI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ABD66506-C0CF-47B0-AABA-4D7704366C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27-Sep-19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A722E87-E41C-4D0B-9A1D-F0F7300AA0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70F26-2CD1-4959-B9EA-8B1083F568F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1633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A9BD5942-AAF5-4AF7-AE9E-82D70F9034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27-Sep-19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76B08FE1-8B4F-4E94-85FA-4714091984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Consultative Meeting on LTBI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9A724E77-CD24-4699-8891-69F785CE1F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70F26-2CD1-4959-B9EA-8B1083F568FF}" type="slidenum">
              <a:rPr lang="en-US" smtClean="0"/>
              <a:t>12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BECEDDF9-3C6F-48BC-964D-F1401F6702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091478"/>
            <a:ext cx="10515600" cy="512921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15755134-71CB-4DB7-906A-96B1941C6F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6425" y="432521"/>
            <a:ext cx="8015720" cy="551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5603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en-US" sz="3200" dirty="0"/>
              <a:t>(C) Ruling out active TB disease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563524"/>
            <a:ext cx="10515600" cy="2206048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rgbClr val="C00000"/>
                </a:solidFill>
              </a:rPr>
              <a:t>Chest radiography </a:t>
            </a:r>
            <a:r>
              <a:rPr lang="en-US" dirty="0"/>
              <a:t>may be offered to people living with HIV and on ART and preventive </a:t>
            </a:r>
            <a:r>
              <a:rPr lang="en-US" b="1" dirty="0">
                <a:solidFill>
                  <a:srgbClr val="C00000"/>
                </a:solidFill>
              </a:rPr>
              <a:t>treatment given </a:t>
            </a:r>
            <a:r>
              <a:rPr lang="en-US" dirty="0"/>
              <a:t>to those with </a:t>
            </a:r>
            <a:r>
              <a:rPr lang="en-US" b="1" dirty="0">
                <a:solidFill>
                  <a:srgbClr val="C00000"/>
                </a:solidFill>
              </a:rPr>
              <a:t>no abnormal radiographic findings</a:t>
            </a:r>
            <a:r>
              <a:rPr lang="en-US" dirty="0"/>
              <a:t>. (Conditional recommendation, low-quality evidence. New recommendation)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Consultative Meeting on LTBI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5B33D53C-B0E0-4286-9FCC-F77827EE47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27-Sep-19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950D5916-BF1E-4AFE-B0BA-94A4DB20FA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70F26-2CD1-4959-B9EA-8B1083F568F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5943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en-US" sz="3200" dirty="0"/>
              <a:t>(C) Ruling out active TB disease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462934"/>
            <a:ext cx="10515600" cy="336983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Infants and children living with HIV who have </a:t>
            </a:r>
            <a:r>
              <a:rPr lang="en-US" b="1" dirty="0">
                <a:solidFill>
                  <a:srgbClr val="C00000"/>
                </a:solidFill>
              </a:rPr>
              <a:t>poor weight gain, fever or current cough</a:t>
            </a:r>
            <a:r>
              <a:rPr lang="en-US" dirty="0"/>
              <a:t> or who have a </a:t>
            </a:r>
            <a:r>
              <a:rPr lang="en-US" b="1" dirty="0">
                <a:solidFill>
                  <a:srgbClr val="C00000"/>
                </a:solidFill>
              </a:rPr>
              <a:t>history of contact </a:t>
            </a:r>
            <a:r>
              <a:rPr lang="en-US" dirty="0"/>
              <a:t>with a case of TB should be </a:t>
            </a:r>
            <a:r>
              <a:rPr lang="en-US" b="1" dirty="0">
                <a:solidFill>
                  <a:srgbClr val="C00000"/>
                </a:solidFill>
              </a:rPr>
              <a:t>evaluated</a:t>
            </a:r>
            <a:r>
              <a:rPr lang="en-US" dirty="0"/>
              <a:t> for TB and other diseases that cause such symptoms. If the evaluation shows </a:t>
            </a:r>
            <a:r>
              <a:rPr lang="en-US" b="1" dirty="0">
                <a:solidFill>
                  <a:srgbClr val="C00000"/>
                </a:solidFill>
              </a:rPr>
              <a:t>no TB</a:t>
            </a:r>
            <a:r>
              <a:rPr lang="en-US" dirty="0"/>
              <a:t>, these children should be offered </a:t>
            </a:r>
            <a:r>
              <a:rPr lang="en-US" b="1" dirty="0">
                <a:solidFill>
                  <a:srgbClr val="C00000"/>
                </a:solidFill>
              </a:rPr>
              <a:t>preventive treatment, regardless of their age</a:t>
            </a:r>
            <a:r>
              <a:rPr lang="en-US" dirty="0"/>
              <a:t>. (Strong recommendation, low-quality evidence. Updated recommendation)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Consultative Meeting on LTBI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1574BD24-396F-4452-B8FF-4424433D23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27-Sep-19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BC8337D-DB8A-44DA-A59C-8852587125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70F26-2CD1-4959-B9EA-8B1083F568F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7426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F0240D66-B11D-4FA4-A4C0-80BFE36CC4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27-Sep-19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AEF7B457-9DCD-45B8-B701-0037F6A8DC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Consultative Meeting on LTBI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E0A63EA1-35F0-487A-B592-39718AD6C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70F26-2CD1-4959-B9EA-8B1083F568FF}" type="slidenum">
              <a:rPr lang="en-US" smtClean="0"/>
              <a:t>15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182B31C8-9598-4E94-B8C6-6B615A4AA3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4044" y="215900"/>
            <a:ext cx="7439891" cy="62922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37BAEB67-DDA3-487B-98CC-1390EE7FA6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983673"/>
            <a:ext cx="10730345" cy="5181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20000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xmlns="" id="{E70FF208-EEF9-43F8-B11E-3BE5EA509B52}"/>
              </a:ext>
            </a:extLst>
          </p:cNvPr>
          <p:cNvSpPr/>
          <p:nvPr/>
        </p:nvSpPr>
        <p:spPr>
          <a:xfrm>
            <a:off x="2036617" y="5278582"/>
            <a:ext cx="7675420" cy="651164"/>
          </a:xfrm>
          <a:prstGeom prst="roundRect">
            <a:avLst/>
          </a:prstGeom>
          <a:solidFill>
            <a:srgbClr val="B9B9B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xmlns="" id="{EB6A89B6-B471-4905-822B-EA7D68CCD231}"/>
              </a:ext>
            </a:extLst>
          </p:cNvPr>
          <p:cNvSpPr/>
          <p:nvPr/>
        </p:nvSpPr>
        <p:spPr>
          <a:xfrm>
            <a:off x="2036617" y="4415902"/>
            <a:ext cx="2521527" cy="433189"/>
          </a:xfrm>
          <a:prstGeom prst="roundRect">
            <a:avLst/>
          </a:prstGeom>
          <a:solidFill>
            <a:srgbClr val="B9B9B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xmlns="" id="{D0172323-BC1B-4594-8154-20A823902714}"/>
              </a:ext>
            </a:extLst>
          </p:cNvPr>
          <p:cNvSpPr/>
          <p:nvPr/>
        </p:nvSpPr>
        <p:spPr>
          <a:xfrm>
            <a:off x="2036618" y="3589138"/>
            <a:ext cx="2286000" cy="443346"/>
          </a:xfrm>
          <a:prstGeom prst="roundRect">
            <a:avLst/>
          </a:prstGeom>
          <a:solidFill>
            <a:srgbClr val="B9B9B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xmlns="" id="{3E56D067-AA23-4FAD-9C37-53C53879B285}"/>
              </a:ext>
            </a:extLst>
          </p:cNvPr>
          <p:cNvSpPr/>
          <p:nvPr/>
        </p:nvSpPr>
        <p:spPr>
          <a:xfrm>
            <a:off x="8153401" y="2784764"/>
            <a:ext cx="1558636" cy="443345"/>
          </a:xfrm>
          <a:prstGeom prst="roundRect">
            <a:avLst/>
          </a:prstGeom>
          <a:solidFill>
            <a:srgbClr val="B9B9B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xmlns="" id="{F7042944-BA58-4F89-AC9F-B4BA8DA2FBF9}"/>
              </a:ext>
            </a:extLst>
          </p:cNvPr>
          <p:cNvSpPr/>
          <p:nvPr/>
        </p:nvSpPr>
        <p:spPr>
          <a:xfrm>
            <a:off x="2036618" y="2784764"/>
            <a:ext cx="762000" cy="443345"/>
          </a:xfrm>
          <a:prstGeom prst="roundRect">
            <a:avLst/>
          </a:prstGeom>
          <a:solidFill>
            <a:srgbClr val="B9B9B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20ECD87C-D3A3-40E4-AB16-312FB79F57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27-Sep-19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xmlns="" id="{73E5C025-C0C1-4D92-94B9-2126866EBB2E}"/>
              </a:ext>
            </a:extLst>
          </p:cNvPr>
          <p:cNvSpPr/>
          <p:nvPr/>
        </p:nvSpPr>
        <p:spPr>
          <a:xfrm>
            <a:off x="1884218" y="1177636"/>
            <a:ext cx="7994074" cy="914400"/>
          </a:xfrm>
          <a:prstGeom prst="roundRect">
            <a:avLst>
              <a:gd name="adj" fmla="val 0"/>
            </a:avLst>
          </a:prstGeom>
          <a:solidFill>
            <a:srgbClr val="B9B9B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A6CE339F-D3EE-428B-B179-F059EFA598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Consultative Meeting on LTBI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86E62271-0A53-4DA6-8F03-2A6E2D710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70F26-2CD1-4959-B9EA-8B1083F568FF}" type="slidenum">
              <a:rPr lang="en-US" smtClean="0"/>
              <a:t>16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79A148CB-691C-4CE3-9EC7-C2B9411DD8AF}"/>
              </a:ext>
            </a:extLst>
          </p:cNvPr>
          <p:cNvSpPr/>
          <p:nvPr/>
        </p:nvSpPr>
        <p:spPr>
          <a:xfrm>
            <a:off x="2036618" y="1399308"/>
            <a:ext cx="8271164" cy="44325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130"/>
              </a:lnSpc>
              <a:spcBef>
                <a:spcPts val="985"/>
              </a:spcBef>
              <a:tabLst>
                <a:tab pos="667385" algn="l"/>
              </a:tabLst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      Children &lt; 5 years of age who are household contacts of people with  </a:t>
            </a:r>
          </a:p>
          <a:p>
            <a:pPr>
              <a:lnSpc>
                <a:spcPts val="1130"/>
              </a:lnSpc>
              <a:spcBef>
                <a:spcPts val="985"/>
              </a:spcBef>
              <a:tabLst>
                <a:tab pos="667385" algn="l"/>
              </a:tabLs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	                    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bacteriologically confirmed pulmonary TB 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000"/>
              </a:lnSpc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>
              <a:lnSpc>
                <a:spcPts val="1000"/>
              </a:lnSpc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>
              <a:lnSpc>
                <a:spcPts val="1000"/>
              </a:lnSpc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>
              <a:lnSpc>
                <a:spcPts val="1000"/>
              </a:lnSpc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>
              <a:lnSpc>
                <a:spcPts val="1060"/>
              </a:lnSpc>
              <a:spcBef>
                <a:spcPts val="720"/>
              </a:spcBef>
            </a:pPr>
            <a:endParaRPr lang="en-US" dirty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>
              <a:lnSpc>
                <a:spcPts val="1060"/>
              </a:lnSpc>
              <a:spcBef>
                <a:spcPts val="720"/>
              </a:spcBef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Well 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                                                                                                 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Symptomatic 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000"/>
              </a:lnSpc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>
              <a:lnSpc>
                <a:spcPts val="1000"/>
              </a:lnSpc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>
              <a:lnSpc>
                <a:spcPts val="1000"/>
              </a:lnSpc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>
              <a:lnSpc>
                <a:spcPts val="1060"/>
              </a:lnSpc>
              <a:spcBef>
                <a:spcPts val="190"/>
              </a:spcBef>
            </a:pPr>
            <a:endParaRPr lang="en-US" dirty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>
              <a:lnSpc>
                <a:spcPts val="1060"/>
              </a:lnSpc>
              <a:spcBef>
                <a:spcPts val="190"/>
              </a:spcBef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Preventive treatment 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000"/>
              </a:lnSpc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>
              <a:lnSpc>
                <a:spcPts val="1000"/>
              </a:lnSpc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>
              <a:lnSpc>
                <a:spcPts val="1000"/>
              </a:lnSpc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>
              <a:lnSpc>
                <a:spcPts val="1060"/>
              </a:lnSpc>
              <a:spcBef>
                <a:spcPts val="240"/>
              </a:spcBef>
            </a:pPr>
            <a:endParaRPr lang="en-US" dirty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>
              <a:lnSpc>
                <a:spcPts val="1060"/>
              </a:lnSpc>
              <a:spcBef>
                <a:spcPts val="240"/>
              </a:spcBef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If become symptomatic 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000"/>
              </a:lnSpc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>
              <a:lnSpc>
                <a:spcPts val="1000"/>
              </a:lnSpc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>
              <a:lnSpc>
                <a:spcPts val="1000"/>
              </a:lnSpc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>
              <a:lnSpc>
                <a:spcPts val="1060"/>
              </a:lnSpc>
              <a:spcBef>
                <a:spcPts val="145"/>
              </a:spcBef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                                                   </a:t>
            </a:r>
          </a:p>
          <a:p>
            <a:pPr>
              <a:lnSpc>
                <a:spcPts val="1060"/>
              </a:lnSpc>
              <a:spcBef>
                <a:spcPts val="145"/>
              </a:spcBef>
            </a:pPr>
            <a:endParaRPr lang="en-US" dirty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>
              <a:lnSpc>
                <a:spcPts val="1060"/>
              </a:lnSpc>
              <a:spcBef>
                <a:spcPts val="145"/>
              </a:spcBef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                                              Evaluate for TB disease 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xmlns="" id="{AC336B1B-E2D8-4AEF-AF5C-85DF4BF2818B}"/>
              </a:ext>
            </a:extLst>
          </p:cNvPr>
          <p:cNvCxnSpPr>
            <a:cxnSpLocks/>
          </p:cNvCxnSpPr>
          <p:nvPr/>
        </p:nvCxnSpPr>
        <p:spPr>
          <a:xfrm>
            <a:off x="8742218" y="2092036"/>
            <a:ext cx="0" cy="52448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xmlns="" id="{70B615EB-E45D-42A5-B4E1-0DEA53A1331C}"/>
              </a:ext>
            </a:extLst>
          </p:cNvPr>
          <p:cNvCxnSpPr/>
          <p:nvPr/>
        </p:nvCxnSpPr>
        <p:spPr>
          <a:xfrm>
            <a:off x="8742218" y="3386441"/>
            <a:ext cx="0" cy="171203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xmlns="" id="{DD3A55C0-2717-4367-ADAD-3580F54BA090}"/>
              </a:ext>
            </a:extLst>
          </p:cNvPr>
          <p:cNvCxnSpPr/>
          <p:nvPr/>
        </p:nvCxnSpPr>
        <p:spPr>
          <a:xfrm>
            <a:off x="2417618" y="2092036"/>
            <a:ext cx="0" cy="52448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xmlns="" id="{0E97025F-29AE-450C-85A6-6449063C5A59}"/>
              </a:ext>
            </a:extLst>
          </p:cNvPr>
          <p:cNvCxnSpPr/>
          <p:nvPr/>
        </p:nvCxnSpPr>
        <p:spPr>
          <a:xfrm>
            <a:off x="2417618" y="3228109"/>
            <a:ext cx="0" cy="36102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xmlns="" id="{E43DF875-045E-4AE0-B2E8-FD0700274400}"/>
              </a:ext>
            </a:extLst>
          </p:cNvPr>
          <p:cNvCxnSpPr/>
          <p:nvPr/>
        </p:nvCxnSpPr>
        <p:spPr>
          <a:xfrm>
            <a:off x="2417618" y="4032484"/>
            <a:ext cx="0" cy="38341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xmlns="" id="{095AD48D-9D6E-4B2A-881E-6E05DBCC195F}"/>
              </a:ext>
            </a:extLst>
          </p:cNvPr>
          <p:cNvCxnSpPr/>
          <p:nvPr/>
        </p:nvCxnSpPr>
        <p:spPr>
          <a:xfrm>
            <a:off x="2417618" y="4849091"/>
            <a:ext cx="0" cy="429491"/>
          </a:xfrm>
          <a:prstGeom prst="straightConnector1">
            <a:avLst/>
          </a:prstGeom>
          <a:ln w="571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28">
            <a:extLst>
              <a:ext uri="{FF2B5EF4-FFF2-40B4-BE49-F238E27FC236}">
                <a16:creationId xmlns:a16="http://schemas.microsoft.com/office/drawing/2014/main" xmlns="" id="{3A804F30-3D11-47FD-9D60-9EB8A8BD1E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4218" y="136526"/>
            <a:ext cx="7994074" cy="901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61609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en-US" sz="3200" dirty="0"/>
              <a:t>(D) Treatment options for LTB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190750"/>
            <a:ext cx="10515600" cy="3965575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Isoniazid </a:t>
            </a:r>
            <a:r>
              <a:rPr lang="en-US" b="1" dirty="0" err="1">
                <a:solidFill>
                  <a:srgbClr val="C00000"/>
                </a:solidFill>
              </a:rPr>
              <a:t>monotherapy</a:t>
            </a:r>
            <a:r>
              <a:rPr lang="en-US" b="1" dirty="0">
                <a:solidFill>
                  <a:srgbClr val="C00000"/>
                </a:solidFill>
              </a:rPr>
              <a:t> for 6 months </a:t>
            </a:r>
            <a:r>
              <a:rPr lang="en-US" dirty="0"/>
              <a:t>is recommended for treatment of LTBI in </a:t>
            </a:r>
            <a:r>
              <a:rPr lang="en-US" b="1" dirty="0">
                <a:solidFill>
                  <a:srgbClr val="C00000"/>
                </a:solidFill>
              </a:rPr>
              <a:t>both adults and children </a:t>
            </a:r>
            <a:r>
              <a:rPr lang="en-US" dirty="0"/>
              <a:t>in countries with high and low TB incidence. (Strong recommendation, high-quality evidence. Existing recommendation) </a:t>
            </a:r>
          </a:p>
          <a:p>
            <a:r>
              <a:rPr lang="en-US" b="1" dirty="0">
                <a:solidFill>
                  <a:srgbClr val="C00000"/>
                </a:solidFill>
              </a:rPr>
              <a:t>Rifampicin plus isoniazid daily for 3 months </a:t>
            </a:r>
            <a:r>
              <a:rPr lang="en-US" dirty="0"/>
              <a:t>should be offered as an alternative to 6 months of isoniazid </a:t>
            </a:r>
            <a:r>
              <a:rPr lang="en-US" dirty="0" err="1"/>
              <a:t>monotherapy</a:t>
            </a:r>
            <a:r>
              <a:rPr lang="en-US" dirty="0"/>
              <a:t> as preventive treatment for </a:t>
            </a:r>
            <a:r>
              <a:rPr lang="en-US" b="1" dirty="0">
                <a:solidFill>
                  <a:srgbClr val="C00000"/>
                </a:solidFill>
              </a:rPr>
              <a:t>children and adolescents aged &lt; 15 years </a:t>
            </a:r>
            <a:r>
              <a:rPr lang="en-US" dirty="0"/>
              <a:t>in countries with a </a:t>
            </a:r>
            <a:r>
              <a:rPr lang="en-US" b="1" dirty="0">
                <a:solidFill>
                  <a:srgbClr val="C00000"/>
                </a:solidFill>
              </a:rPr>
              <a:t>high TB incidence</a:t>
            </a:r>
            <a:r>
              <a:rPr lang="en-US" dirty="0"/>
              <a:t>. (Strong recommendation, low-quality evidence. New recommendation)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Consultative Meeting on LTBI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BCC3204F-8441-4E4F-9B85-118FBA4DB3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27-Sep-19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95E1B97E-200A-419E-A0B5-173D50DA9B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70F26-2CD1-4959-B9EA-8B1083F568F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4218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en-US" sz="3200" dirty="0"/>
              <a:t>(D) Treatment options for LTB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Rifapentine and isoniazid weekly for 3 months </a:t>
            </a:r>
            <a:r>
              <a:rPr lang="en-US" dirty="0"/>
              <a:t>may be offered as an alternative for </a:t>
            </a:r>
            <a:r>
              <a:rPr lang="en-US" b="1" dirty="0">
                <a:solidFill>
                  <a:srgbClr val="C00000"/>
                </a:solidFill>
              </a:rPr>
              <a:t>both adults and children</a:t>
            </a:r>
            <a:r>
              <a:rPr lang="en-US" dirty="0"/>
              <a:t> in countries with a high TB incidence. (Conditional recommendation, moderate-quality evidence. New recommendation)</a:t>
            </a:r>
          </a:p>
          <a:p>
            <a:r>
              <a:rPr lang="en-US" dirty="0"/>
              <a:t> In settings with high TB incidence and transmission, adults and adolescents living with HIV who have an unknown or a positive TST and are </a:t>
            </a:r>
            <a:r>
              <a:rPr lang="en-US" b="1" dirty="0">
                <a:solidFill>
                  <a:srgbClr val="C00000"/>
                </a:solidFill>
              </a:rPr>
              <a:t>unlikely to have active TB disease </a:t>
            </a:r>
            <a:r>
              <a:rPr lang="en-US" dirty="0"/>
              <a:t>should receive </a:t>
            </a:r>
            <a:r>
              <a:rPr lang="en-US" b="1" dirty="0">
                <a:solidFill>
                  <a:srgbClr val="C00000"/>
                </a:solidFill>
              </a:rPr>
              <a:t>at least 36 months of IPT, regardless of whether they are receiving ART. IPT should also be given irrespective of the degree of immunosuppression, history of previous TB treatment and pregnancy</a:t>
            </a:r>
            <a:r>
              <a:rPr lang="en-US" dirty="0"/>
              <a:t>. (Conditional recommendation, low quality evidence. Existing recommendation). 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Consultative Meeting on LTBI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963646B8-E049-4304-BA98-1FB9BEA72B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27-Sep-19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C9491F9-FCC4-44B9-AE01-7A3EE8EF1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70F26-2CD1-4959-B9EA-8B1083F568FF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28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en-US" sz="3200" dirty="0"/>
              <a:t>(E)Preventive treatment for contacts of patients with multidrug-resistant-TB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In selected high-risk household contacts of patients with multidrug-resistant tuberculosis, preventive treatment </a:t>
            </a:r>
            <a:r>
              <a:rPr lang="en-US" b="1" dirty="0">
                <a:solidFill>
                  <a:srgbClr val="C00000"/>
                </a:solidFill>
              </a:rPr>
              <a:t>may be considered </a:t>
            </a:r>
            <a:r>
              <a:rPr lang="en-US" dirty="0"/>
              <a:t>based on </a:t>
            </a:r>
            <a:r>
              <a:rPr lang="en-US" b="1" dirty="0">
                <a:solidFill>
                  <a:srgbClr val="C00000"/>
                </a:solidFill>
              </a:rPr>
              <a:t>individualized risk assessment and a sound clinical justification</a:t>
            </a:r>
            <a:r>
              <a:rPr lang="en-US" dirty="0"/>
              <a:t>. (Conditional recommendation, very low-quality evidence. New recommendation)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Consultative Meeting on LTBI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21B00DFE-83F5-4EB7-8BFD-6DC01E922C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27-Sep-19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AD61795-75E7-4EDF-95DA-B91DB02B36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70F26-2CD1-4959-B9EA-8B1083F568FF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1015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85" y="751063"/>
            <a:ext cx="6384396" cy="2551289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Latent  tuberculosis  infection</a:t>
            </a:r>
            <a:br>
              <a:rPr lang="en-US" dirty="0"/>
            </a:br>
            <a:r>
              <a:rPr lang="en-US" dirty="0"/>
              <a:t>Updated and consolidated guidelines for programmatic management</a:t>
            </a:r>
            <a:br>
              <a:rPr lang="en-US" dirty="0"/>
            </a:b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202310" y="248355"/>
            <a:ext cx="4605867" cy="6448214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Consultative Meeting on LTBI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79A2EA26-CDB2-4943-9DC1-083A367DCE50}"/>
              </a:ext>
            </a:extLst>
          </p:cNvPr>
          <p:cNvSpPr txBox="1"/>
          <p:nvPr/>
        </p:nvSpPr>
        <p:spPr>
          <a:xfrm>
            <a:off x="785330" y="4237492"/>
            <a:ext cx="5853306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There are 10 existing, 7 updated and 7 new recommendations. (total = 24),15/24 are related to TB/HIV.</a:t>
            </a:r>
          </a:p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76122B7C-2A3B-45A0-A0BB-4CB1BF5703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27-Sep-19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BCA8A846-467B-4578-9EDA-6E205252F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70F26-2CD1-4959-B9EA-8B1083F568F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42822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A3B84615-E4CA-4E08-9C41-556779AB46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27-Sep-19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8B9AFED5-B6BD-4B0D-814D-2822350620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Consultative Meeting on LTBI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5AFEED1F-CD10-463F-96D0-F1DE6DE35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70F26-2CD1-4959-B9EA-8B1083F568FF}" type="slidenum">
              <a:rPr lang="en-US" smtClean="0"/>
              <a:t>20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01684B91-C35D-458A-A5AA-C94D854F4601}"/>
              </a:ext>
            </a:extLst>
          </p:cNvPr>
          <p:cNvSpPr txBox="1"/>
          <p:nvPr/>
        </p:nvSpPr>
        <p:spPr>
          <a:xfrm>
            <a:off x="2902754" y="2721114"/>
            <a:ext cx="63864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/>
              <a:t>Thank you for your attention</a:t>
            </a:r>
            <a:r>
              <a:rPr lang="en-US" sz="4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262709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4673" y="448686"/>
            <a:ext cx="8802511" cy="1325563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dirty="0"/>
              <a:t>Executive summary 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4362" y="2286433"/>
            <a:ext cx="8892822" cy="2978294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The GDG found </a:t>
            </a:r>
            <a:r>
              <a:rPr lang="en-US" b="1" dirty="0">
                <a:solidFill>
                  <a:srgbClr val="C00000"/>
                </a:solidFill>
              </a:rPr>
              <a:t>clear evidence </a:t>
            </a:r>
            <a:r>
              <a:rPr lang="en-US" dirty="0"/>
              <a:t>for the </a:t>
            </a:r>
            <a:r>
              <a:rPr lang="en-US" b="1" dirty="0">
                <a:solidFill>
                  <a:srgbClr val="C00000"/>
                </a:solidFill>
              </a:rPr>
              <a:t>benefit </a:t>
            </a:r>
            <a:r>
              <a:rPr lang="en-US" dirty="0"/>
              <a:t>of systematic testing and treatment of LTBI for 1)</a:t>
            </a:r>
            <a:r>
              <a:rPr lang="en-US" b="1" dirty="0">
                <a:solidFill>
                  <a:srgbClr val="C00000"/>
                </a:solidFill>
              </a:rPr>
              <a:t> people living with HIV </a:t>
            </a:r>
            <a:r>
              <a:rPr lang="en-US" dirty="0"/>
              <a:t>and 2) </a:t>
            </a:r>
            <a:r>
              <a:rPr lang="en-US" b="1" dirty="0">
                <a:solidFill>
                  <a:srgbClr val="FF0000"/>
                </a:solidFill>
              </a:rPr>
              <a:t>infants and children under 5 years of age who are household contacts of pulmonary TB patients, </a:t>
            </a:r>
            <a:r>
              <a:rPr lang="en-US" b="1" dirty="0">
                <a:solidFill>
                  <a:srgbClr val="00B0F0"/>
                </a:solidFill>
              </a:rPr>
              <a:t>in all settings</a:t>
            </a:r>
            <a:r>
              <a:rPr lang="en-US" dirty="0">
                <a:solidFill>
                  <a:srgbClr val="00B0F0"/>
                </a:solidFill>
              </a:rPr>
              <a:t>,</a:t>
            </a:r>
            <a:r>
              <a:rPr lang="en-US" dirty="0"/>
              <a:t> regardless of the background epidemiology of TB.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Consultative Meeting on LTBI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04146370-FA15-44A1-A021-56B209B749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27-Sep-19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D4157A4D-7755-488A-BF68-5548EEAAF1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70F26-2CD1-4959-B9EA-8B1083F568F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17159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4673" y="448686"/>
            <a:ext cx="8802511" cy="1325563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dirty="0"/>
              <a:t>Executive summary 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4361" y="2286433"/>
            <a:ext cx="9684584" cy="3504767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sz="3200" dirty="0"/>
              <a:t> </a:t>
            </a:r>
            <a:r>
              <a:rPr lang="en-US" sz="3200" b="1" dirty="0"/>
              <a:t>PLHIV.  Once infected- 21 times more likely to develop active TB. </a:t>
            </a:r>
          </a:p>
          <a:p>
            <a:pPr marL="0" indent="0">
              <a:buNone/>
            </a:pPr>
            <a:r>
              <a:rPr lang="en-US" sz="3200" b="1" dirty="0"/>
              <a:t>            .   TB is the cause in 1/3 all HIV-related deaths.</a:t>
            </a:r>
          </a:p>
          <a:p>
            <a:pPr marL="0" indent="0">
              <a:buNone/>
            </a:pPr>
            <a:r>
              <a:rPr lang="en-US" sz="3200" b="1" dirty="0"/>
              <a:t>            .   Preventive treatment reduces the risk for TB by 33%.</a:t>
            </a:r>
          </a:p>
          <a:p>
            <a:pPr marL="0" indent="0">
              <a:buNone/>
            </a:pPr>
            <a:endParaRPr lang="en-US" sz="3200" b="1" dirty="0"/>
          </a:p>
          <a:p>
            <a:pPr marL="0" indent="0">
              <a:buNone/>
            </a:pPr>
            <a:r>
              <a:rPr lang="en-US" sz="3200" b="1" dirty="0"/>
              <a:t>Children &lt; 5years.  Risk for developing active TB is 14.8 times.</a:t>
            </a:r>
          </a:p>
          <a:p>
            <a:pPr marL="0" indent="0">
              <a:buNone/>
            </a:pPr>
            <a:r>
              <a:rPr lang="en-US" sz="3200" b="1" dirty="0"/>
              <a:t>               . Risk for severe and disseminated disease associated with</a:t>
            </a:r>
          </a:p>
          <a:p>
            <a:pPr marL="0" indent="0">
              <a:buNone/>
            </a:pPr>
            <a:r>
              <a:rPr lang="en-US" sz="3200" b="1" dirty="0"/>
              <a:t>                  high morbidity &amp; mortality.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Consultative Meeting on LTBI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04146370-FA15-44A1-A021-56B209B749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27-Sep-19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D4157A4D-7755-488A-BF68-5548EEAAF1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70F26-2CD1-4959-B9EA-8B1083F568F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5142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8528" y="359305"/>
            <a:ext cx="8892822" cy="1757186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en-US" sz="3600" dirty="0"/>
              <a:t/>
            </a:r>
            <a:br>
              <a:rPr lang="en-US" sz="3600" dirty="0"/>
            </a:br>
            <a:r>
              <a:rPr lang="en-US" sz="3200" dirty="0"/>
              <a:t>(A)Identification of at-risk populations for LTBI testing and treatment: Adults, adolescents, children and infants living with HIV</a:t>
            </a:r>
            <a:br>
              <a:rPr lang="en-US" sz="3200" dirty="0"/>
            </a:b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8528" y="2370137"/>
            <a:ext cx="8892822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Adults and adolescents living with HIV, with unknown or a positive tuberculin skin test (TST) and are </a:t>
            </a:r>
            <a:r>
              <a:rPr lang="en-US" b="1" dirty="0">
                <a:solidFill>
                  <a:srgbClr val="C00000"/>
                </a:solidFill>
              </a:rPr>
              <a:t>unlikely to have active TB</a:t>
            </a:r>
            <a:r>
              <a:rPr lang="en-US" dirty="0"/>
              <a:t> should receive preventive treatment of TB as part of a comprehensive package of HIV care. </a:t>
            </a:r>
            <a:r>
              <a:rPr lang="en-US" b="1" dirty="0">
                <a:solidFill>
                  <a:srgbClr val="C00000"/>
                </a:solidFill>
              </a:rPr>
              <a:t>Treatment should be given </a:t>
            </a:r>
            <a:r>
              <a:rPr lang="en-US" dirty="0"/>
              <a:t>to these individuals </a:t>
            </a:r>
            <a:r>
              <a:rPr lang="en-US" b="1" dirty="0">
                <a:solidFill>
                  <a:srgbClr val="C00000"/>
                </a:solidFill>
              </a:rPr>
              <a:t>irrespective of the degree of immunosuppression</a:t>
            </a:r>
            <a:r>
              <a:rPr lang="en-US" dirty="0"/>
              <a:t> and also to those </a:t>
            </a:r>
            <a:r>
              <a:rPr lang="en-US" b="1" dirty="0">
                <a:solidFill>
                  <a:srgbClr val="C00000"/>
                </a:solidFill>
              </a:rPr>
              <a:t>on antiretroviral treatment (ART), </a:t>
            </a:r>
            <a:r>
              <a:rPr lang="en-US" dirty="0"/>
              <a:t>those who have </a:t>
            </a:r>
            <a:r>
              <a:rPr lang="en-US" b="1" dirty="0">
                <a:solidFill>
                  <a:srgbClr val="C00000"/>
                </a:solidFill>
              </a:rPr>
              <a:t>previously been treated </a:t>
            </a:r>
            <a:r>
              <a:rPr lang="en-US" dirty="0"/>
              <a:t>for TB and pregnant women. (Strong recommendation, high-quality evidence. Existing recommendation)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Consultative Meeting on LTBI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537366C8-20B1-4C16-9F8D-A159B242C3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27-Sep-19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15CA1459-219D-409E-8F9C-69BE300945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70F26-2CD1-4959-B9EA-8B1083F568F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3347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4782" y="478526"/>
            <a:ext cx="8892822" cy="1325563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en-US" sz="3200" dirty="0"/>
              <a:t>(A)Identification of at-risk populations for LTBI testing and treatment: Adults, adolescents, children and infants living with HIV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44782" y="2469860"/>
            <a:ext cx="8892822" cy="3215699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Infants aged </a:t>
            </a:r>
            <a:r>
              <a:rPr lang="en-US" b="1" dirty="0">
                <a:solidFill>
                  <a:srgbClr val="C00000"/>
                </a:solidFill>
              </a:rPr>
              <a:t>&lt; 12 months </a:t>
            </a:r>
            <a:r>
              <a:rPr lang="en-US" dirty="0"/>
              <a:t>living with HIV who are </a:t>
            </a:r>
            <a:r>
              <a:rPr lang="en-US" b="1" dirty="0">
                <a:solidFill>
                  <a:srgbClr val="C00000"/>
                </a:solidFill>
              </a:rPr>
              <a:t>in contact </a:t>
            </a:r>
            <a:r>
              <a:rPr lang="en-US" dirty="0"/>
              <a:t>with a case of TB and are </a:t>
            </a:r>
            <a:r>
              <a:rPr lang="en-US" b="1" dirty="0">
                <a:solidFill>
                  <a:srgbClr val="C00000"/>
                </a:solidFill>
              </a:rPr>
              <a:t>investigated for TB </a:t>
            </a:r>
            <a:r>
              <a:rPr lang="en-US" dirty="0"/>
              <a:t>should receive </a:t>
            </a:r>
            <a:r>
              <a:rPr lang="en-US" b="1" dirty="0">
                <a:solidFill>
                  <a:srgbClr val="C00000"/>
                </a:solidFill>
              </a:rPr>
              <a:t>6 months of isoniazid </a:t>
            </a:r>
            <a:r>
              <a:rPr lang="en-US" dirty="0"/>
              <a:t>preventive treatment (IPT) if the investigation shows </a:t>
            </a:r>
            <a:r>
              <a:rPr lang="en-US" b="1" dirty="0">
                <a:solidFill>
                  <a:srgbClr val="C00000"/>
                </a:solidFill>
              </a:rPr>
              <a:t>no TB disease</a:t>
            </a:r>
            <a:r>
              <a:rPr lang="en-US" dirty="0"/>
              <a:t>. (Strong recommendation, moderate-quality evidence. Updated recommendation)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Consultative Meeting on LTBI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C20475A1-2341-4A2F-9727-D10A4E51F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27-Sep-19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D344A103-F6AD-429E-8179-BA39136AE4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70F26-2CD1-4959-B9EA-8B1083F568F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3091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23109" y="497609"/>
            <a:ext cx="8892822" cy="1458913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/>
              <a:t>(A)Identification of at-risk populations for LTBI testing and treatment: Adults, adolescents, children and infants living with HIV</a:t>
            </a:r>
            <a:br>
              <a:rPr lang="en-US" sz="3200" dirty="0"/>
            </a:b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23109" y="2187574"/>
            <a:ext cx="8892822" cy="357591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Children aged </a:t>
            </a:r>
            <a:r>
              <a:rPr lang="en-US" b="1" dirty="0">
                <a:solidFill>
                  <a:srgbClr val="C00000"/>
                </a:solidFill>
              </a:rPr>
              <a:t>≥ 12 months </a:t>
            </a:r>
            <a:r>
              <a:rPr lang="en-US" dirty="0"/>
              <a:t>living with HIV who are considered unlikely to have TB disease on the basis of </a:t>
            </a:r>
            <a:r>
              <a:rPr lang="en-US" b="1" dirty="0">
                <a:solidFill>
                  <a:srgbClr val="C00000"/>
                </a:solidFill>
              </a:rPr>
              <a:t>screening for symptoms </a:t>
            </a:r>
            <a:r>
              <a:rPr lang="en-US" dirty="0"/>
              <a:t>and who have </a:t>
            </a:r>
            <a:r>
              <a:rPr lang="en-US" b="1" dirty="0">
                <a:solidFill>
                  <a:srgbClr val="C00000"/>
                </a:solidFill>
              </a:rPr>
              <a:t>no contact </a:t>
            </a:r>
            <a:r>
              <a:rPr lang="en-US" dirty="0"/>
              <a:t>with a case of TB should be offered </a:t>
            </a:r>
            <a:r>
              <a:rPr lang="en-US" b="1" dirty="0">
                <a:solidFill>
                  <a:srgbClr val="C00000"/>
                </a:solidFill>
              </a:rPr>
              <a:t>6 months of IPT </a:t>
            </a:r>
            <a:r>
              <a:rPr lang="en-US" dirty="0"/>
              <a:t>as part of a comprehensive package of HIV prevention and care if they live in a </a:t>
            </a:r>
            <a:r>
              <a:rPr lang="en-US" b="1" dirty="0">
                <a:solidFill>
                  <a:srgbClr val="C00000"/>
                </a:solidFill>
              </a:rPr>
              <a:t>setting with a high prevalence of TB</a:t>
            </a:r>
            <a:r>
              <a:rPr lang="en-US" dirty="0"/>
              <a:t>. (Strong recommendation, low-quality evidence. Existing recommendation)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Consultative Meeting on LTBI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4837DB2C-92AB-4CFF-944F-CA71B82CB1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27-Sep-19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6884C1FF-B106-4598-9E59-A1CEF282D0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70F26-2CD1-4959-B9EA-8B1083F568F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2094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9589" y="442319"/>
            <a:ext cx="8892822" cy="1442333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sz="3600" dirty="0"/>
              <a:t>(A)Identification of at-risk populations for LTBI testing and treatment: Adults, adolescents, children and infants living with HIV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49589" y="2450810"/>
            <a:ext cx="8892822" cy="2785775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All children living with HIV who have </a:t>
            </a:r>
            <a:r>
              <a:rPr lang="en-US" b="1" dirty="0">
                <a:solidFill>
                  <a:srgbClr val="C00000"/>
                </a:solidFill>
              </a:rPr>
              <a:t>successfully completed </a:t>
            </a:r>
            <a:r>
              <a:rPr lang="en-US" dirty="0"/>
              <a:t>treatment for TB disease </a:t>
            </a:r>
            <a:r>
              <a:rPr lang="en-US" b="1" dirty="0">
                <a:solidFill>
                  <a:srgbClr val="C00000"/>
                </a:solidFill>
              </a:rPr>
              <a:t>may receive isoniazid </a:t>
            </a:r>
            <a:r>
              <a:rPr lang="en-US" dirty="0"/>
              <a:t>for an </a:t>
            </a:r>
            <a:r>
              <a:rPr lang="en-US" b="1" dirty="0">
                <a:solidFill>
                  <a:srgbClr val="C00000"/>
                </a:solidFill>
              </a:rPr>
              <a:t>additional 6 months</a:t>
            </a:r>
            <a:r>
              <a:rPr lang="en-US" dirty="0"/>
              <a:t>. (Conditional recommendation, low-quality evidence. Existing recommendation)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Consultative Meeting on LTBI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45F19F1C-45CA-470C-9BFA-2887177E95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27-Sep-19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7E3A5A90-F902-4CA5-BA94-5A81C2D010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70F26-2CD1-4959-B9EA-8B1083F568F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3439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1D441E6-5372-40C7-A549-049FC0C0CB31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dirty="0"/>
              <a:t>HIV-negative household contacts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B7E6C2B-9A37-4B05-8E92-BBFA0B243F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en-US" sz="5500" b="1" dirty="0"/>
              <a:t>HIV-negative children aged </a:t>
            </a:r>
            <a:r>
              <a:rPr lang="en-US" sz="5500" b="1" dirty="0">
                <a:solidFill>
                  <a:srgbClr val="C00000"/>
                </a:solidFill>
              </a:rPr>
              <a:t>&lt; 5 years who are household contacts of people with bacteriologically confirmed</a:t>
            </a:r>
          </a:p>
          <a:p>
            <a:pPr marL="0" indent="0">
              <a:buNone/>
            </a:pPr>
            <a:r>
              <a:rPr lang="en-US" sz="5500" b="1" dirty="0">
                <a:solidFill>
                  <a:srgbClr val="C00000"/>
                </a:solidFill>
              </a:rPr>
              <a:t>pulmonary TB</a:t>
            </a:r>
            <a:r>
              <a:rPr lang="en-US" sz="5500" b="1" dirty="0"/>
              <a:t> and who are </a:t>
            </a:r>
            <a:r>
              <a:rPr lang="en-US" sz="5500" b="1" dirty="0">
                <a:solidFill>
                  <a:srgbClr val="C00000"/>
                </a:solidFill>
              </a:rPr>
              <a:t>found not to have active TB on an appropriate clinical evaluation </a:t>
            </a:r>
            <a:r>
              <a:rPr lang="en-US" sz="5500" b="1" dirty="0"/>
              <a:t>or according to</a:t>
            </a:r>
          </a:p>
          <a:p>
            <a:pPr marL="0" indent="0">
              <a:buNone/>
            </a:pPr>
            <a:r>
              <a:rPr lang="en-US" sz="5500" b="1" dirty="0"/>
              <a:t>national guidelines </a:t>
            </a:r>
            <a:r>
              <a:rPr lang="en-US" sz="5500" b="1" dirty="0">
                <a:solidFill>
                  <a:srgbClr val="C00000"/>
                </a:solidFill>
              </a:rPr>
              <a:t>should be given TB preventive treatment</a:t>
            </a:r>
            <a:r>
              <a:rPr lang="en-US" sz="5500" b="1" dirty="0"/>
              <a:t>. (Strong recommendation, high-quality</a:t>
            </a:r>
          </a:p>
          <a:p>
            <a:pPr marL="0" indent="0">
              <a:buNone/>
            </a:pPr>
            <a:r>
              <a:rPr lang="en-US" sz="5500" b="1" dirty="0"/>
              <a:t> </a:t>
            </a:r>
            <a:r>
              <a:rPr lang="en-US" sz="5500" b="1" dirty="0" err="1"/>
              <a:t>evidence.</a:t>
            </a:r>
            <a:r>
              <a:rPr lang="en-US" sz="5500" b="1" dirty="0" err="1">
                <a:solidFill>
                  <a:srgbClr val="C00000"/>
                </a:solidFill>
              </a:rPr>
              <a:t>Updated</a:t>
            </a:r>
            <a:r>
              <a:rPr lang="en-US" sz="5500" b="1" dirty="0">
                <a:solidFill>
                  <a:srgbClr val="C00000"/>
                </a:solidFill>
              </a:rPr>
              <a:t> recommendation</a:t>
            </a:r>
            <a:r>
              <a:rPr lang="en-US" sz="5500" b="1" dirty="0"/>
              <a:t>)</a:t>
            </a:r>
          </a:p>
          <a:p>
            <a:pPr marL="0" indent="0">
              <a:buNone/>
            </a:pPr>
            <a:endParaRPr lang="en-US" sz="4900" dirty="0"/>
          </a:p>
          <a:p>
            <a:pPr marL="0" indent="0">
              <a:buNone/>
            </a:pPr>
            <a:r>
              <a:rPr lang="en-US" sz="5500" b="1" dirty="0"/>
              <a:t>In countries with a high TB incidence</a:t>
            </a:r>
            <a:r>
              <a:rPr lang="en-US" sz="5500" b="1" dirty="0">
                <a:solidFill>
                  <a:srgbClr val="C00000"/>
                </a:solidFill>
              </a:rPr>
              <a:t>, children aged ≥ 5 years, adolescents and adults </a:t>
            </a:r>
            <a:r>
              <a:rPr lang="en-US" sz="5500" b="1" dirty="0"/>
              <a:t>who are household</a:t>
            </a:r>
          </a:p>
          <a:p>
            <a:pPr marL="0" indent="0">
              <a:buNone/>
            </a:pPr>
            <a:r>
              <a:rPr lang="en-US" sz="5500" b="1" dirty="0"/>
              <a:t>contacts of people with bacteriologically confirmed pulmonary TB who are found not to have active TB by</a:t>
            </a:r>
          </a:p>
          <a:p>
            <a:pPr marL="0" indent="0">
              <a:buNone/>
            </a:pPr>
            <a:r>
              <a:rPr lang="en-US" sz="5500" b="1" dirty="0"/>
              <a:t>an appropriate clinical evaluation or according to national guidelines </a:t>
            </a:r>
            <a:r>
              <a:rPr lang="en-US" sz="5500" b="1" dirty="0">
                <a:solidFill>
                  <a:srgbClr val="C00000"/>
                </a:solidFill>
              </a:rPr>
              <a:t>may be given </a:t>
            </a:r>
            <a:r>
              <a:rPr lang="en-US" sz="5500" b="1" dirty="0"/>
              <a:t>TB preventive treatment.</a:t>
            </a:r>
          </a:p>
          <a:p>
            <a:pPr marL="0" indent="0">
              <a:buNone/>
            </a:pPr>
            <a:r>
              <a:rPr lang="en-US" sz="5500" b="1" dirty="0"/>
              <a:t>(Conditional recommendation, low-quality evidence. New recommendation)</a:t>
            </a:r>
          </a:p>
          <a:p>
            <a:pPr marL="0" indent="0">
              <a:buNone/>
            </a:pPr>
            <a:endParaRPr lang="en-US" sz="4300" dirty="0"/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sz="4900" dirty="0"/>
              <a:t>In countries with a low TB incidence, adults, adolescents and children who are household contacts of</a:t>
            </a:r>
          </a:p>
          <a:p>
            <a:pPr marL="0" indent="0">
              <a:buNone/>
            </a:pPr>
            <a:r>
              <a:rPr lang="en-US" sz="4900" dirty="0"/>
              <a:t>people with bacteriologically confirmed pulmonary TB should be systematically tested and treated for</a:t>
            </a:r>
          </a:p>
          <a:p>
            <a:pPr marL="0" indent="0">
              <a:buNone/>
            </a:pPr>
            <a:r>
              <a:rPr lang="en-US" sz="4900" dirty="0"/>
              <a:t>LTBI. (Strong recommendation, high–moderate-quality evidence. Existing recommendation)</a:t>
            </a:r>
          </a:p>
          <a:p>
            <a:pPr marL="0" indent="0">
              <a:buNone/>
            </a:pPr>
            <a:endParaRPr lang="en-US" sz="3300" dirty="0"/>
          </a:p>
          <a:p>
            <a:pPr marL="0" indent="0">
              <a:buNone/>
            </a:pPr>
            <a:endParaRPr lang="en-US" sz="3300" dirty="0"/>
          </a:p>
          <a:p>
            <a:pPr marL="0" indent="0">
              <a:buNone/>
            </a:pPr>
            <a:endParaRPr lang="en-US" sz="33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D4FBED21-8BEB-47EA-AA7F-99A9434017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Consultative Meeting on LTBI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201C5B83-18E6-4FAA-8AFC-80866F8009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27-Sep-19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C1CDDA8B-5505-44C2-9664-45DC3D792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70F26-2CD1-4959-B9EA-8B1083F568F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3078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566</TotalTime>
  <Words>1296</Words>
  <Application>Microsoft Office PowerPoint</Application>
  <PresentationFormat>Custom</PresentationFormat>
  <Paragraphs>141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WHO Recommendations for Preventive Therapy of TB</vt:lpstr>
      <vt:lpstr>Latent  tuberculosis  infection Updated and consolidated guidelines for programmatic management </vt:lpstr>
      <vt:lpstr>Executive summary  </vt:lpstr>
      <vt:lpstr>Executive summary  </vt:lpstr>
      <vt:lpstr> (A)Identification of at-risk populations for LTBI testing and treatment: Adults, adolescents, children and infants living with HIV </vt:lpstr>
      <vt:lpstr>(A)Identification of at-risk populations for LTBI testing and treatment: Adults, adolescents, children and infants living with HIV</vt:lpstr>
      <vt:lpstr> (A)Identification of at-risk populations for LTBI testing and treatment: Adults, adolescents, children and infants living with HIV </vt:lpstr>
      <vt:lpstr> (A)Identification of at-risk populations for LTBI testing and treatment: Adults, adolescents, children and infants living with HIV </vt:lpstr>
      <vt:lpstr>HIV-negative household contacts</vt:lpstr>
      <vt:lpstr>(B)Testing for LTBI </vt:lpstr>
      <vt:lpstr>(C) Ruling out active TB disease </vt:lpstr>
      <vt:lpstr>PowerPoint Presentation</vt:lpstr>
      <vt:lpstr>(C) Ruling out active TB disease </vt:lpstr>
      <vt:lpstr>(C) Ruling out active TB disease </vt:lpstr>
      <vt:lpstr>PowerPoint Presentation</vt:lpstr>
      <vt:lpstr>PowerPoint Presentation</vt:lpstr>
      <vt:lpstr>(D) Treatment options for LTB</vt:lpstr>
      <vt:lpstr>(D) Treatment options for LTB</vt:lpstr>
      <vt:lpstr>(E)Preventive treatment for contacts of patients with multidrug-resistant-TB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Admin</cp:lastModifiedBy>
  <cp:revision>60</cp:revision>
  <dcterms:created xsi:type="dcterms:W3CDTF">2018-06-29T02:23:08Z</dcterms:created>
  <dcterms:modified xsi:type="dcterms:W3CDTF">2019-11-15T08:53:52Z</dcterms:modified>
</cp:coreProperties>
</file>