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82" r:id="rId5"/>
    <p:sldId id="283" r:id="rId6"/>
    <p:sldId id="288" r:id="rId7"/>
    <p:sldId id="263" r:id="rId8"/>
    <p:sldId id="275" r:id="rId9"/>
    <p:sldId id="277" r:id="rId10"/>
    <p:sldId id="289" r:id="rId11"/>
    <p:sldId id="276" r:id="rId12"/>
    <p:sldId id="279" r:id="rId13"/>
    <p:sldId id="271" r:id="rId14"/>
    <p:sldId id="278" r:id="rId15"/>
    <p:sldId id="260" r:id="rId16"/>
    <p:sldId id="290" r:id="rId17"/>
    <p:sldId id="291" r:id="rId18"/>
    <p:sldId id="261" r:id="rId19"/>
    <p:sldId id="262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45" d="100"/>
          <a:sy n="45" d="100"/>
        </p:scale>
        <p:origin x="1343" y="4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5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71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7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7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9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2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9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3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5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89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4D4C00-7DBA-4D21-AF83-51CAB0B55CE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54E9F5-1DB0-48CA-ACBD-4BB925CE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60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671512" y="6362700"/>
            <a:ext cx="847248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noAutofit/>
          </a:bodyPr>
          <a:lstStyle/>
          <a:p>
            <a:r>
              <a:rPr lang="en-US" sz="1600" b="0" i="0" baseline="0" dirty="0">
                <a:latin typeface="Pyidaungsu" pitchFamily="34" charset="0"/>
                <a:cs typeface="Pyidaungsu" pitchFamily="34" charset="0"/>
              </a:rPr>
              <a:t>Workshop on Trade and Public Health      Wednesday Morning Meeting        11-12-19          </a:t>
            </a:r>
            <a:fld id="{D9AD39B3-D537-4036-AABA-0F8C031A275A}" type="slidenum">
              <a:rPr lang="en-US" sz="1600" b="0" i="0" baseline="0" smtClean="0">
                <a:latin typeface="Pyidaungsu" pitchFamily="34" charset="0"/>
                <a:cs typeface="Pyidaungsu" pitchFamily="34" charset="0"/>
              </a:rPr>
              <a:t>‹#›</a:t>
            </a:fld>
            <a:r>
              <a:rPr lang="en-US" sz="1600" b="0" i="0" baseline="0" dirty="0">
                <a:latin typeface="Pyidaungsu" pitchFamily="34" charset="0"/>
                <a:cs typeface="Pyidaungsu" pitchFamily="34" charset="0"/>
              </a:rPr>
              <a:t>     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6161583"/>
            <a:ext cx="657225" cy="69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8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47801"/>
            <a:ext cx="8382000" cy="2819399"/>
          </a:xfrm>
        </p:spPr>
        <p:txBody>
          <a:bodyPr anchor="ctr">
            <a:normAutofit fontScale="90000"/>
          </a:bodyPr>
          <a:lstStyle/>
          <a:p>
            <a:r>
              <a:rPr lang="en-US" sz="40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Workshop on Trade and Public Health</a:t>
            </a:r>
            <a:br>
              <a:rPr lang="en-US" sz="40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</a:br>
            <a:br>
              <a:rPr lang="en-US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</a:br>
            <a:r>
              <a:rPr lang="en-US" sz="31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11</a:t>
            </a:r>
            <a:r>
              <a:rPr lang="en-US" sz="3100" b="1" baseline="30000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</a:t>
            </a:r>
            <a:r>
              <a:rPr lang="en-US" sz="31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 Nov, 2019 to 15</a:t>
            </a:r>
            <a:r>
              <a:rPr lang="en-US" sz="3100" b="1" baseline="30000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</a:t>
            </a:r>
            <a:r>
              <a:rPr lang="en-US" sz="31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 Nov, 2019</a:t>
            </a:r>
            <a:br>
              <a:rPr lang="en-US" sz="31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</a:br>
            <a:r>
              <a:rPr lang="en-US" sz="31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WTO, Geneva</a:t>
            </a:r>
            <a:br>
              <a:rPr lang="en-US" sz="31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</a:br>
            <a:endParaRPr lang="en-US" sz="3600" b="1" dirty="0">
              <a:solidFill>
                <a:srgbClr val="00B0F0"/>
              </a:solidFill>
              <a:latin typeface="Pyidaungsu" pitchFamily="34" charset="0"/>
              <a:cs typeface="Pyidaungsu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828800"/>
          </a:xfrm>
        </p:spPr>
        <p:txBody>
          <a:bodyPr anchor="ctr">
            <a:norm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Pyidaungsu" pitchFamily="34" charset="0"/>
                <a:cs typeface="Pyidaungsu" pitchFamily="34" charset="0"/>
              </a:rPr>
              <a:t>Dr. G. </a:t>
            </a:r>
            <a:r>
              <a:rPr lang="en-US" sz="2000" b="1" dirty="0" err="1">
                <a:solidFill>
                  <a:schemeClr val="bg2">
                    <a:lumMod val="25000"/>
                  </a:schemeClr>
                </a:solidFill>
                <a:latin typeface="Pyidaungsu" pitchFamily="34" charset="0"/>
                <a:cs typeface="Pyidaungsu" pitchFamily="34" charset="0"/>
              </a:rPr>
              <a:t>Seng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Pyidaungsu" pitchFamily="34" charset="0"/>
                <a:cs typeface="Pyidaungsu" pitchFamily="34" charset="0"/>
              </a:rPr>
              <a:t> </a:t>
            </a:r>
            <a:r>
              <a:rPr lang="en-US" sz="2000" b="1" dirty="0" err="1">
                <a:solidFill>
                  <a:schemeClr val="bg2">
                    <a:lumMod val="25000"/>
                  </a:schemeClr>
                </a:solidFill>
                <a:latin typeface="Pyidaungsu" pitchFamily="34" charset="0"/>
                <a:cs typeface="Pyidaungsu" pitchFamily="34" charset="0"/>
              </a:rPr>
              <a:t>Taung</a:t>
            </a:r>
            <a:endParaRPr lang="en-US" sz="2000" b="1" dirty="0">
              <a:solidFill>
                <a:schemeClr val="bg2">
                  <a:lumMod val="25000"/>
                </a:schemeClr>
              </a:solidFill>
              <a:latin typeface="Pyidaungsu" pitchFamily="34" charset="0"/>
              <a:cs typeface="Pyidaungsu" pitchFamily="34" charset="0"/>
            </a:endParaRPr>
          </a:p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Pyidaungsu" pitchFamily="34" charset="0"/>
                <a:cs typeface="Pyidaungsu" pitchFamily="34" charset="0"/>
              </a:rPr>
              <a:t>Director (Planning Unit)</a:t>
            </a:r>
          </a:p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Pyidaungsu" pitchFamily="34" charset="0"/>
                <a:cs typeface="Pyidaungsu" pitchFamily="34" charset="0"/>
              </a:rPr>
              <a:t>Department of Public Health</a:t>
            </a:r>
          </a:p>
        </p:txBody>
      </p:sp>
      <p:pic>
        <p:nvPicPr>
          <p:cNvPr id="4" name="Picture 2" descr="F:\Data(D)\Planning Division\BHS Assembly (2019)\MoHS PPT Master\45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8" y="76201"/>
            <a:ext cx="1371602" cy="137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176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aw Htay Htay Win\Desktop\Dr. G\1. Target 3 - 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76200"/>
            <a:ext cx="8926513" cy="611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28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2) Intellectual Property and Trade</a:t>
            </a:r>
          </a:p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yidaungsu" pitchFamily="34" charset="0"/>
                <a:cs typeface="Pyidaungsu" pitchFamily="34" charset="0"/>
              </a:rPr>
              <a:t>Agreement on Trade Related Aspects of Intellectual Property Rights 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Pyidaungsu" pitchFamily="34" charset="0"/>
                <a:cs typeface="Pyidaungsu" pitchFamily="34" charset="0"/>
              </a:rPr>
              <a:t>(TRIPS)  : is an international legal agreement between all the member nations of WTO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Pyidaungsu" pitchFamily="34" charset="0"/>
                <a:cs typeface="Pyidaungsu" pitchFamily="34" charset="0"/>
              </a:rPr>
              <a:t>	- Copyright and related rights, Trademarks , Geographical Indications, Industrial Designs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yidaungsu" pitchFamily="34" charset="0"/>
                <a:cs typeface="Pyidaungsu" pitchFamily="34" charset="0"/>
              </a:rPr>
              <a:t> , Patents,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Pyidaungsu" pitchFamily="34" charset="0"/>
                <a:cs typeface="Pyidaungsu" pitchFamily="34" charset="0"/>
              </a:rPr>
              <a:t>Layout Designs (Topographies) of Integrated Circuits, Protection of undisclosed Information, Control of Anti- Competitive practices in Contractual licenses</a:t>
            </a:r>
          </a:p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yidaungsu" pitchFamily="34" charset="0"/>
                <a:cs typeface="Pyidaungsu" pitchFamily="34" charset="0"/>
              </a:rPr>
              <a:t>The Doha Declaration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Pyidaungsu" pitchFamily="34" charset="0"/>
                <a:cs typeface="Pyidaungsu" pitchFamily="34" charset="0"/>
              </a:rPr>
              <a:t>on the TRIPS Agreement and Public Health :  Creating Legal Avenues for Access to Medicines</a:t>
            </a: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Pyidaungsu" pitchFamily="34" charset="0"/>
              <a:cs typeface="Pyidaungsu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977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TRIPS Agreement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- 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The WTO Trade Related Aspect of Intellectual Property  Rights provide minimum standards for patent protection that apply to all WTO members</a:t>
            </a:r>
          </a:p>
          <a:p>
            <a:pPr>
              <a:buFontTx/>
              <a:buChar char="-"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Gives flexibility to adapt the protection at the national level to meet social and development goals</a:t>
            </a:r>
          </a:p>
          <a:p>
            <a:pPr>
              <a:buFontTx/>
              <a:buChar char="-"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 Overall objectives is balance of rights and obligations, between innovation incentives and use of inventions</a:t>
            </a:r>
          </a:p>
          <a:p>
            <a:pPr>
              <a:buFontTx/>
              <a:buChar char="-"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Rights to member states to take measures necessary to protect public health, to promote public interest and to prevent abuse of IPRs</a:t>
            </a:r>
          </a:p>
          <a:p>
            <a:pPr>
              <a:buFontTx/>
              <a:buChar char="-"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It also provide public health safeguards; TRIPS Flexibilities</a:t>
            </a:r>
          </a:p>
          <a:p>
            <a:pPr marL="0" indent="0">
              <a:buNone/>
            </a:pPr>
            <a:endParaRPr lang="en-US" sz="2400" dirty="0">
              <a:latin typeface="Pyidaungsu" pitchFamily="34" charset="0"/>
              <a:cs typeface="Pyidaungsu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97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10600" cy="533400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0000FF"/>
                </a:solidFill>
                <a:latin typeface="Pyidaungsu" pitchFamily="34" charset="0"/>
                <a:cs typeface="Pyidaungsu" pitchFamily="34" charset="0"/>
              </a:rPr>
              <a:t>  </a:t>
            </a:r>
            <a:r>
              <a:rPr lang="en-US" sz="2400" dirty="0" err="1">
                <a:solidFill>
                  <a:srgbClr val="0000FF"/>
                </a:solidFill>
                <a:latin typeface="Pyidaungsu" pitchFamily="34" charset="0"/>
                <a:cs typeface="Pyidaungsu" pitchFamily="34" charset="0"/>
              </a:rPr>
              <a:t>မြန်မာနိုင်ငံ</a:t>
            </a:r>
            <a:r>
              <a:rPr lang="en-US" sz="2400" dirty="0">
                <a:solidFill>
                  <a:srgbClr val="0000FF"/>
                </a:solidFill>
                <a:latin typeface="Pyidaungsu" pitchFamily="34" charset="0"/>
                <a:cs typeface="Pyidaungsu" pitchFamily="34" charset="0"/>
              </a:rPr>
              <a:t>၏ </a:t>
            </a:r>
            <a:r>
              <a:rPr lang="en-US" sz="2400" dirty="0" err="1">
                <a:solidFill>
                  <a:srgbClr val="0000FF"/>
                </a:solidFill>
                <a:latin typeface="Pyidaungsu" pitchFamily="34" charset="0"/>
                <a:cs typeface="Pyidaungsu" pitchFamily="34" charset="0"/>
              </a:rPr>
              <a:t>မူပိုင်ခွင</a:t>
            </a:r>
            <a:r>
              <a:rPr lang="en-US" sz="2400" dirty="0">
                <a:solidFill>
                  <a:srgbClr val="0000FF"/>
                </a:solidFill>
                <a:latin typeface="Pyidaungsu" pitchFamily="34" charset="0"/>
                <a:cs typeface="Pyidaungsu" pitchFamily="34" charset="0"/>
              </a:rPr>
              <a:t>့်</a:t>
            </a:r>
            <a:r>
              <a:rPr lang="en-US" sz="2400" dirty="0" err="1">
                <a:solidFill>
                  <a:srgbClr val="0000FF"/>
                </a:solidFill>
                <a:latin typeface="Pyidaungsu" pitchFamily="34" charset="0"/>
                <a:cs typeface="Pyidaungsu" pitchFamily="34" charset="0"/>
              </a:rPr>
              <a:t>ဉပဒေများ</a:t>
            </a:r>
            <a:endParaRPr lang="en-US" sz="2400" dirty="0">
              <a:solidFill>
                <a:srgbClr val="0000FF"/>
              </a:solidFill>
              <a:latin typeface="Pyidaungsu" pitchFamily="34" charset="0"/>
              <a:cs typeface="Pyidaungsu" pitchFamily="34" charset="0"/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0000FF"/>
              </a:solidFill>
              <a:latin typeface="Pyidaungsu" pitchFamily="34" charset="0"/>
              <a:cs typeface="Pyidaungsu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(၁) 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ကုန်အမှတ်တံဆိပ်မူပိုင်ခွင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့်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ဉပဒေ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    (၃၀.၁.၂၀၁၉)</a:t>
            </a:r>
          </a:p>
          <a:p>
            <a:pPr marL="0" indent="0" algn="just">
              <a:buNone/>
            </a:pPr>
            <a:endParaRPr lang="en-US" sz="2400" dirty="0">
              <a:latin typeface="Pyidaungsu" pitchFamily="34" charset="0"/>
              <a:cs typeface="Pyidaungsu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(၂)  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စက်မှုဒီဇိုင်းမူပိုင်ခွင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့်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ဉပဒေ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             (၃၀.၁.၂၀၁၉)</a:t>
            </a:r>
          </a:p>
          <a:p>
            <a:pPr marL="0" indent="0" algn="just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  </a:t>
            </a:r>
          </a:p>
          <a:p>
            <a:pPr marL="0" indent="0" algn="just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(၃) 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စာပေနှင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့်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အနုပညာမူပိုင်ခွင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့်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ဉပဒေ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    (၂၄.၅.၂၀၁၉)</a:t>
            </a:r>
          </a:p>
          <a:p>
            <a:pPr marL="0" indent="0" algn="just">
              <a:buNone/>
            </a:pPr>
            <a:endParaRPr lang="en-US" sz="2400" dirty="0">
              <a:latin typeface="Pyidaungsu" pitchFamily="34" charset="0"/>
              <a:cs typeface="Pyidaungsu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(၄) 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တီထွင်မှုမူပိုင်ခွင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့်</a:t>
            </a:r>
            <a:r>
              <a:rPr lang="en-US" sz="2400" dirty="0" err="1">
                <a:latin typeface="Pyidaungsu" pitchFamily="34" charset="0"/>
                <a:cs typeface="Pyidaungsu" pitchFamily="34" charset="0"/>
              </a:rPr>
              <a:t>ဉပဒေ</a:t>
            </a:r>
            <a:r>
              <a:rPr lang="en-US" sz="2400" dirty="0">
                <a:latin typeface="Pyidaungsu" pitchFamily="34" charset="0"/>
                <a:cs typeface="Pyidaungsu" pitchFamily="34" charset="0"/>
              </a:rPr>
              <a:t>                  (၁၁.၃.၂၀၁၉)</a:t>
            </a:r>
          </a:p>
        </p:txBody>
      </p:sp>
    </p:spTree>
    <p:extLst>
      <p:ext uri="{BB962C8B-B14F-4D97-AF65-F5344CB8AC3E}">
        <p14:creationId xmlns:p14="http://schemas.microsoft.com/office/powerpoint/2010/main" val="3762101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sz="2800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Theme 2: Innovation Dimension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Medical Innovation improve healthcare, increasing life expectancy and quality of life and contributing to economic growth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New emerging health  technologies;  innovations enrich healthcare (Overview of Genome Editing)</a:t>
            </a:r>
          </a:p>
        </p:txBody>
      </p:sp>
    </p:spTree>
    <p:extLst>
      <p:ext uri="{BB962C8B-B14F-4D97-AF65-F5344CB8AC3E}">
        <p14:creationId xmlns:p14="http://schemas.microsoft.com/office/powerpoint/2010/main" val="3973455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Theme 3: The Access Dimension</a:t>
            </a:r>
          </a:p>
          <a:p>
            <a:pPr marL="0" indent="0" algn="just">
              <a:buNone/>
            </a:pPr>
            <a:endParaRPr lang="en-US" sz="2400" dirty="0">
              <a:solidFill>
                <a:srgbClr val="00B0F0"/>
              </a:solidFill>
              <a:latin typeface="Pyidaungsu" pitchFamily="34" charset="0"/>
              <a:cs typeface="Pyidaungsu" pitchFamily="34" charset="0"/>
            </a:endParaRP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The Public Health Context; Overview of Determinants Related to Access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Using the IP System and its policy Options to further Global Access to Health Technologies</a:t>
            </a:r>
          </a:p>
        </p:txBody>
      </p:sp>
    </p:spTree>
    <p:extLst>
      <p:ext uri="{BB962C8B-B14F-4D97-AF65-F5344CB8AC3E}">
        <p14:creationId xmlns:p14="http://schemas.microsoft.com/office/powerpoint/2010/main" val="2133275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aw Htay Htay Win\Desktop\Dr. G\2. Access Value Chan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457200"/>
            <a:ext cx="8802687" cy="56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189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aw Htay Htay Win\Desktop\Dr. G\3. Promote Healt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304800"/>
            <a:ext cx="8716963" cy="582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924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5165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Theme 4: Making Effective Use of Special Compulsory </a:t>
            </a:r>
          </a:p>
          <a:p>
            <a:pPr marL="0" indent="0" algn="just">
              <a:buNone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               Licenses for Exports</a:t>
            </a:r>
            <a:endParaRPr lang="en-US" sz="2800" dirty="0">
              <a:latin typeface="Pyidaungsu" pitchFamily="34" charset="0"/>
              <a:cs typeface="Pyidaungsu" pitchFamily="34" charset="0"/>
            </a:endParaRP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Introduction on the special Licensing System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Engaging in the production of Generic Medicines under the system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Implementing the System at the Regional Level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Case Study on Pharmaceutical Industry Policy, Local production of Medicines, Access, Strategies and Technology Transfer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Mapping Patents in Supply Country</a:t>
            </a:r>
          </a:p>
          <a:p>
            <a:pPr algn="just">
              <a:buFont typeface="Wingdings" pitchFamily="2" charset="2"/>
              <a:buChar char="§"/>
            </a:pPr>
            <a:endParaRPr lang="en-US" sz="2800" dirty="0">
              <a:latin typeface="Pyidaungsu" pitchFamily="34" charset="0"/>
              <a:cs typeface="Pyidaungsu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2800" dirty="0">
              <a:latin typeface="Pyidaungsu" pitchFamily="34" charset="0"/>
              <a:cs typeface="Pyidaungsu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2800" dirty="0">
              <a:latin typeface="Pyidaungsu" pitchFamily="34" charset="0"/>
              <a:cs typeface="Pyidaungsu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861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609600"/>
            <a:ext cx="8540087" cy="54403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Theme 5: The Trade Dimension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Trends in Trade of Public Health Products and Other Trade- Related Access determinants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Trade in Health Services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Procurement Rules and Practices</a:t>
            </a:r>
          </a:p>
          <a:p>
            <a:pPr marL="0" indent="0" algn="just">
              <a:buNone/>
            </a:pPr>
            <a:endParaRPr lang="en-US" sz="2400" dirty="0">
              <a:latin typeface="Pyidaungsu" pitchFamily="34" charset="0"/>
              <a:cs typeface="Pyidaungsu" pitchFamily="34" charset="0"/>
            </a:endParaRPr>
          </a:p>
          <a:p>
            <a:pPr marL="0" indent="0" algn="just">
              <a:buNone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Theme 6: The Regulatory  Dimension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Competition Policy and Rules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Approval,  quality Control and Effectiveness of Medicines including falsified and substandard as well as counterfeit medicines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Protection of Clinical trail Data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Standards Health Regulations and Trade</a:t>
            </a:r>
          </a:p>
        </p:txBody>
      </p:sp>
    </p:spTree>
    <p:extLst>
      <p:ext uri="{BB962C8B-B14F-4D97-AF65-F5344CB8AC3E}">
        <p14:creationId xmlns:p14="http://schemas.microsoft.com/office/powerpoint/2010/main" val="292511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600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Program Overview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Program Contents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Brief Description on Topics</a:t>
            </a:r>
          </a:p>
        </p:txBody>
      </p:sp>
    </p:spTree>
    <p:extLst>
      <p:ext uri="{BB962C8B-B14F-4D97-AF65-F5344CB8AC3E}">
        <p14:creationId xmlns:p14="http://schemas.microsoft.com/office/powerpoint/2010/main" val="4276660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0978" y="2438400"/>
            <a:ext cx="8442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Thank you for kind Attention</a:t>
            </a:r>
          </a:p>
        </p:txBody>
      </p:sp>
    </p:spTree>
    <p:extLst>
      <p:ext uri="{BB962C8B-B14F-4D97-AF65-F5344CB8AC3E}">
        <p14:creationId xmlns:p14="http://schemas.microsoft.com/office/powerpoint/2010/main" val="2928359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ctr"/>
          <a:lstStyle/>
          <a:p>
            <a:r>
              <a:rPr lang="en-US" sz="36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Program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Competitive online application course, 174 applicants around the world  applied to 2019 course and 34 are selected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Have to submit Country Situation prior to the Workshop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Organized by WTO Secretariat in close collaboration with World Health Organization (WHO) and the World Intellectual Property Organization (WIPO)</a:t>
            </a:r>
          </a:p>
          <a:p>
            <a:pPr algn="just"/>
            <a:r>
              <a:rPr lang="en-US" sz="2400" dirty="0">
                <a:latin typeface="Pyidaungsu" pitchFamily="34" charset="0"/>
                <a:cs typeface="Pyidaungsu" pitchFamily="34" charset="0"/>
              </a:rPr>
              <a:t>Goal of the workshop; To build the capacity of the policy makers to equip them with the knowledge , tools and skills critical to analyzing complex policy choices at the crossroads of Trade, Intellectual Property and Public Health</a:t>
            </a:r>
          </a:p>
        </p:txBody>
      </p:sp>
    </p:spTree>
    <p:extLst>
      <p:ext uri="{BB962C8B-B14F-4D97-AF65-F5344CB8AC3E}">
        <p14:creationId xmlns:p14="http://schemas.microsoft.com/office/powerpoint/2010/main" val="406250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B0F0"/>
                </a:solidFill>
              </a:rPr>
              <a:t>Health:</a:t>
            </a:r>
          </a:p>
          <a:p>
            <a:pPr marL="0" indent="0">
              <a:buNone/>
            </a:pPr>
            <a:r>
              <a:rPr lang="en-US" sz="2400" dirty="0"/>
              <a:t>- SDG, UHC, Health is a human right</a:t>
            </a:r>
          </a:p>
          <a:p>
            <a:pPr marL="0" indent="0">
              <a:buNone/>
            </a:pPr>
            <a:r>
              <a:rPr lang="en-US" sz="2400" dirty="0"/>
              <a:t>- ½ of the world population do not have access to the healthcare they need</a:t>
            </a:r>
          </a:p>
          <a:p>
            <a:pPr marL="0" indent="0">
              <a:buNone/>
            </a:pPr>
            <a:r>
              <a:rPr lang="en-US" sz="2400" dirty="0"/>
              <a:t>- Over 930 million people spend at least 10% of their household income on healthcare</a:t>
            </a:r>
          </a:p>
          <a:p>
            <a:pPr marL="0" indent="0">
              <a:buNone/>
            </a:pPr>
            <a:r>
              <a:rPr lang="en-US" sz="2400" dirty="0"/>
              <a:t>- 100 million people are driven into poverty each year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B0F0"/>
                </a:solidFill>
              </a:rPr>
              <a:t>Trade:</a:t>
            </a:r>
          </a:p>
          <a:p>
            <a:pPr>
              <a:buFontTx/>
              <a:buChar char="-"/>
            </a:pPr>
            <a:r>
              <a:rPr lang="en-US" sz="2400" dirty="0"/>
              <a:t>Almost all Countries rely Heavily on International trade to  supply their health system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B0F0"/>
                </a:solidFill>
              </a:rPr>
              <a:t>Intellectual Property Rights) (IPR) (Patent):</a:t>
            </a:r>
          </a:p>
          <a:p>
            <a:pPr marL="0" indent="0">
              <a:buNone/>
            </a:pPr>
            <a:r>
              <a:rPr lang="en-US" sz="2400" dirty="0"/>
              <a:t>-Finding the right balance between Innovation and Access</a:t>
            </a:r>
          </a:p>
          <a:p>
            <a:pPr marL="0" indent="0">
              <a:buNone/>
            </a:pPr>
            <a:r>
              <a:rPr lang="en-US" sz="2400" dirty="0"/>
              <a:t>- Novelty</a:t>
            </a:r>
          </a:p>
        </p:txBody>
      </p:sp>
    </p:spTree>
    <p:extLst>
      <p:ext uri="{BB962C8B-B14F-4D97-AF65-F5344CB8AC3E}">
        <p14:creationId xmlns:p14="http://schemas.microsoft.com/office/powerpoint/2010/main" val="363689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165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- Inventive Step</a:t>
            </a:r>
          </a:p>
          <a:p>
            <a:pPr>
              <a:buFontTx/>
              <a:buChar char="-"/>
            </a:pPr>
            <a:r>
              <a:rPr lang="en-US" sz="2400" dirty="0"/>
              <a:t>Industrial applicable</a:t>
            </a:r>
          </a:p>
          <a:p>
            <a:pPr>
              <a:buFontTx/>
              <a:buChar char="-"/>
            </a:pPr>
            <a:r>
              <a:rPr lang="en-US" sz="2400" dirty="0"/>
              <a:t>Product patent</a:t>
            </a:r>
          </a:p>
          <a:p>
            <a:pPr>
              <a:buFontTx/>
              <a:buChar char="-"/>
            </a:pPr>
            <a:r>
              <a:rPr lang="en-US" sz="2400" dirty="0"/>
              <a:t>Process patent</a:t>
            </a:r>
          </a:p>
          <a:p>
            <a:pPr>
              <a:buFontTx/>
              <a:buChar char="-"/>
            </a:pPr>
            <a:r>
              <a:rPr lang="en-US" sz="2400" dirty="0"/>
              <a:t>Rights owners responsible for obtaining, maintaining and enforcing their IPR </a:t>
            </a:r>
          </a:p>
          <a:p>
            <a:pPr>
              <a:buFontTx/>
              <a:buChar char="-"/>
            </a:pPr>
            <a:r>
              <a:rPr lang="en-US" sz="2400" dirty="0"/>
              <a:t>IPR useful mechanism for promoting innovation</a:t>
            </a:r>
          </a:p>
          <a:p>
            <a:pPr>
              <a:buFontTx/>
              <a:buChar char="-"/>
            </a:pPr>
            <a:r>
              <a:rPr lang="en-US" sz="2400" dirty="0"/>
              <a:t>IPR can prevent or diminish competition in pharmaceutical sector at the manufacturing stage as competitions are excluded from using patents or otherwise protected medical technology</a:t>
            </a:r>
          </a:p>
          <a:p>
            <a:pPr>
              <a:buFontTx/>
              <a:buChar char="-"/>
            </a:pPr>
            <a:r>
              <a:rPr lang="en-US" sz="2400" dirty="0"/>
              <a:t>Delayed entry of Generic competition ( generic Competition is a key factor in driving prices down</a:t>
            </a:r>
          </a:p>
          <a:p>
            <a:pPr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893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w Htay Htay Win\Desktop\Dr. G\5. Innovation and acce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76200"/>
            <a:ext cx="6545263" cy="619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995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 anchor="ctr"/>
          <a:lstStyle/>
          <a:p>
            <a:r>
              <a:rPr lang="en-US" sz="36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Program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Lectures and penal discussions and Case Study sessions focusing on the following Themes</a:t>
            </a:r>
          </a:p>
          <a:p>
            <a:pPr marL="0" indent="0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	Theme 1: Technical Refresher </a:t>
            </a:r>
          </a:p>
          <a:p>
            <a:pPr marL="0" indent="0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	Theme 2: Innovation Dimension</a:t>
            </a:r>
          </a:p>
          <a:p>
            <a:pPr marL="0" indent="0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	Theme 3: The Access Dimension</a:t>
            </a:r>
          </a:p>
          <a:p>
            <a:pPr marL="0" indent="0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	Theme 4: Making Effective Use of Special Compulsory 	Licenses for Exports</a:t>
            </a:r>
          </a:p>
          <a:p>
            <a:pPr marL="0" indent="0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	Theme 5: The Trade Dimension</a:t>
            </a:r>
          </a:p>
          <a:p>
            <a:pPr marL="0" indent="0">
              <a:buNone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	Theme 6: The Regulatory  Dimension</a:t>
            </a:r>
          </a:p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Sharing Countries Experiences (Brazil, Botswana, Nepal, Thailand, Ecuador)</a:t>
            </a:r>
          </a:p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Field Visit: Trade and IP Related Issues for Medical Technologies </a:t>
            </a:r>
          </a:p>
          <a:p>
            <a:endParaRPr lang="en-US" sz="2400" dirty="0">
              <a:latin typeface="Pyidaungsu" pitchFamily="34" charset="0"/>
              <a:cs typeface="Pyidaungsu" pitchFamily="34" charset="0"/>
            </a:endParaRPr>
          </a:p>
          <a:p>
            <a:endParaRPr lang="en-US" sz="2400" dirty="0">
              <a:latin typeface="Pyidaungsu" pitchFamily="34" charset="0"/>
              <a:cs typeface="Pyidaungsu" pitchFamily="34" charset="0"/>
            </a:endParaRPr>
          </a:p>
          <a:p>
            <a:endParaRPr lang="en-US" sz="2400" dirty="0">
              <a:latin typeface="Pyidaungsu" pitchFamily="34" charset="0"/>
              <a:cs typeface="Pyidaungsu" pitchFamily="34" charset="0"/>
            </a:endParaRPr>
          </a:p>
          <a:p>
            <a:endParaRPr lang="en-US" sz="2400" dirty="0">
              <a:latin typeface="Pyidaungsu" pitchFamily="34" charset="0"/>
              <a:cs typeface="Pyidaungsu" pitchFamily="34" charset="0"/>
            </a:endParaRPr>
          </a:p>
          <a:p>
            <a:endParaRPr lang="en-US" sz="2400" dirty="0">
              <a:latin typeface="Pyidaungsu" pitchFamily="34" charset="0"/>
              <a:cs typeface="Pyidaungsu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0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ctr"/>
          <a:lstStyle/>
          <a:p>
            <a:r>
              <a:rPr lang="en-US" sz="3600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Brief Descriptions on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Theme 1: Technical Refresher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B0F0"/>
                </a:solidFill>
                <a:latin typeface="Pyidaungsu" pitchFamily="34" charset="0"/>
                <a:cs typeface="Pyidaungsu" pitchFamily="34" charset="0"/>
              </a:rPr>
              <a:t>Health</a:t>
            </a:r>
          </a:p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through Out of Pocket (OOP) health spending</a:t>
            </a:r>
          </a:p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WHO constitution Article 1: The Objective of the WHO shall be attainment by all people of the highest possible level of Health</a:t>
            </a:r>
          </a:p>
        </p:txBody>
      </p:sp>
    </p:spTree>
    <p:extLst>
      <p:ext uri="{BB962C8B-B14F-4D97-AF65-F5344CB8AC3E}">
        <p14:creationId xmlns:p14="http://schemas.microsoft.com/office/powerpoint/2010/main" val="3325082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5943600"/>
          </a:xfrm>
        </p:spPr>
        <p:txBody>
          <a:bodyPr/>
          <a:lstStyle/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SDG Target 3b</a:t>
            </a:r>
          </a:p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WHO Model list of Essential medicines</a:t>
            </a:r>
          </a:p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Road Map for Access</a:t>
            </a:r>
          </a:p>
          <a:p>
            <a:r>
              <a:rPr lang="en-US" sz="2400" dirty="0">
                <a:latin typeface="Pyidaungsu" pitchFamily="34" charset="0"/>
                <a:cs typeface="Pyidaungsu" pitchFamily="34" charset="0"/>
              </a:rPr>
              <a:t>Global strategy and Plan of action for Public Health, Innovation and Intellectual Property (GSPA-PHI)- 8 Elements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 Prioritizing research and development needs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Promoting research and Development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Building and improving innovative capacity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Application and management of Intellectual Property (IP)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Improving delivery and access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Promoting sustainable financial mechanism</a:t>
            </a:r>
          </a:p>
          <a:p>
            <a:pPr lvl="1"/>
            <a:r>
              <a:rPr lang="en-US" sz="2400" dirty="0">
                <a:latin typeface="Pyidaungsu" pitchFamily="34" charset="0"/>
                <a:cs typeface="Pyidaungsu" pitchFamily="34" charset="0"/>
              </a:rPr>
              <a:t>Establishing monitoring and reporting systems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Pyidaungsu" pitchFamily="34" charset="0"/>
                <a:cs typeface="Pyidaungsu" pitchFamily="34" charset="0"/>
              </a:rPr>
              <a:t>WHO ‘s work on IPs</a:t>
            </a:r>
          </a:p>
          <a:p>
            <a:pPr lvl="1"/>
            <a:endParaRPr lang="en-US" sz="2400" dirty="0">
              <a:latin typeface="Pyidaungsu" pitchFamily="34" charset="0"/>
              <a:cs typeface="Pyidaungsu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923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872</Words>
  <Application>Microsoft Office PowerPoint</Application>
  <PresentationFormat>On-screen Show (4:3)</PresentationFormat>
  <Paragraphs>106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Pyidaungsu</vt:lpstr>
      <vt:lpstr>Wingdings</vt:lpstr>
      <vt:lpstr>Office Theme</vt:lpstr>
      <vt:lpstr>Workshop on Trade and Public Health  11th Nov, 2019 to 15th Nov, 2019 WTO, Geneva </vt:lpstr>
      <vt:lpstr>Presentation Outline</vt:lpstr>
      <vt:lpstr>Program Overview</vt:lpstr>
      <vt:lpstr>PowerPoint Presentation</vt:lpstr>
      <vt:lpstr>PowerPoint Presentation</vt:lpstr>
      <vt:lpstr>PowerPoint Presentation</vt:lpstr>
      <vt:lpstr>Program contents</vt:lpstr>
      <vt:lpstr>Brief Descriptions on Topics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on Trade and Public Health</dc:title>
  <dc:creator>Sony</dc:creator>
  <cp:lastModifiedBy>Dell</cp:lastModifiedBy>
  <cp:revision>54</cp:revision>
  <dcterms:created xsi:type="dcterms:W3CDTF">2019-12-09T17:21:18Z</dcterms:created>
  <dcterms:modified xsi:type="dcterms:W3CDTF">2019-12-11T08:28:24Z</dcterms:modified>
</cp:coreProperties>
</file>