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7"/>
  </p:notesMasterIdLst>
  <p:sldIdLst>
    <p:sldId id="256" r:id="rId2"/>
    <p:sldId id="294" r:id="rId3"/>
    <p:sldId id="265" r:id="rId4"/>
    <p:sldId id="292" r:id="rId5"/>
    <p:sldId id="309" r:id="rId6"/>
    <p:sldId id="266" r:id="rId7"/>
    <p:sldId id="267" r:id="rId8"/>
    <p:sldId id="268" r:id="rId9"/>
    <p:sldId id="293" r:id="rId10"/>
    <p:sldId id="312" r:id="rId11"/>
    <p:sldId id="295" r:id="rId12"/>
    <p:sldId id="297" r:id="rId13"/>
    <p:sldId id="296" r:id="rId14"/>
    <p:sldId id="298" r:id="rId15"/>
    <p:sldId id="299" r:id="rId16"/>
    <p:sldId id="300" r:id="rId17"/>
    <p:sldId id="301" r:id="rId18"/>
    <p:sldId id="302" r:id="rId19"/>
    <p:sldId id="303" r:id="rId20"/>
    <p:sldId id="304" r:id="rId21"/>
    <p:sldId id="305" r:id="rId22"/>
    <p:sldId id="306" r:id="rId23"/>
    <p:sldId id="307" r:id="rId24"/>
    <p:sldId id="308" r:id="rId25"/>
    <p:sldId id="270" r:id="rId26"/>
    <p:sldId id="272" r:id="rId27"/>
    <p:sldId id="271" r:id="rId28"/>
    <p:sldId id="313" r:id="rId29"/>
    <p:sldId id="314" r:id="rId30"/>
    <p:sldId id="291" r:id="rId31"/>
    <p:sldId id="311" r:id="rId32"/>
    <p:sldId id="273" r:id="rId33"/>
    <p:sldId id="276" r:id="rId34"/>
    <p:sldId id="277" r:id="rId35"/>
    <p:sldId id="278" r:id="rId36"/>
    <p:sldId id="279" r:id="rId37"/>
    <p:sldId id="280" r:id="rId38"/>
    <p:sldId id="281" r:id="rId39"/>
    <p:sldId id="282" r:id="rId40"/>
    <p:sldId id="283" r:id="rId41"/>
    <p:sldId id="284" r:id="rId42"/>
    <p:sldId id="285" r:id="rId43"/>
    <p:sldId id="286" r:id="rId44"/>
    <p:sldId id="316" r:id="rId45"/>
    <p:sldId id="290"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jith Kumar" initials="AK" lastIdx="1" clrIdx="0">
    <p:extLst>
      <p:ext uri="{19B8F6BF-5375-455C-9EA6-DF929625EA0E}">
        <p15:presenceInfo xmlns:p15="http://schemas.microsoft.com/office/powerpoint/2012/main" userId="4dc58ee069cc139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DACA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6" autoAdjust="0"/>
    <p:restoredTop sz="93222" autoAdjust="0"/>
  </p:normalViewPr>
  <p:slideViewPr>
    <p:cSldViewPr snapToGrid="0">
      <p:cViewPr varScale="1">
        <p:scale>
          <a:sx n="84" d="100"/>
          <a:sy n="84" d="100"/>
        </p:scale>
        <p:origin x="63"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image" Target="../media/image12.sv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sv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 Id="rId14" Type="http://schemas.openxmlformats.org/officeDocument/2006/relationships/image" Target="../media/image18.svg"/></Relationships>
</file>

<file path=ppt/diagrams/_rels/data2.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 Id="rId14" Type="http://schemas.openxmlformats.org/officeDocument/2006/relationships/image" Target="../media/image32.svg"/></Relationships>
</file>

<file path=ppt/diagrams/_rels/data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6.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2.sv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sv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 Id="rId14" Type="http://schemas.openxmlformats.org/officeDocument/2006/relationships/image" Target="../media/image18.svg"/></Relationships>
</file>

<file path=ppt/diagrams/_rels/drawing2.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 Id="rId14" Type="http://schemas.openxmlformats.org/officeDocument/2006/relationships/image" Target="../media/image32.svg"/></Relationships>
</file>

<file path=ppt/diagrams/_rels/drawing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6.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20FD2F-A43D-46FD-A07F-9C51CD238375}"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3FDF117F-19DF-4F39-AC27-AEC072C2DFC7}">
      <dgm:prSet custT="1"/>
      <dgm:spPr/>
      <dgm:t>
        <a:bodyPr/>
        <a:lstStyle/>
        <a:p>
          <a:r>
            <a:rPr lang="en-IN" sz="2000" b="1" baseline="0" dirty="0"/>
            <a:t>Rural areas (includes peri-urban)</a:t>
          </a:r>
          <a:endParaRPr lang="en-US" sz="2000" dirty="0"/>
        </a:p>
      </dgm:t>
    </dgm:pt>
    <dgm:pt modelId="{A40E1C49-556E-45A9-8D2B-E8A20F41DC79}" type="parTrans" cxnId="{2B134FE1-D7C6-4683-8CC4-0163EB920CC4}">
      <dgm:prSet/>
      <dgm:spPr/>
      <dgm:t>
        <a:bodyPr/>
        <a:lstStyle/>
        <a:p>
          <a:endParaRPr lang="en-US"/>
        </a:p>
      </dgm:t>
    </dgm:pt>
    <dgm:pt modelId="{337E52E8-778C-4DFE-AF45-0114F870039C}" type="sibTrans" cxnId="{2B134FE1-D7C6-4683-8CC4-0163EB920CC4}">
      <dgm:prSet/>
      <dgm:spPr/>
      <dgm:t>
        <a:bodyPr/>
        <a:lstStyle/>
        <a:p>
          <a:endParaRPr lang="en-US"/>
        </a:p>
      </dgm:t>
    </dgm:pt>
    <dgm:pt modelId="{62D4023C-9461-484F-96C5-056B4E2481D5}">
      <dgm:prSet custT="1"/>
      <dgm:spPr/>
      <dgm:t>
        <a:bodyPr/>
        <a:lstStyle/>
        <a:p>
          <a:r>
            <a:rPr lang="en-IN" sz="2000" b="1" baseline="0"/>
            <a:t>Liquid sanitation and  hygiene</a:t>
          </a:r>
          <a:endParaRPr lang="en-US" sz="2000"/>
        </a:p>
      </dgm:t>
    </dgm:pt>
    <dgm:pt modelId="{F1EA5E4B-5566-4A36-9207-375AE43CE874}" type="parTrans" cxnId="{8AEB3CF5-9BB8-4159-94C5-7B1DE227BC72}">
      <dgm:prSet/>
      <dgm:spPr/>
      <dgm:t>
        <a:bodyPr/>
        <a:lstStyle/>
        <a:p>
          <a:endParaRPr lang="en-US"/>
        </a:p>
      </dgm:t>
    </dgm:pt>
    <dgm:pt modelId="{76C6922D-99AD-4B98-9C95-97DBC7E4A72F}" type="sibTrans" cxnId="{8AEB3CF5-9BB8-4159-94C5-7B1DE227BC72}">
      <dgm:prSet/>
      <dgm:spPr/>
      <dgm:t>
        <a:bodyPr/>
        <a:lstStyle/>
        <a:p>
          <a:endParaRPr lang="en-US"/>
        </a:p>
      </dgm:t>
    </dgm:pt>
    <dgm:pt modelId="{1C7EAF05-580D-4E65-9927-5B697688D58E}">
      <dgm:prSet custT="1"/>
      <dgm:spPr/>
      <dgm:t>
        <a:bodyPr/>
        <a:lstStyle/>
        <a:p>
          <a:r>
            <a:rPr lang="en-IN" sz="2000" b="1" baseline="0"/>
            <a:t>All households</a:t>
          </a:r>
          <a:endParaRPr lang="en-US" sz="2000"/>
        </a:p>
      </dgm:t>
    </dgm:pt>
    <dgm:pt modelId="{71BB49D2-CE8E-409F-9EB8-D96DC02ECEAE}" type="parTrans" cxnId="{30344836-B83A-4CE8-A8F5-1DA18756EE2D}">
      <dgm:prSet/>
      <dgm:spPr/>
      <dgm:t>
        <a:bodyPr/>
        <a:lstStyle/>
        <a:p>
          <a:endParaRPr lang="en-US"/>
        </a:p>
      </dgm:t>
    </dgm:pt>
    <dgm:pt modelId="{8A9ABACD-A009-4E00-97B2-DC6B46B80D69}" type="sibTrans" cxnId="{30344836-B83A-4CE8-A8F5-1DA18756EE2D}">
      <dgm:prSet/>
      <dgm:spPr/>
      <dgm:t>
        <a:bodyPr/>
        <a:lstStyle/>
        <a:p>
          <a:endParaRPr lang="en-US"/>
        </a:p>
      </dgm:t>
    </dgm:pt>
    <dgm:pt modelId="{2BAE426F-69A7-4097-8AB8-985A531DEC41}">
      <dgm:prSet custT="1"/>
      <dgm:spPr/>
      <dgm:t>
        <a:bodyPr/>
        <a:lstStyle/>
        <a:p>
          <a:r>
            <a:rPr lang="en-IN" sz="2000" b="1" baseline="0" dirty="0"/>
            <a:t>All primary and middle schools </a:t>
          </a:r>
          <a:r>
            <a:rPr lang="en-IN" sz="2000" b="1" baseline="0" dirty="0" err="1"/>
            <a:t>upto</a:t>
          </a:r>
          <a:r>
            <a:rPr lang="en-IN" sz="2000" b="1" baseline="0" dirty="0"/>
            <a:t> township level (software)</a:t>
          </a:r>
          <a:endParaRPr lang="en-US" sz="2000" dirty="0"/>
        </a:p>
      </dgm:t>
    </dgm:pt>
    <dgm:pt modelId="{71C674AB-70D3-4322-BCBD-FDF75A0A6E1A}" type="parTrans" cxnId="{14E240CA-1BA8-4765-84FE-D0C97DCBD546}">
      <dgm:prSet/>
      <dgm:spPr/>
      <dgm:t>
        <a:bodyPr/>
        <a:lstStyle/>
        <a:p>
          <a:endParaRPr lang="en-US"/>
        </a:p>
      </dgm:t>
    </dgm:pt>
    <dgm:pt modelId="{264BE515-056F-4A82-AE0B-97167D12F43B}" type="sibTrans" cxnId="{14E240CA-1BA8-4765-84FE-D0C97DCBD546}">
      <dgm:prSet/>
      <dgm:spPr/>
      <dgm:t>
        <a:bodyPr/>
        <a:lstStyle/>
        <a:p>
          <a:endParaRPr lang="en-US"/>
        </a:p>
      </dgm:t>
    </dgm:pt>
    <dgm:pt modelId="{0B99EF68-18C3-4DE6-BB1B-2B865A369748}">
      <dgm:prSet custT="1"/>
      <dgm:spPr/>
      <dgm:t>
        <a:bodyPr/>
        <a:lstStyle/>
        <a:p>
          <a:r>
            <a:rPr lang="en-IN" sz="2000" b="1" kern="1200" baseline="0" dirty="0">
              <a:solidFill>
                <a:prstClr val="black">
                  <a:hueOff val="0"/>
                  <a:satOff val="0"/>
                  <a:lumOff val="0"/>
                  <a:alphaOff val="0"/>
                </a:prstClr>
              </a:solidFill>
              <a:latin typeface="Calibri" panose="020F0502020204030204" pitchFamily="34" charset="0"/>
              <a:ea typeface="+mn-ea"/>
              <a:cs typeface="Calibri" panose="020F0502020204030204" pitchFamily="34" charset="0"/>
            </a:rPr>
            <a:t>All Health Care Facilities </a:t>
          </a:r>
          <a:r>
            <a:rPr lang="en-IN" sz="2000" b="1" kern="1200" baseline="0" dirty="0" err="1">
              <a:solidFill>
                <a:prstClr val="black">
                  <a:hueOff val="0"/>
                  <a:satOff val="0"/>
                  <a:lumOff val="0"/>
                  <a:alphaOff val="0"/>
                </a:prstClr>
              </a:solidFill>
              <a:latin typeface="Calibri" panose="020F0502020204030204" pitchFamily="34" charset="0"/>
              <a:ea typeface="+mn-ea"/>
              <a:cs typeface="Calibri" panose="020F0502020204030204" pitchFamily="34" charset="0"/>
            </a:rPr>
            <a:t>upto</a:t>
          </a:r>
          <a:r>
            <a:rPr lang="en-IN" sz="2000" b="1" kern="1200" baseline="0" dirty="0">
              <a:solidFill>
                <a:prstClr val="black">
                  <a:hueOff val="0"/>
                  <a:satOff val="0"/>
                  <a:lumOff val="0"/>
                  <a:alphaOff val="0"/>
                </a:prstClr>
              </a:solidFill>
              <a:latin typeface="Calibri" panose="020F0502020204030204" pitchFamily="34" charset="0"/>
              <a:ea typeface="+mn-ea"/>
              <a:cs typeface="Calibri" panose="020F0502020204030204" pitchFamily="34" charset="0"/>
            </a:rPr>
            <a:t> Township level </a:t>
          </a:r>
          <a:r>
            <a:rPr lang="en-IN" sz="2000" b="1" kern="1200" baseline="0" dirty="0"/>
            <a:t>(software)</a:t>
          </a:r>
          <a:endParaRPr lang="en-US" sz="2000" b="1" kern="1200" baseline="0" dirty="0">
            <a:solidFill>
              <a:prstClr val="black">
                <a:hueOff val="0"/>
                <a:satOff val="0"/>
                <a:lumOff val="0"/>
                <a:alphaOff val="0"/>
              </a:prstClr>
            </a:solidFill>
            <a:latin typeface="Calibri" panose="020F0502020204030204" pitchFamily="34" charset="0"/>
            <a:ea typeface="+mn-ea"/>
            <a:cs typeface="Calibri" panose="020F0502020204030204" pitchFamily="34" charset="0"/>
          </a:endParaRPr>
        </a:p>
      </dgm:t>
    </dgm:pt>
    <dgm:pt modelId="{24C0800E-B969-448A-BB2D-C827D5505C85}" type="parTrans" cxnId="{F11F5BD7-D272-4F0A-8CD1-E98A0E6A15B2}">
      <dgm:prSet/>
      <dgm:spPr/>
      <dgm:t>
        <a:bodyPr/>
        <a:lstStyle/>
        <a:p>
          <a:endParaRPr lang="en-US"/>
        </a:p>
      </dgm:t>
    </dgm:pt>
    <dgm:pt modelId="{5F9554E2-C5AC-46A7-9D40-1CF69457B86D}" type="sibTrans" cxnId="{F11F5BD7-D272-4F0A-8CD1-E98A0E6A15B2}">
      <dgm:prSet/>
      <dgm:spPr/>
      <dgm:t>
        <a:bodyPr/>
        <a:lstStyle/>
        <a:p>
          <a:endParaRPr lang="en-US"/>
        </a:p>
      </dgm:t>
    </dgm:pt>
    <dgm:pt modelId="{885DE816-CD00-4C50-8B4D-31BEEC3E2E33}">
      <dgm:prSet custT="1"/>
      <dgm:spPr/>
      <dgm:t>
        <a:bodyPr/>
        <a:lstStyle/>
        <a:p>
          <a:r>
            <a:rPr lang="en-IN" sz="2000" b="1" baseline="0" dirty="0"/>
            <a:t>Public Places (software)</a:t>
          </a:r>
          <a:endParaRPr lang="en-US" sz="2000" dirty="0"/>
        </a:p>
      </dgm:t>
    </dgm:pt>
    <dgm:pt modelId="{FBECE66C-6838-4A22-9B3F-807191BD55BB}" type="parTrans" cxnId="{13AAA8C6-8913-4727-B0A9-222D36871BA8}">
      <dgm:prSet/>
      <dgm:spPr/>
      <dgm:t>
        <a:bodyPr/>
        <a:lstStyle/>
        <a:p>
          <a:endParaRPr lang="en-US"/>
        </a:p>
      </dgm:t>
    </dgm:pt>
    <dgm:pt modelId="{56C22920-93A3-44F9-B583-BCE1CA9A1B07}" type="sibTrans" cxnId="{13AAA8C6-8913-4727-B0A9-222D36871BA8}">
      <dgm:prSet/>
      <dgm:spPr/>
      <dgm:t>
        <a:bodyPr/>
        <a:lstStyle/>
        <a:p>
          <a:endParaRPr lang="en-US"/>
        </a:p>
      </dgm:t>
    </dgm:pt>
    <dgm:pt modelId="{CBF21D45-104B-4B6F-B3B8-3A4B761A6D71}">
      <dgm:prSet custT="1"/>
      <dgm:spPr/>
      <dgm:t>
        <a:bodyPr/>
        <a:lstStyle/>
        <a:p>
          <a:r>
            <a:rPr lang="en-IN" sz="2000" b="1" baseline="0" dirty="0"/>
            <a:t>Enabling Environment </a:t>
          </a:r>
          <a:endParaRPr lang="en-US" sz="2000" dirty="0"/>
        </a:p>
      </dgm:t>
    </dgm:pt>
    <dgm:pt modelId="{470D990E-0294-4A81-9E6C-CF91627D96DF}" type="parTrans" cxnId="{3BCE66F9-FB51-4E15-85A1-83AFF0ABA695}">
      <dgm:prSet/>
      <dgm:spPr/>
      <dgm:t>
        <a:bodyPr/>
        <a:lstStyle/>
        <a:p>
          <a:endParaRPr lang="en-US"/>
        </a:p>
      </dgm:t>
    </dgm:pt>
    <dgm:pt modelId="{CF7465DF-958C-445D-A3B7-F2651953EF23}" type="sibTrans" cxnId="{3BCE66F9-FB51-4E15-85A1-83AFF0ABA695}">
      <dgm:prSet/>
      <dgm:spPr/>
      <dgm:t>
        <a:bodyPr/>
        <a:lstStyle/>
        <a:p>
          <a:endParaRPr lang="en-US"/>
        </a:p>
      </dgm:t>
    </dgm:pt>
    <dgm:pt modelId="{DAFB5CF8-FF2F-4D43-8359-DAFA11D4700F}" type="pres">
      <dgm:prSet presAssocID="{0520FD2F-A43D-46FD-A07F-9C51CD238375}" presName="root" presStyleCnt="0">
        <dgm:presLayoutVars>
          <dgm:dir/>
          <dgm:resizeHandles val="exact"/>
        </dgm:presLayoutVars>
      </dgm:prSet>
      <dgm:spPr/>
    </dgm:pt>
    <dgm:pt modelId="{F2B90E24-4ECD-40C6-9762-77F24B414229}" type="pres">
      <dgm:prSet presAssocID="{3FDF117F-19DF-4F39-AC27-AEC072C2DFC7}" presName="compNode" presStyleCnt="0"/>
      <dgm:spPr/>
    </dgm:pt>
    <dgm:pt modelId="{BA2DD8B2-8F5D-4585-850A-4CC6B52A3CF3}" type="pres">
      <dgm:prSet presAssocID="{3FDF117F-19DF-4F39-AC27-AEC072C2DFC7}" presName="bgRect" presStyleLbl="bgShp" presStyleIdx="0" presStyleCnt="7" custScaleY="64696"/>
      <dgm:spPr/>
    </dgm:pt>
    <dgm:pt modelId="{3CA82896-15D5-4CC9-B01B-69D68C355EF0}" type="pres">
      <dgm:prSet presAssocID="{3FDF117F-19DF-4F39-AC27-AEC072C2DFC7}"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ity"/>
        </a:ext>
      </dgm:extLst>
    </dgm:pt>
    <dgm:pt modelId="{12CEE5B8-5DF5-43BB-A193-524807802596}" type="pres">
      <dgm:prSet presAssocID="{3FDF117F-19DF-4F39-AC27-AEC072C2DFC7}" presName="spaceRect" presStyleCnt="0"/>
      <dgm:spPr/>
    </dgm:pt>
    <dgm:pt modelId="{434AB2F8-22C0-46FF-B844-25BAFD737B76}" type="pres">
      <dgm:prSet presAssocID="{3FDF117F-19DF-4F39-AC27-AEC072C2DFC7}" presName="parTx" presStyleLbl="revTx" presStyleIdx="0" presStyleCnt="7">
        <dgm:presLayoutVars>
          <dgm:chMax val="0"/>
          <dgm:chPref val="0"/>
        </dgm:presLayoutVars>
      </dgm:prSet>
      <dgm:spPr/>
    </dgm:pt>
    <dgm:pt modelId="{0FC51CA4-495A-4C9A-976E-CC4B8CA7DB83}" type="pres">
      <dgm:prSet presAssocID="{337E52E8-778C-4DFE-AF45-0114F870039C}" presName="sibTrans" presStyleCnt="0"/>
      <dgm:spPr/>
    </dgm:pt>
    <dgm:pt modelId="{D6A92E0F-BD62-4CED-8A83-C8A3C2C6B12A}" type="pres">
      <dgm:prSet presAssocID="{62D4023C-9461-484F-96C5-056B4E2481D5}" presName="compNode" presStyleCnt="0"/>
      <dgm:spPr/>
    </dgm:pt>
    <dgm:pt modelId="{63006CCD-7C6A-4BF0-9E09-1870831F844D}" type="pres">
      <dgm:prSet presAssocID="{62D4023C-9461-484F-96C5-056B4E2481D5}" presName="bgRect" presStyleLbl="bgShp" presStyleIdx="1" presStyleCnt="7"/>
      <dgm:spPr/>
    </dgm:pt>
    <dgm:pt modelId="{DCEF6368-994A-4190-A5C0-0FFF09F47BC4}" type="pres">
      <dgm:prSet presAssocID="{62D4023C-9461-484F-96C5-056B4E2481D5}"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ink"/>
        </a:ext>
      </dgm:extLst>
    </dgm:pt>
    <dgm:pt modelId="{E142B067-991D-4F23-8FF6-92DA275AE428}" type="pres">
      <dgm:prSet presAssocID="{62D4023C-9461-484F-96C5-056B4E2481D5}" presName="spaceRect" presStyleCnt="0"/>
      <dgm:spPr/>
    </dgm:pt>
    <dgm:pt modelId="{E3227151-0926-43BC-B0E4-1F9A8BAB33A0}" type="pres">
      <dgm:prSet presAssocID="{62D4023C-9461-484F-96C5-056B4E2481D5}" presName="parTx" presStyleLbl="revTx" presStyleIdx="1" presStyleCnt="7">
        <dgm:presLayoutVars>
          <dgm:chMax val="0"/>
          <dgm:chPref val="0"/>
        </dgm:presLayoutVars>
      </dgm:prSet>
      <dgm:spPr/>
    </dgm:pt>
    <dgm:pt modelId="{49FF1A2C-7275-4054-BDC9-B168364BB261}" type="pres">
      <dgm:prSet presAssocID="{76C6922D-99AD-4B98-9C95-97DBC7E4A72F}" presName="sibTrans" presStyleCnt="0"/>
      <dgm:spPr/>
    </dgm:pt>
    <dgm:pt modelId="{CA447BF6-A220-440E-BE83-FE0D8B446E3C}" type="pres">
      <dgm:prSet presAssocID="{1C7EAF05-580D-4E65-9927-5B697688D58E}" presName="compNode" presStyleCnt="0"/>
      <dgm:spPr/>
    </dgm:pt>
    <dgm:pt modelId="{C6BFBD5F-723F-4114-B05B-6259F4628F81}" type="pres">
      <dgm:prSet presAssocID="{1C7EAF05-580D-4E65-9927-5B697688D58E}" presName="bgRect" presStyleLbl="bgShp" presStyleIdx="2" presStyleCnt="7"/>
      <dgm:spPr/>
    </dgm:pt>
    <dgm:pt modelId="{A483F6BC-8F65-4153-91D0-774EA4B018FD}" type="pres">
      <dgm:prSet presAssocID="{1C7EAF05-580D-4E65-9927-5B697688D58E}"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ouse"/>
        </a:ext>
      </dgm:extLst>
    </dgm:pt>
    <dgm:pt modelId="{3316EA96-4FC3-4CEA-837C-8B1900B9532E}" type="pres">
      <dgm:prSet presAssocID="{1C7EAF05-580D-4E65-9927-5B697688D58E}" presName="spaceRect" presStyleCnt="0"/>
      <dgm:spPr/>
    </dgm:pt>
    <dgm:pt modelId="{A9F10350-E159-4884-9656-37AE6C4A6683}" type="pres">
      <dgm:prSet presAssocID="{1C7EAF05-580D-4E65-9927-5B697688D58E}" presName="parTx" presStyleLbl="revTx" presStyleIdx="2" presStyleCnt="7">
        <dgm:presLayoutVars>
          <dgm:chMax val="0"/>
          <dgm:chPref val="0"/>
        </dgm:presLayoutVars>
      </dgm:prSet>
      <dgm:spPr/>
    </dgm:pt>
    <dgm:pt modelId="{05683FED-6188-4905-8E02-E5FEEE9C1A11}" type="pres">
      <dgm:prSet presAssocID="{8A9ABACD-A009-4E00-97B2-DC6B46B80D69}" presName="sibTrans" presStyleCnt="0"/>
      <dgm:spPr/>
    </dgm:pt>
    <dgm:pt modelId="{677F55AD-8104-4098-9F9D-5885D0CECBB0}" type="pres">
      <dgm:prSet presAssocID="{2BAE426F-69A7-4097-8AB8-985A531DEC41}" presName="compNode" presStyleCnt="0"/>
      <dgm:spPr/>
    </dgm:pt>
    <dgm:pt modelId="{976F4494-2E83-4DC5-9139-0B545D577FD2}" type="pres">
      <dgm:prSet presAssocID="{2BAE426F-69A7-4097-8AB8-985A531DEC41}" presName="bgRect" presStyleLbl="bgShp" presStyleIdx="3" presStyleCnt="7"/>
      <dgm:spPr/>
    </dgm:pt>
    <dgm:pt modelId="{9B49B06F-732C-44B4-8EEC-50979C8BA65A}" type="pres">
      <dgm:prSet presAssocID="{2BAE426F-69A7-4097-8AB8-985A531DEC41}"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choolhouse"/>
        </a:ext>
      </dgm:extLst>
    </dgm:pt>
    <dgm:pt modelId="{09581784-6B63-477D-A0A3-307F5B8625D5}" type="pres">
      <dgm:prSet presAssocID="{2BAE426F-69A7-4097-8AB8-985A531DEC41}" presName="spaceRect" presStyleCnt="0"/>
      <dgm:spPr/>
    </dgm:pt>
    <dgm:pt modelId="{7AFD16EE-875D-42F7-90E8-F6869C456DBC}" type="pres">
      <dgm:prSet presAssocID="{2BAE426F-69A7-4097-8AB8-985A531DEC41}" presName="parTx" presStyleLbl="revTx" presStyleIdx="3" presStyleCnt="7">
        <dgm:presLayoutVars>
          <dgm:chMax val="0"/>
          <dgm:chPref val="0"/>
        </dgm:presLayoutVars>
      </dgm:prSet>
      <dgm:spPr/>
    </dgm:pt>
    <dgm:pt modelId="{14137325-5CF6-4DF1-85B5-D033E6518863}" type="pres">
      <dgm:prSet presAssocID="{264BE515-056F-4A82-AE0B-97167D12F43B}" presName="sibTrans" presStyleCnt="0"/>
      <dgm:spPr/>
    </dgm:pt>
    <dgm:pt modelId="{61E3192D-7985-46AE-B16C-B111B9B8ED33}" type="pres">
      <dgm:prSet presAssocID="{0B99EF68-18C3-4DE6-BB1B-2B865A369748}" presName="compNode" presStyleCnt="0"/>
      <dgm:spPr/>
    </dgm:pt>
    <dgm:pt modelId="{5D31E364-5E57-48B0-8C27-0E81BE7FB482}" type="pres">
      <dgm:prSet presAssocID="{0B99EF68-18C3-4DE6-BB1B-2B865A369748}" presName="bgRect" presStyleLbl="bgShp" presStyleIdx="4" presStyleCnt="7" custLinFactNeighborX="-40834" custLinFactNeighborY="681"/>
      <dgm:spPr/>
    </dgm:pt>
    <dgm:pt modelId="{6CFB3321-2410-4871-9F42-2C02B46164B8}" type="pres">
      <dgm:prSet presAssocID="{0B99EF68-18C3-4DE6-BB1B-2B865A369748}"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Medical"/>
        </a:ext>
      </dgm:extLst>
    </dgm:pt>
    <dgm:pt modelId="{6640D231-E70F-4F0E-A16B-5029755F5BFE}" type="pres">
      <dgm:prSet presAssocID="{0B99EF68-18C3-4DE6-BB1B-2B865A369748}" presName="spaceRect" presStyleCnt="0"/>
      <dgm:spPr/>
    </dgm:pt>
    <dgm:pt modelId="{8820DB93-11EE-4898-A3C9-0FB5C411D67E}" type="pres">
      <dgm:prSet presAssocID="{0B99EF68-18C3-4DE6-BB1B-2B865A369748}" presName="parTx" presStyleLbl="revTx" presStyleIdx="4" presStyleCnt="7">
        <dgm:presLayoutVars>
          <dgm:chMax val="0"/>
          <dgm:chPref val="0"/>
        </dgm:presLayoutVars>
      </dgm:prSet>
      <dgm:spPr/>
    </dgm:pt>
    <dgm:pt modelId="{518722B8-E098-400D-BBD9-54BC27D92263}" type="pres">
      <dgm:prSet presAssocID="{5F9554E2-C5AC-46A7-9D40-1CF69457B86D}" presName="sibTrans" presStyleCnt="0"/>
      <dgm:spPr/>
    </dgm:pt>
    <dgm:pt modelId="{F9620966-46BA-49D3-B0A3-285F3B9D493D}" type="pres">
      <dgm:prSet presAssocID="{885DE816-CD00-4C50-8B4D-31BEEC3E2E33}" presName="compNode" presStyleCnt="0"/>
      <dgm:spPr/>
    </dgm:pt>
    <dgm:pt modelId="{55FBEFF6-5461-4D60-847F-5B3E874A13D3}" type="pres">
      <dgm:prSet presAssocID="{885DE816-CD00-4C50-8B4D-31BEEC3E2E33}" presName="bgRect" presStyleLbl="bgShp" presStyleIdx="5" presStyleCnt="7"/>
      <dgm:spPr/>
    </dgm:pt>
    <dgm:pt modelId="{F07A9D3C-99EA-434E-B233-8BAA339C313E}" type="pres">
      <dgm:prSet presAssocID="{885DE816-CD00-4C50-8B4D-31BEEC3E2E33}"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Marker"/>
        </a:ext>
      </dgm:extLst>
    </dgm:pt>
    <dgm:pt modelId="{9444DC0E-EA3F-4807-9952-AB2572670474}" type="pres">
      <dgm:prSet presAssocID="{885DE816-CD00-4C50-8B4D-31BEEC3E2E33}" presName="spaceRect" presStyleCnt="0"/>
      <dgm:spPr/>
    </dgm:pt>
    <dgm:pt modelId="{B65F10A0-8471-4CF6-997B-30C8C8840576}" type="pres">
      <dgm:prSet presAssocID="{885DE816-CD00-4C50-8B4D-31BEEC3E2E33}" presName="parTx" presStyleLbl="revTx" presStyleIdx="5" presStyleCnt="7">
        <dgm:presLayoutVars>
          <dgm:chMax val="0"/>
          <dgm:chPref val="0"/>
        </dgm:presLayoutVars>
      </dgm:prSet>
      <dgm:spPr/>
    </dgm:pt>
    <dgm:pt modelId="{99A118CE-F9E1-400D-9BBD-3879503E6D6E}" type="pres">
      <dgm:prSet presAssocID="{56C22920-93A3-44F9-B583-BCE1CA9A1B07}" presName="sibTrans" presStyleCnt="0"/>
      <dgm:spPr/>
    </dgm:pt>
    <dgm:pt modelId="{D8A166F3-6A97-4059-8C7F-E46B45330AB6}" type="pres">
      <dgm:prSet presAssocID="{CBF21D45-104B-4B6F-B3B8-3A4B761A6D71}" presName="compNode" presStyleCnt="0"/>
      <dgm:spPr/>
    </dgm:pt>
    <dgm:pt modelId="{914507E7-8CB9-4F4A-942C-F37C40DBA0D6}" type="pres">
      <dgm:prSet presAssocID="{CBF21D45-104B-4B6F-B3B8-3A4B761A6D71}" presName="bgRect" presStyleLbl="bgShp" presStyleIdx="6" presStyleCnt="7"/>
      <dgm:spPr/>
    </dgm:pt>
    <dgm:pt modelId="{725AB7C0-A635-47D3-B25D-608ED886040D}" type="pres">
      <dgm:prSet presAssocID="{CBF21D45-104B-4B6F-B3B8-3A4B761A6D71}"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Deciduous tree"/>
        </a:ext>
      </dgm:extLst>
    </dgm:pt>
    <dgm:pt modelId="{54E8B051-6B51-42A9-9C52-C42F19C32CDC}" type="pres">
      <dgm:prSet presAssocID="{CBF21D45-104B-4B6F-B3B8-3A4B761A6D71}" presName="spaceRect" presStyleCnt="0"/>
      <dgm:spPr/>
    </dgm:pt>
    <dgm:pt modelId="{2F484345-EDDE-411D-99A4-4D61B90A2C6D}" type="pres">
      <dgm:prSet presAssocID="{CBF21D45-104B-4B6F-B3B8-3A4B761A6D71}" presName="parTx" presStyleLbl="revTx" presStyleIdx="6" presStyleCnt="7">
        <dgm:presLayoutVars>
          <dgm:chMax val="0"/>
          <dgm:chPref val="0"/>
        </dgm:presLayoutVars>
      </dgm:prSet>
      <dgm:spPr/>
    </dgm:pt>
  </dgm:ptLst>
  <dgm:cxnLst>
    <dgm:cxn modelId="{6626CF16-B8F3-4AAA-8C48-FE88F9B2D3FB}" type="presOf" srcId="{0B99EF68-18C3-4DE6-BB1B-2B865A369748}" destId="{8820DB93-11EE-4898-A3C9-0FB5C411D67E}" srcOrd="0" destOrd="0" presId="urn:microsoft.com/office/officeart/2018/2/layout/IconVerticalSolidList"/>
    <dgm:cxn modelId="{30344836-B83A-4CE8-A8F5-1DA18756EE2D}" srcId="{0520FD2F-A43D-46FD-A07F-9C51CD238375}" destId="{1C7EAF05-580D-4E65-9927-5B697688D58E}" srcOrd="2" destOrd="0" parTransId="{71BB49D2-CE8E-409F-9EB8-D96DC02ECEAE}" sibTransId="{8A9ABACD-A009-4E00-97B2-DC6B46B80D69}"/>
    <dgm:cxn modelId="{BF4D343A-ADCD-43A0-B34E-E9BD2E6F6B58}" type="presOf" srcId="{1C7EAF05-580D-4E65-9927-5B697688D58E}" destId="{A9F10350-E159-4884-9656-37AE6C4A6683}" srcOrd="0" destOrd="0" presId="urn:microsoft.com/office/officeart/2018/2/layout/IconVerticalSolidList"/>
    <dgm:cxn modelId="{BB57C640-ADF4-47EC-92CD-5068D0F74B86}" type="presOf" srcId="{2BAE426F-69A7-4097-8AB8-985A531DEC41}" destId="{7AFD16EE-875D-42F7-90E8-F6869C456DBC}" srcOrd="0" destOrd="0" presId="urn:microsoft.com/office/officeart/2018/2/layout/IconVerticalSolidList"/>
    <dgm:cxn modelId="{A8ADC267-991E-47EF-B73D-6EFB9EDA305A}" type="presOf" srcId="{3FDF117F-19DF-4F39-AC27-AEC072C2DFC7}" destId="{434AB2F8-22C0-46FF-B844-25BAFD737B76}" srcOrd="0" destOrd="0" presId="urn:microsoft.com/office/officeart/2018/2/layout/IconVerticalSolidList"/>
    <dgm:cxn modelId="{956DCF67-1C87-410F-B1F4-0CD62085E3A2}" type="presOf" srcId="{885DE816-CD00-4C50-8B4D-31BEEC3E2E33}" destId="{B65F10A0-8471-4CF6-997B-30C8C8840576}" srcOrd="0" destOrd="0" presId="urn:microsoft.com/office/officeart/2018/2/layout/IconVerticalSolidList"/>
    <dgm:cxn modelId="{605442A5-E1FB-4E54-AD83-E0214C902A2A}" type="presOf" srcId="{62D4023C-9461-484F-96C5-056B4E2481D5}" destId="{E3227151-0926-43BC-B0E4-1F9A8BAB33A0}" srcOrd="0" destOrd="0" presId="urn:microsoft.com/office/officeart/2018/2/layout/IconVerticalSolidList"/>
    <dgm:cxn modelId="{9661C6B3-67A0-4EFD-A177-CB35B0B6AE93}" type="presOf" srcId="{0520FD2F-A43D-46FD-A07F-9C51CD238375}" destId="{DAFB5CF8-FF2F-4D43-8359-DAFA11D4700F}" srcOrd="0" destOrd="0" presId="urn:microsoft.com/office/officeart/2018/2/layout/IconVerticalSolidList"/>
    <dgm:cxn modelId="{13AAA8C6-8913-4727-B0A9-222D36871BA8}" srcId="{0520FD2F-A43D-46FD-A07F-9C51CD238375}" destId="{885DE816-CD00-4C50-8B4D-31BEEC3E2E33}" srcOrd="5" destOrd="0" parTransId="{FBECE66C-6838-4A22-9B3F-807191BD55BB}" sibTransId="{56C22920-93A3-44F9-B583-BCE1CA9A1B07}"/>
    <dgm:cxn modelId="{14E240CA-1BA8-4765-84FE-D0C97DCBD546}" srcId="{0520FD2F-A43D-46FD-A07F-9C51CD238375}" destId="{2BAE426F-69A7-4097-8AB8-985A531DEC41}" srcOrd="3" destOrd="0" parTransId="{71C674AB-70D3-4322-BCBD-FDF75A0A6E1A}" sibTransId="{264BE515-056F-4A82-AE0B-97167D12F43B}"/>
    <dgm:cxn modelId="{F11F5BD7-D272-4F0A-8CD1-E98A0E6A15B2}" srcId="{0520FD2F-A43D-46FD-A07F-9C51CD238375}" destId="{0B99EF68-18C3-4DE6-BB1B-2B865A369748}" srcOrd="4" destOrd="0" parTransId="{24C0800E-B969-448A-BB2D-C827D5505C85}" sibTransId="{5F9554E2-C5AC-46A7-9D40-1CF69457B86D}"/>
    <dgm:cxn modelId="{2B134FE1-D7C6-4683-8CC4-0163EB920CC4}" srcId="{0520FD2F-A43D-46FD-A07F-9C51CD238375}" destId="{3FDF117F-19DF-4F39-AC27-AEC072C2DFC7}" srcOrd="0" destOrd="0" parTransId="{A40E1C49-556E-45A9-8D2B-E8A20F41DC79}" sibTransId="{337E52E8-778C-4DFE-AF45-0114F870039C}"/>
    <dgm:cxn modelId="{F068BFED-6B05-4D94-8058-AB452EFF266E}" type="presOf" srcId="{CBF21D45-104B-4B6F-B3B8-3A4B761A6D71}" destId="{2F484345-EDDE-411D-99A4-4D61B90A2C6D}" srcOrd="0" destOrd="0" presId="urn:microsoft.com/office/officeart/2018/2/layout/IconVerticalSolidList"/>
    <dgm:cxn modelId="{8AEB3CF5-9BB8-4159-94C5-7B1DE227BC72}" srcId="{0520FD2F-A43D-46FD-A07F-9C51CD238375}" destId="{62D4023C-9461-484F-96C5-056B4E2481D5}" srcOrd="1" destOrd="0" parTransId="{F1EA5E4B-5566-4A36-9207-375AE43CE874}" sibTransId="{76C6922D-99AD-4B98-9C95-97DBC7E4A72F}"/>
    <dgm:cxn modelId="{3BCE66F9-FB51-4E15-85A1-83AFF0ABA695}" srcId="{0520FD2F-A43D-46FD-A07F-9C51CD238375}" destId="{CBF21D45-104B-4B6F-B3B8-3A4B761A6D71}" srcOrd="6" destOrd="0" parTransId="{470D990E-0294-4A81-9E6C-CF91627D96DF}" sibTransId="{CF7465DF-958C-445D-A3B7-F2651953EF23}"/>
    <dgm:cxn modelId="{649339BA-CAC2-4DF0-93B6-BE93A144C864}" type="presParOf" srcId="{DAFB5CF8-FF2F-4D43-8359-DAFA11D4700F}" destId="{F2B90E24-4ECD-40C6-9762-77F24B414229}" srcOrd="0" destOrd="0" presId="urn:microsoft.com/office/officeart/2018/2/layout/IconVerticalSolidList"/>
    <dgm:cxn modelId="{E11C3AB9-29A9-4094-9FB2-5ACFAB8D908B}" type="presParOf" srcId="{F2B90E24-4ECD-40C6-9762-77F24B414229}" destId="{BA2DD8B2-8F5D-4585-850A-4CC6B52A3CF3}" srcOrd="0" destOrd="0" presId="urn:microsoft.com/office/officeart/2018/2/layout/IconVerticalSolidList"/>
    <dgm:cxn modelId="{CBB8AA02-037B-4C08-880F-32588601FEDC}" type="presParOf" srcId="{F2B90E24-4ECD-40C6-9762-77F24B414229}" destId="{3CA82896-15D5-4CC9-B01B-69D68C355EF0}" srcOrd="1" destOrd="0" presId="urn:microsoft.com/office/officeart/2018/2/layout/IconVerticalSolidList"/>
    <dgm:cxn modelId="{29B8FC17-6337-4B07-A948-ED2B74571C0E}" type="presParOf" srcId="{F2B90E24-4ECD-40C6-9762-77F24B414229}" destId="{12CEE5B8-5DF5-43BB-A193-524807802596}" srcOrd="2" destOrd="0" presId="urn:microsoft.com/office/officeart/2018/2/layout/IconVerticalSolidList"/>
    <dgm:cxn modelId="{C702FE45-64DD-4B03-A7DC-EEB31BAB6E5B}" type="presParOf" srcId="{F2B90E24-4ECD-40C6-9762-77F24B414229}" destId="{434AB2F8-22C0-46FF-B844-25BAFD737B76}" srcOrd="3" destOrd="0" presId="urn:microsoft.com/office/officeart/2018/2/layout/IconVerticalSolidList"/>
    <dgm:cxn modelId="{5A92EB3D-052E-4B20-8924-2B5A8BA7F479}" type="presParOf" srcId="{DAFB5CF8-FF2F-4D43-8359-DAFA11D4700F}" destId="{0FC51CA4-495A-4C9A-976E-CC4B8CA7DB83}" srcOrd="1" destOrd="0" presId="urn:microsoft.com/office/officeart/2018/2/layout/IconVerticalSolidList"/>
    <dgm:cxn modelId="{F44DEA89-B731-48C8-869A-6344B56561EA}" type="presParOf" srcId="{DAFB5CF8-FF2F-4D43-8359-DAFA11D4700F}" destId="{D6A92E0F-BD62-4CED-8A83-C8A3C2C6B12A}" srcOrd="2" destOrd="0" presId="urn:microsoft.com/office/officeart/2018/2/layout/IconVerticalSolidList"/>
    <dgm:cxn modelId="{82D41ECC-526C-4733-992C-4781943B1E3B}" type="presParOf" srcId="{D6A92E0F-BD62-4CED-8A83-C8A3C2C6B12A}" destId="{63006CCD-7C6A-4BF0-9E09-1870831F844D}" srcOrd="0" destOrd="0" presId="urn:microsoft.com/office/officeart/2018/2/layout/IconVerticalSolidList"/>
    <dgm:cxn modelId="{F6CE38B7-BCBF-4040-8452-48DCDEC345E0}" type="presParOf" srcId="{D6A92E0F-BD62-4CED-8A83-C8A3C2C6B12A}" destId="{DCEF6368-994A-4190-A5C0-0FFF09F47BC4}" srcOrd="1" destOrd="0" presId="urn:microsoft.com/office/officeart/2018/2/layout/IconVerticalSolidList"/>
    <dgm:cxn modelId="{E368A2AB-ED97-40B0-BB2C-B9E9336E2853}" type="presParOf" srcId="{D6A92E0F-BD62-4CED-8A83-C8A3C2C6B12A}" destId="{E142B067-991D-4F23-8FF6-92DA275AE428}" srcOrd="2" destOrd="0" presId="urn:microsoft.com/office/officeart/2018/2/layout/IconVerticalSolidList"/>
    <dgm:cxn modelId="{4294CA0A-71E8-4048-A6A9-0E930C61093A}" type="presParOf" srcId="{D6A92E0F-BD62-4CED-8A83-C8A3C2C6B12A}" destId="{E3227151-0926-43BC-B0E4-1F9A8BAB33A0}" srcOrd="3" destOrd="0" presId="urn:microsoft.com/office/officeart/2018/2/layout/IconVerticalSolidList"/>
    <dgm:cxn modelId="{6B7ABA16-59B1-45D0-8951-F56348D52D00}" type="presParOf" srcId="{DAFB5CF8-FF2F-4D43-8359-DAFA11D4700F}" destId="{49FF1A2C-7275-4054-BDC9-B168364BB261}" srcOrd="3" destOrd="0" presId="urn:microsoft.com/office/officeart/2018/2/layout/IconVerticalSolidList"/>
    <dgm:cxn modelId="{EF20F711-B198-4F51-A0BF-5A7359F3A5BC}" type="presParOf" srcId="{DAFB5CF8-FF2F-4D43-8359-DAFA11D4700F}" destId="{CA447BF6-A220-440E-BE83-FE0D8B446E3C}" srcOrd="4" destOrd="0" presId="urn:microsoft.com/office/officeart/2018/2/layout/IconVerticalSolidList"/>
    <dgm:cxn modelId="{D0BED585-7E12-4A3A-9E5A-FDF65E778AAC}" type="presParOf" srcId="{CA447BF6-A220-440E-BE83-FE0D8B446E3C}" destId="{C6BFBD5F-723F-4114-B05B-6259F4628F81}" srcOrd="0" destOrd="0" presId="urn:microsoft.com/office/officeart/2018/2/layout/IconVerticalSolidList"/>
    <dgm:cxn modelId="{57D12771-24D9-485C-BCF0-72CE03AC619F}" type="presParOf" srcId="{CA447BF6-A220-440E-BE83-FE0D8B446E3C}" destId="{A483F6BC-8F65-4153-91D0-774EA4B018FD}" srcOrd="1" destOrd="0" presId="urn:microsoft.com/office/officeart/2018/2/layout/IconVerticalSolidList"/>
    <dgm:cxn modelId="{2BBF5F80-6129-4B05-962C-EE4CED9B3EDD}" type="presParOf" srcId="{CA447BF6-A220-440E-BE83-FE0D8B446E3C}" destId="{3316EA96-4FC3-4CEA-837C-8B1900B9532E}" srcOrd="2" destOrd="0" presId="urn:microsoft.com/office/officeart/2018/2/layout/IconVerticalSolidList"/>
    <dgm:cxn modelId="{B7F9BC9A-4D0A-47E9-8D8F-6EDFE003C52B}" type="presParOf" srcId="{CA447BF6-A220-440E-BE83-FE0D8B446E3C}" destId="{A9F10350-E159-4884-9656-37AE6C4A6683}" srcOrd="3" destOrd="0" presId="urn:microsoft.com/office/officeart/2018/2/layout/IconVerticalSolidList"/>
    <dgm:cxn modelId="{20EEAE65-7850-4406-AF97-888B36868A7A}" type="presParOf" srcId="{DAFB5CF8-FF2F-4D43-8359-DAFA11D4700F}" destId="{05683FED-6188-4905-8E02-E5FEEE9C1A11}" srcOrd="5" destOrd="0" presId="urn:microsoft.com/office/officeart/2018/2/layout/IconVerticalSolidList"/>
    <dgm:cxn modelId="{885E80C4-43BA-4E57-8637-13A9BA0460A7}" type="presParOf" srcId="{DAFB5CF8-FF2F-4D43-8359-DAFA11D4700F}" destId="{677F55AD-8104-4098-9F9D-5885D0CECBB0}" srcOrd="6" destOrd="0" presId="urn:microsoft.com/office/officeart/2018/2/layout/IconVerticalSolidList"/>
    <dgm:cxn modelId="{2809D2BD-A813-45AD-983D-9A40BF883C39}" type="presParOf" srcId="{677F55AD-8104-4098-9F9D-5885D0CECBB0}" destId="{976F4494-2E83-4DC5-9139-0B545D577FD2}" srcOrd="0" destOrd="0" presId="urn:microsoft.com/office/officeart/2018/2/layout/IconVerticalSolidList"/>
    <dgm:cxn modelId="{E3FE7581-D2B2-4714-96E0-62ED5F154012}" type="presParOf" srcId="{677F55AD-8104-4098-9F9D-5885D0CECBB0}" destId="{9B49B06F-732C-44B4-8EEC-50979C8BA65A}" srcOrd="1" destOrd="0" presId="urn:microsoft.com/office/officeart/2018/2/layout/IconVerticalSolidList"/>
    <dgm:cxn modelId="{920FDDA1-024C-4761-AC90-6CD2DBA2AB77}" type="presParOf" srcId="{677F55AD-8104-4098-9F9D-5885D0CECBB0}" destId="{09581784-6B63-477D-A0A3-307F5B8625D5}" srcOrd="2" destOrd="0" presId="urn:microsoft.com/office/officeart/2018/2/layout/IconVerticalSolidList"/>
    <dgm:cxn modelId="{B53731D7-09E4-437A-A73C-48EAB6C48B6D}" type="presParOf" srcId="{677F55AD-8104-4098-9F9D-5885D0CECBB0}" destId="{7AFD16EE-875D-42F7-90E8-F6869C456DBC}" srcOrd="3" destOrd="0" presId="urn:microsoft.com/office/officeart/2018/2/layout/IconVerticalSolidList"/>
    <dgm:cxn modelId="{8B0068AE-4F12-4645-8564-49DB15B56F28}" type="presParOf" srcId="{DAFB5CF8-FF2F-4D43-8359-DAFA11D4700F}" destId="{14137325-5CF6-4DF1-85B5-D033E6518863}" srcOrd="7" destOrd="0" presId="urn:microsoft.com/office/officeart/2018/2/layout/IconVerticalSolidList"/>
    <dgm:cxn modelId="{D12A1744-C2C0-4176-8FF5-A52444DC0849}" type="presParOf" srcId="{DAFB5CF8-FF2F-4D43-8359-DAFA11D4700F}" destId="{61E3192D-7985-46AE-B16C-B111B9B8ED33}" srcOrd="8" destOrd="0" presId="urn:microsoft.com/office/officeart/2018/2/layout/IconVerticalSolidList"/>
    <dgm:cxn modelId="{18827D31-705C-491F-B8D8-802DDC25DE0D}" type="presParOf" srcId="{61E3192D-7985-46AE-B16C-B111B9B8ED33}" destId="{5D31E364-5E57-48B0-8C27-0E81BE7FB482}" srcOrd="0" destOrd="0" presId="urn:microsoft.com/office/officeart/2018/2/layout/IconVerticalSolidList"/>
    <dgm:cxn modelId="{60F448DF-FC6D-4260-A2C0-E583B97DFA9C}" type="presParOf" srcId="{61E3192D-7985-46AE-B16C-B111B9B8ED33}" destId="{6CFB3321-2410-4871-9F42-2C02B46164B8}" srcOrd="1" destOrd="0" presId="urn:microsoft.com/office/officeart/2018/2/layout/IconVerticalSolidList"/>
    <dgm:cxn modelId="{A472BD36-8345-43E8-9675-A7D6DF1784F1}" type="presParOf" srcId="{61E3192D-7985-46AE-B16C-B111B9B8ED33}" destId="{6640D231-E70F-4F0E-A16B-5029755F5BFE}" srcOrd="2" destOrd="0" presId="urn:microsoft.com/office/officeart/2018/2/layout/IconVerticalSolidList"/>
    <dgm:cxn modelId="{6AAD2FE9-2ABB-4218-B3C7-FB6422F693DC}" type="presParOf" srcId="{61E3192D-7985-46AE-B16C-B111B9B8ED33}" destId="{8820DB93-11EE-4898-A3C9-0FB5C411D67E}" srcOrd="3" destOrd="0" presId="urn:microsoft.com/office/officeart/2018/2/layout/IconVerticalSolidList"/>
    <dgm:cxn modelId="{941D08BA-225D-4233-822B-B6289DA4A681}" type="presParOf" srcId="{DAFB5CF8-FF2F-4D43-8359-DAFA11D4700F}" destId="{518722B8-E098-400D-BBD9-54BC27D92263}" srcOrd="9" destOrd="0" presId="urn:microsoft.com/office/officeart/2018/2/layout/IconVerticalSolidList"/>
    <dgm:cxn modelId="{F6AF8D11-C465-402F-A5AA-2B6AAE9FF5C6}" type="presParOf" srcId="{DAFB5CF8-FF2F-4D43-8359-DAFA11D4700F}" destId="{F9620966-46BA-49D3-B0A3-285F3B9D493D}" srcOrd="10" destOrd="0" presId="urn:microsoft.com/office/officeart/2018/2/layout/IconVerticalSolidList"/>
    <dgm:cxn modelId="{52647052-1965-4DE7-A5FC-F2E1E31FED70}" type="presParOf" srcId="{F9620966-46BA-49D3-B0A3-285F3B9D493D}" destId="{55FBEFF6-5461-4D60-847F-5B3E874A13D3}" srcOrd="0" destOrd="0" presId="urn:microsoft.com/office/officeart/2018/2/layout/IconVerticalSolidList"/>
    <dgm:cxn modelId="{4A3799CC-2C29-4001-9047-0AF02DCC6801}" type="presParOf" srcId="{F9620966-46BA-49D3-B0A3-285F3B9D493D}" destId="{F07A9D3C-99EA-434E-B233-8BAA339C313E}" srcOrd="1" destOrd="0" presId="urn:microsoft.com/office/officeart/2018/2/layout/IconVerticalSolidList"/>
    <dgm:cxn modelId="{B908191B-3F5C-47BB-B20B-650F9AF6A6D7}" type="presParOf" srcId="{F9620966-46BA-49D3-B0A3-285F3B9D493D}" destId="{9444DC0E-EA3F-4807-9952-AB2572670474}" srcOrd="2" destOrd="0" presId="urn:microsoft.com/office/officeart/2018/2/layout/IconVerticalSolidList"/>
    <dgm:cxn modelId="{A0784674-D041-4F1D-A3C8-F2F8613A9F19}" type="presParOf" srcId="{F9620966-46BA-49D3-B0A3-285F3B9D493D}" destId="{B65F10A0-8471-4CF6-997B-30C8C8840576}" srcOrd="3" destOrd="0" presId="urn:microsoft.com/office/officeart/2018/2/layout/IconVerticalSolidList"/>
    <dgm:cxn modelId="{71A0E5B7-D33B-4FD7-A3E8-067482142DFF}" type="presParOf" srcId="{DAFB5CF8-FF2F-4D43-8359-DAFA11D4700F}" destId="{99A118CE-F9E1-400D-9BBD-3879503E6D6E}" srcOrd="11" destOrd="0" presId="urn:microsoft.com/office/officeart/2018/2/layout/IconVerticalSolidList"/>
    <dgm:cxn modelId="{FA53E0C5-ABEC-4CAA-AE6F-B29A456D08AC}" type="presParOf" srcId="{DAFB5CF8-FF2F-4D43-8359-DAFA11D4700F}" destId="{D8A166F3-6A97-4059-8C7F-E46B45330AB6}" srcOrd="12" destOrd="0" presId="urn:microsoft.com/office/officeart/2018/2/layout/IconVerticalSolidList"/>
    <dgm:cxn modelId="{DBEDD382-A157-4E12-A66E-6CBAA56A667E}" type="presParOf" srcId="{D8A166F3-6A97-4059-8C7F-E46B45330AB6}" destId="{914507E7-8CB9-4F4A-942C-F37C40DBA0D6}" srcOrd="0" destOrd="0" presId="urn:microsoft.com/office/officeart/2018/2/layout/IconVerticalSolidList"/>
    <dgm:cxn modelId="{3206ACE6-BF78-4EF6-992E-5B85CAC4F1C9}" type="presParOf" srcId="{D8A166F3-6A97-4059-8C7F-E46B45330AB6}" destId="{725AB7C0-A635-47D3-B25D-608ED886040D}" srcOrd="1" destOrd="0" presId="urn:microsoft.com/office/officeart/2018/2/layout/IconVerticalSolidList"/>
    <dgm:cxn modelId="{D749BD4E-2BA8-4552-881E-418AB9420CF8}" type="presParOf" srcId="{D8A166F3-6A97-4059-8C7F-E46B45330AB6}" destId="{54E8B051-6B51-42A9-9C52-C42F19C32CDC}" srcOrd="2" destOrd="0" presId="urn:microsoft.com/office/officeart/2018/2/layout/IconVerticalSolidList"/>
    <dgm:cxn modelId="{85AE7AC7-424A-4F82-90B5-A64AC71972ED}" type="presParOf" srcId="{D8A166F3-6A97-4059-8C7F-E46B45330AB6}" destId="{2F484345-EDDE-411D-99A4-4D61B90A2C6D}"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965212-4AC0-4026-8FD0-2527FA324E8B}"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771C7931-E478-40D0-B9B8-597EF34AB90F}">
      <dgm:prSet custT="1"/>
      <dgm:spPr/>
      <dgm:t>
        <a:bodyPr/>
        <a:lstStyle/>
        <a:p>
          <a:pPr>
            <a:lnSpc>
              <a:spcPct val="100000"/>
            </a:lnSpc>
          </a:pPr>
          <a:r>
            <a:rPr lang="en-GB" sz="2000" b="1" baseline="0" dirty="0">
              <a:solidFill>
                <a:srgbClr val="FFFF00"/>
              </a:solidFill>
            </a:rPr>
            <a:t>Policies, Laws, Guidelines</a:t>
          </a:r>
          <a:r>
            <a:rPr lang="en-GB" sz="1600" b="1" baseline="0" dirty="0"/>
            <a:t>. Setting up laws, regulations, standards, guidelines for the sector</a:t>
          </a:r>
          <a:endParaRPr lang="en-US" sz="1600" b="1" dirty="0"/>
        </a:p>
      </dgm:t>
    </dgm:pt>
    <dgm:pt modelId="{8D8E888D-8624-4F54-92FF-1396863D6CF5}" type="parTrans" cxnId="{D7A79202-10C2-42BC-8715-03162745D6EA}">
      <dgm:prSet/>
      <dgm:spPr/>
      <dgm:t>
        <a:bodyPr/>
        <a:lstStyle/>
        <a:p>
          <a:endParaRPr lang="en-US"/>
        </a:p>
      </dgm:t>
    </dgm:pt>
    <dgm:pt modelId="{E2E6DAD8-4E97-4217-BCC2-43D7EF963004}" type="sibTrans" cxnId="{D7A79202-10C2-42BC-8715-03162745D6EA}">
      <dgm:prSet/>
      <dgm:spPr/>
      <dgm:t>
        <a:bodyPr/>
        <a:lstStyle/>
        <a:p>
          <a:endParaRPr lang="en-US"/>
        </a:p>
      </dgm:t>
    </dgm:pt>
    <dgm:pt modelId="{6D0DFD07-3F69-42DD-A117-FFEB50F04F10}">
      <dgm:prSet custT="1"/>
      <dgm:spPr/>
      <dgm:t>
        <a:bodyPr/>
        <a:lstStyle/>
        <a:p>
          <a:pPr>
            <a:lnSpc>
              <a:spcPct val="100000"/>
            </a:lnSpc>
          </a:pPr>
          <a:r>
            <a:rPr lang="en-GB" sz="2000" b="1" kern="1200" baseline="0" dirty="0">
              <a:solidFill>
                <a:srgbClr val="FFFF00"/>
              </a:solidFill>
              <a:latin typeface="Tw Cen MT" panose="020B0602020104020603"/>
              <a:ea typeface="+mn-ea"/>
              <a:cs typeface="+mn-cs"/>
            </a:rPr>
            <a:t>Advocacy and demand creation</a:t>
          </a:r>
          <a:r>
            <a:rPr lang="en-GB" sz="1600" b="1" kern="1200" baseline="0" dirty="0"/>
            <a:t>. Participatory approach, community-led interpersonal communication, mass and social media used</a:t>
          </a:r>
          <a:endParaRPr lang="en-US" sz="1600" b="1" kern="1200" dirty="0"/>
        </a:p>
      </dgm:t>
    </dgm:pt>
    <dgm:pt modelId="{8CF5EB97-C5C2-4692-8102-220366CD6610}" type="parTrans" cxnId="{148F60E0-0057-41F8-A2AB-FA5E5E25EC68}">
      <dgm:prSet/>
      <dgm:spPr/>
      <dgm:t>
        <a:bodyPr/>
        <a:lstStyle/>
        <a:p>
          <a:endParaRPr lang="en-US"/>
        </a:p>
      </dgm:t>
    </dgm:pt>
    <dgm:pt modelId="{3F859627-B78F-4100-B821-3611A9946AFD}" type="sibTrans" cxnId="{148F60E0-0057-41F8-A2AB-FA5E5E25EC68}">
      <dgm:prSet/>
      <dgm:spPr/>
      <dgm:t>
        <a:bodyPr/>
        <a:lstStyle/>
        <a:p>
          <a:endParaRPr lang="en-US"/>
        </a:p>
      </dgm:t>
    </dgm:pt>
    <dgm:pt modelId="{DC2A8E67-7A59-4403-A45A-1BA5E74BD323}">
      <dgm:prSet custT="1"/>
      <dgm:spPr/>
      <dgm:t>
        <a:bodyPr/>
        <a:lstStyle/>
        <a:p>
          <a:pPr>
            <a:lnSpc>
              <a:spcPct val="100000"/>
            </a:lnSpc>
          </a:pPr>
          <a:r>
            <a:rPr lang="en-GB" sz="2000" b="1" kern="1200" baseline="0" dirty="0">
              <a:solidFill>
                <a:srgbClr val="FFFF00"/>
              </a:solidFill>
              <a:latin typeface="Tw Cen MT" panose="020B0602020104020603"/>
              <a:ea typeface="+mn-ea"/>
              <a:cs typeface="+mn-cs"/>
            </a:rPr>
            <a:t>Institutional framework</a:t>
          </a:r>
          <a:r>
            <a:rPr lang="en-GB" sz="1600" b="1" kern="1200" baseline="0" dirty="0"/>
            <a:t>. National stakeholders focus on policy, monitoring, standards; local stakeholders - implementation, monitoring; independent regulation. Capacity building of stakeholders. </a:t>
          </a:r>
          <a:endParaRPr lang="en-US" sz="1600" b="1" kern="1200" dirty="0"/>
        </a:p>
      </dgm:t>
    </dgm:pt>
    <dgm:pt modelId="{75155A46-02F5-4E2F-908E-A255223CBC61}" type="parTrans" cxnId="{56E3AAD7-BB07-4CE7-940C-4B9B4A311847}">
      <dgm:prSet/>
      <dgm:spPr/>
      <dgm:t>
        <a:bodyPr/>
        <a:lstStyle/>
        <a:p>
          <a:endParaRPr lang="en-US"/>
        </a:p>
      </dgm:t>
    </dgm:pt>
    <dgm:pt modelId="{7432CBC8-01FE-4B60-A248-1F01050F8D79}" type="sibTrans" cxnId="{56E3AAD7-BB07-4CE7-940C-4B9B4A311847}">
      <dgm:prSet/>
      <dgm:spPr/>
      <dgm:t>
        <a:bodyPr/>
        <a:lstStyle/>
        <a:p>
          <a:endParaRPr lang="en-US"/>
        </a:p>
      </dgm:t>
    </dgm:pt>
    <dgm:pt modelId="{DAE27850-D3D7-4CEC-AAA7-68CAD75222E5}">
      <dgm:prSet custT="1"/>
      <dgm:spPr/>
      <dgm:t>
        <a:bodyPr/>
        <a:lstStyle/>
        <a:p>
          <a:pPr>
            <a:lnSpc>
              <a:spcPct val="100000"/>
            </a:lnSpc>
          </a:pPr>
          <a:r>
            <a:rPr lang="en-GB" sz="2000" b="1" kern="1200" baseline="0" dirty="0">
              <a:solidFill>
                <a:srgbClr val="FFFF00"/>
              </a:solidFill>
              <a:latin typeface="Tw Cen MT" panose="020B0602020104020603"/>
              <a:ea typeface="+mn-ea"/>
              <a:cs typeface="+mn-cs"/>
            </a:rPr>
            <a:t>Technology options</a:t>
          </a:r>
          <a:r>
            <a:rPr lang="en-GB" sz="1600" b="1" kern="1200" baseline="0" dirty="0"/>
            <a:t>. Multiple technology options, basic minimum promoted. Local resources promoted</a:t>
          </a:r>
          <a:endParaRPr lang="en-US" sz="1600" b="1" kern="1200" dirty="0"/>
        </a:p>
      </dgm:t>
    </dgm:pt>
    <dgm:pt modelId="{3451F06D-3F00-40B4-936E-64B70200D14D}" type="parTrans" cxnId="{7ED3F332-81BF-4E6C-A40B-57B7AD3181AA}">
      <dgm:prSet/>
      <dgm:spPr/>
      <dgm:t>
        <a:bodyPr/>
        <a:lstStyle/>
        <a:p>
          <a:endParaRPr lang="en-US"/>
        </a:p>
      </dgm:t>
    </dgm:pt>
    <dgm:pt modelId="{4F085DCC-A128-4BF2-9F49-2743DD6AAF17}" type="sibTrans" cxnId="{7ED3F332-81BF-4E6C-A40B-57B7AD3181AA}">
      <dgm:prSet/>
      <dgm:spPr/>
      <dgm:t>
        <a:bodyPr/>
        <a:lstStyle/>
        <a:p>
          <a:endParaRPr lang="en-US"/>
        </a:p>
      </dgm:t>
    </dgm:pt>
    <dgm:pt modelId="{48EC46B8-0EF4-4202-A763-E0DF0117F9F1}">
      <dgm:prSet custT="1"/>
      <dgm:spPr/>
      <dgm:t>
        <a:bodyPr/>
        <a:lstStyle/>
        <a:p>
          <a:pPr>
            <a:lnSpc>
              <a:spcPct val="100000"/>
            </a:lnSpc>
          </a:pPr>
          <a:r>
            <a:rPr lang="en-GB" sz="2000" b="1" kern="1200" baseline="0" dirty="0">
              <a:solidFill>
                <a:srgbClr val="FFFF00"/>
              </a:solidFill>
              <a:latin typeface="Tw Cen MT" panose="020B0602020104020603"/>
              <a:ea typeface="+mn-ea"/>
              <a:cs typeface="+mn-cs"/>
            </a:rPr>
            <a:t>Financial resources and financing</a:t>
          </a:r>
          <a:r>
            <a:rPr lang="en-GB" sz="1600" b="1" kern="1200" baseline="0" dirty="0"/>
            <a:t>. Sourcing of Finance; Life cycle cost approach, public funding for basic minimum needs, long term approach</a:t>
          </a:r>
          <a:endParaRPr lang="en-US" sz="1600" b="1" kern="1200" dirty="0"/>
        </a:p>
      </dgm:t>
    </dgm:pt>
    <dgm:pt modelId="{79569E45-D31B-485F-9899-5F8F0A485936}" type="parTrans" cxnId="{5E0FAB62-F58A-4CE5-BA80-BC031DEA35CC}">
      <dgm:prSet/>
      <dgm:spPr/>
      <dgm:t>
        <a:bodyPr/>
        <a:lstStyle/>
        <a:p>
          <a:endParaRPr lang="en-US"/>
        </a:p>
      </dgm:t>
    </dgm:pt>
    <dgm:pt modelId="{DD238708-708B-4654-8C22-3FF79EEE88F6}" type="sibTrans" cxnId="{5E0FAB62-F58A-4CE5-BA80-BC031DEA35CC}">
      <dgm:prSet/>
      <dgm:spPr/>
      <dgm:t>
        <a:bodyPr/>
        <a:lstStyle/>
        <a:p>
          <a:endParaRPr lang="en-US"/>
        </a:p>
      </dgm:t>
    </dgm:pt>
    <dgm:pt modelId="{72A8DE68-9D3C-46DD-BD2B-17AF1088782B}">
      <dgm:prSet custT="1"/>
      <dgm:spPr/>
      <dgm:t>
        <a:bodyPr/>
        <a:lstStyle/>
        <a:p>
          <a:pPr>
            <a:lnSpc>
              <a:spcPct val="100000"/>
            </a:lnSpc>
          </a:pPr>
          <a:r>
            <a:rPr lang="en-GB" sz="2000" b="1" kern="1200" baseline="0" dirty="0">
              <a:solidFill>
                <a:srgbClr val="FFFF00"/>
              </a:solidFill>
              <a:latin typeface="Tw Cen MT" panose="020B0602020104020603"/>
              <a:ea typeface="+mn-ea"/>
              <a:cs typeface="+mn-cs"/>
            </a:rPr>
            <a:t>Equity.</a:t>
          </a:r>
          <a:r>
            <a:rPr lang="en-GB" sz="1600" b="1" kern="1200" baseline="0" dirty="0"/>
            <a:t> Access to all people, including marginal populations.</a:t>
          </a:r>
          <a:endParaRPr lang="en-US" sz="1600" b="1" kern="1200" dirty="0"/>
        </a:p>
      </dgm:t>
    </dgm:pt>
    <dgm:pt modelId="{720567BE-C62B-4F21-B737-6C7FB9737F34}" type="parTrans" cxnId="{AC468151-6FD3-43DC-8CA5-B6634E824AC1}">
      <dgm:prSet/>
      <dgm:spPr/>
      <dgm:t>
        <a:bodyPr/>
        <a:lstStyle/>
        <a:p>
          <a:endParaRPr lang="en-US"/>
        </a:p>
      </dgm:t>
    </dgm:pt>
    <dgm:pt modelId="{8DDDB907-77EA-4A91-A855-DF04424BCBD3}" type="sibTrans" cxnId="{AC468151-6FD3-43DC-8CA5-B6634E824AC1}">
      <dgm:prSet/>
      <dgm:spPr/>
      <dgm:t>
        <a:bodyPr/>
        <a:lstStyle/>
        <a:p>
          <a:endParaRPr lang="en-US"/>
        </a:p>
      </dgm:t>
    </dgm:pt>
    <dgm:pt modelId="{849D82AA-EA13-4DDE-9854-CBA6401E27C0}">
      <dgm:prSet custT="1"/>
      <dgm:spPr/>
      <dgm:t>
        <a:bodyPr/>
        <a:lstStyle/>
        <a:p>
          <a:pPr>
            <a:lnSpc>
              <a:spcPct val="100000"/>
            </a:lnSpc>
          </a:pPr>
          <a:r>
            <a:rPr lang="en-US" sz="2000" b="1" kern="1200" baseline="0" dirty="0">
              <a:solidFill>
                <a:srgbClr val="FFFF00"/>
              </a:solidFill>
              <a:latin typeface="Tw Cen MT" panose="020B0602020104020603"/>
              <a:ea typeface="+mn-ea"/>
              <a:cs typeface="+mn-cs"/>
            </a:rPr>
            <a:t>Monitoring. </a:t>
          </a:r>
          <a:r>
            <a:rPr lang="en-US" sz="1600" b="1" kern="1200" baseline="0" dirty="0"/>
            <a:t>Based on ‘need to know’ indicators. Verified statistically data. Project and third-party monitoring</a:t>
          </a:r>
          <a:endParaRPr lang="en-US" sz="1600" b="1" kern="1200" dirty="0"/>
        </a:p>
      </dgm:t>
    </dgm:pt>
    <dgm:pt modelId="{A00D7232-7082-4D4B-851F-A15C6D595CF8}" type="parTrans" cxnId="{F9A287E7-C9E6-4253-9EF2-658C2042F0BB}">
      <dgm:prSet/>
      <dgm:spPr/>
      <dgm:t>
        <a:bodyPr/>
        <a:lstStyle/>
        <a:p>
          <a:endParaRPr lang="en-US"/>
        </a:p>
      </dgm:t>
    </dgm:pt>
    <dgm:pt modelId="{9D09E5A4-D22B-4558-BF41-B75D42500331}" type="sibTrans" cxnId="{F9A287E7-C9E6-4253-9EF2-658C2042F0BB}">
      <dgm:prSet/>
      <dgm:spPr/>
      <dgm:t>
        <a:bodyPr/>
        <a:lstStyle/>
        <a:p>
          <a:endParaRPr lang="en-US"/>
        </a:p>
      </dgm:t>
    </dgm:pt>
    <dgm:pt modelId="{83FB8033-4526-45E3-AFD7-62067C742C04}" type="pres">
      <dgm:prSet presAssocID="{C8965212-4AC0-4026-8FD0-2527FA324E8B}" presName="root" presStyleCnt="0">
        <dgm:presLayoutVars>
          <dgm:dir/>
          <dgm:resizeHandles val="exact"/>
        </dgm:presLayoutVars>
      </dgm:prSet>
      <dgm:spPr/>
    </dgm:pt>
    <dgm:pt modelId="{BD14538D-184B-4687-A7C9-700C903BCE5B}" type="pres">
      <dgm:prSet presAssocID="{771C7931-E478-40D0-B9B8-597EF34AB90F}" presName="compNode" presStyleCnt="0"/>
      <dgm:spPr/>
    </dgm:pt>
    <dgm:pt modelId="{8E921E40-BB8E-4C49-B41B-7999D2D69CEB}" type="pres">
      <dgm:prSet presAssocID="{771C7931-E478-40D0-B9B8-597EF34AB90F}" presName="bgRect" presStyleLbl="bgShp" presStyleIdx="0" presStyleCnt="7"/>
      <dgm:spPr/>
    </dgm:pt>
    <dgm:pt modelId="{96691164-3C00-49F2-B771-2BD6DCC52625}" type="pres">
      <dgm:prSet presAssocID="{771C7931-E478-40D0-B9B8-597EF34AB90F}"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avel"/>
        </a:ext>
      </dgm:extLst>
    </dgm:pt>
    <dgm:pt modelId="{07DB41E7-2276-49FD-9294-662B14DE4C22}" type="pres">
      <dgm:prSet presAssocID="{771C7931-E478-40D0-B9B8-597EF34AB90F}" presName="spaceRect" presStyleCnt="0"/>
      <dgm:spPr/>
    </dgm:pt>
    <dgm:pt modelId="{C3A8CE32-177A-4608-912A-3478C368D608}" type="pres">
      <dgm:prSet presAssocID="{771C7931-E478-40D0-B9B8-597EF34AB90F}" presName="parTx" presStyleLbl="revTx" presStyleIdx="0" presStyleCnt="7">
        <dgm:presLayoutVars>
          <dgm:chMax val="0"/>
          <dgm:chPref val="0"/>
        </dgm:presLayoutVars>
      </dgm:prSet>
      <dgm:spPr/>
    </dgm:pt>
    <dgm:pt modelId="{92070F41-28D8-442B-8157-6C2F406675B4}" type="pres">
      <dgm:prSet presAssocID="{E2E6DAD8-4E97-4217-BCC2-43D7EF963004}" presName="sibTrans" presStyleCnt="0"/>
      <dgm:spPr/>
    </dgm:pt>
    <dgm:pt modelId="{D04918AB-7E8E-4D94-8127-86EE86CC627B}" type="pres">
      <dgm:prSet presAssocID="{6D0DFD07-3F69-42DD-A117-FFEB50F04F10}" presName="compNode" presStyleCnt="0"/>
      <dgm:spPr/>
    </dgm:pt>
    <dgm:pt modelId="{1DE06A47-FA9A-4544-A74D-8B31378F43B8}" type="pres">
      <dgm:prSet presAssocID="{6D0DFD07-3F69-42DD-A117-FFEB50F04F10}" presName="bgRect" presStyleLbl="bgShp" presStyleIdx="1" presStyleCnt="7"/>
      <dgm:spPr/>
    </dgm:pt>
    <dgm:pt modelId="{058B45D5-8355-4F2A-B00F-0D407BE4A14E}" type="pres">
      <dgm:prSet presAssocID="{6D0DFD07-3F69-42DD-A117-FFEB50F04F10}"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egaphone"/>
        </a:ext>
      </dgm:extLst>
    </dgm:pt>
    <dgm:pt modelId="{C4FE55DF-C86E-4B05-8EA2-45CF8D09A83B}" type="pres">
      <dgm:prSet presAssocID="{6D0DFD07-3F69-42DD-A117-FFEB50F04F10}" presName="spaceRect" presStyleCnt="0"/>
      <dgm:spPr/>
    </dgm:pt>
    <dgm:pt modelId="{2A821E74-A653-4467-9E78-323B21008A4B}" type="pres">
      <dgm:prSet presAssocID="{6D0DFD07-3F69-42DD-A117-FFEB50F04F10}" presName="parTx" presStyleLbl="revTx" presStyleIdx="1" presStyleCnt="7">
        <dgm:presLayoutVars>
          <dgm:chMax val="0"/>
          <dgm:chPref val="0"/>
        </dgm:presLayoutVars>
      </dgm:prSet>
      <dgm:spPr/>
    </dgm:pt>
    <dgm:pt modelId="{2F468943-01EF-404D-A2CF-FF43AA1F3F0B}" type="pres">
      <dgm:prSet presAssocID="{3F859627-B78F-4100-B821-3611A9946AFD}" presName="sibTrans" presStyleCnt="0"/>
      <dgm:spPr/>
    </dgm:pt>
    <dgm:pt modelId="{ADE82A94-B981-4698-ABA0-104460EB4C68}" type="pres">
      <dgm:prSet presAssocID="{DC2A8E67-7A59-4403-A45A-1BA5E74BD323}" presName="compNode" presStyleCnt="0"/>
      <dgm:spPr/>
    </dgm:pt>
    <dgm:pt modelId="{CC38A58E-AD48-4186-8A38-AE1B6BE97292}" type="pres">
      <dgm:prSet presAssocID="{DC2A8E67-7A59-4403-A45A-1BA5E74BD323}" presName="bgRect" presStyleLbl="bgShp" presStyleIdx="2" presStyleCnt="7" custLinFactNeighborX="957" custLinFactNeighborY="-19807"/>
      <dgm:spPr/>
    </dgm:pt>
    <dgm:pt modelId="{102F2B4E-C95A-4D6E-9102-F24A52FB6786}" type="pres">
      <dgm:prSet presAssocID="{DC2A8E67-7A59-4403-A45A-1BA5E74BD323}"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eeting"/>
        </a:ext>
      </dgm:extLst>
    </dgm:pt>
    <dgm:pt modelId="{BD33B39D-E962-4271-86E3-29FEBCCE1C45}" type="pres">
      <dgm:prSet presAssocID="{DC2A8E67-7A59-4403-A45A-1BA5E74BD323}" presName="spaceRect" presStyleCnt="0"/>
      <dgm:spPr/>
    </dgm:pt>
    <dgm:pt modelId="{8ED13B50-BCF6-4554-A8E8-3AF212EE4C1E}" type="pres">
      <dgm:prSet presAssocID="{DC2A8E67-7A59-4403-A45A-1BA5E74BD323}" presName="parTx" presStyleLbl="revTx" presStyleIdx="2" presStyleCnt="7">
        <dgm:presLayoutVars>
          <dgm:chMax val="0"/>
          <dgm:chPref val="0"/>
        </dgm:presLayoutVars>
      </dgm:prSet>
      <dgm:spPr/>
    </dgm:pt>
    <dgm:pt modelId="{BD840C04-746B-465A-84DE-37AA423D673C}" type="pres">
      <dgm:prSet presAssocID="{7432CBC8-01FE-4B60-A248-1F01050F8D79}" presName="sibTrans" presStyleCnt="0"/>
      <dgm:spPr/>
    </dgm:pt>
    <dgm:pt modelId="{5B47FAEF-0490-4040-89F5-736F5C2DF43E}" type="pres">
      <dgm:prSet presAssocID="{DAE27850-D3D7-4CEC-AAA7-68CAD75222E5}" presName="compNode" presStyleCnt="0"/>
      <dgm:spPr/>
    </dgm:pt>
    <dgm:pt modelId="{BB8B3A62-F13D-443D-ADFD-21023AACB623}" type="pres">
      <dgm:prSet presAssocID="{DAE27850-D3D7-4CEC-AAA7-68CAD75222E5}" presName="bgRect" presStyleLbl="bgShp" presStyleIdx="3" presStyleCnt="7"/>
      <dgm:spPr/>
    </dgm:pt>
    <dgm:pt modelId="{209C7299-73DC-4DB0-AEE0-D0BDF308FCBE}" type="pres">
      <dgm:prSet presAssocID="{DAE27850-D3D7-4CEC-AAA7-68CAD75222E5}"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821FB78C-11E4-4763-A3EE-685DA50EE21B}" type="pres">
      <dgm:prSet presAssocID="{DAE27850-D3D7-4CEC-AAA7-68CAD75222E5}" presName="spaceRect" presStyleCnt="0"/>
      <dgm:spPr/>
    </dgm:pt>
    <dgm:pt modelId="{BDE56B66-9639-4F9C-BCF7-3EFA7C716489}" type="pres">
      <dgm:prSet presAssocID="{DAE27850-D3D7-4CEC-AAA7-68CAD75222E5}" presName="parTx" presStyleLbl="revTx" presStyleIdx="3" presStyleCnt="7">
        <dgm:presLayoutVars>
          <dgm:chMax val="0"/>
          <dgm:chPref val="0"/>
        </dgm:presLayoutVars>
      </dgm:prSet>
      <dgm:spPr/>
    </dgm:pt>
    <dgm:pt modelId="{F5FFC0FF-9D4B-42A8-AE89-DDFDE57C23B8}" type="pres">
      <dgm:prSet presAssocID="{4F085DCC-A128-4BF2-9F49-2743DD6AAF17}" presName="sibTrans" presStyleCnt="0"/>
      <dgm:spPr/>
    </dgm:pt>
    <dgm:pt modelId="{656BA13D-5A09-4F5F-B1B4-A5B1DC76ADDB}" type="pres">
      <dgm:prSet presAssocID="{48EC46B8-0EF4-4202-A763-E0DF0117F9F1}" presName="compNode" presStyleCnt="0"/>
      <dgm:spPr/>
    </dgm:pt>
    <dgm:pt modelId="{4440A6A9-A1D7-46C9-BBC3-55BAA2E28E17}" type="pres">
      <dgm:prSet presAssocID="{48EC46B8-0EF4-4202-A763-E0DF0117F9F1}" presName="bgRect" presStyleLbl="bgShp" presStyleIdx="4" presStyleCnt="7"/>
      <dgm:spPr/>
    </dgm:pt>
    <dgm:pt modelId="{4655F5C2-94AE-40A7-8586-52C0593E4494}" type="pres">
      <dgm:prSet presAssocID="{48EC46B8-0EF4-4202-A763-E0DF0117F9F1}"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Money"/>
        </a:ext>
      </dgm:extLst>
    </dgm:pt>
    <dgm:pt modelId="{9BC1A48D-BEBC-4986-8E6A-1F3344E9C381}" type="pres">
      <dgm:prSet presAssocID="{48EC46B8-0EF4-4202-A763-E0DF0117F9F1}" presName="spaceRect" presStyleCnt="0"/>
      <dgm:spPr/>
    </dgm:pt>
    <dgm:pt modelId="{EC01B0CC-B8B1-4BC1-B6F5-4C381E6DB54A}" type="pres">
      <dgm:prSet presAssocID="{48EC46B8-0EF4-4202-A763-E0DF0117F9F1}" presName="parTx" presStyleLbl="revTx" presStyleIdx="4" presStyleCnt="7">
        <dgm:presLayoutVars>
          <dgm:chMax val="0"/>
          <dgm:chPref val="0"/>
        </dgm:presLayoutVars>
      </dgm:prSet>
      <dgm:spPr/>
    </dgm:pt>
    <dgm:pt modelId="{BA754CED-1268-45A1-9A80-DCF702E33256}" type="pres">
      <dgm:prSet presAssocID="{DD238708-708B-4654-8C22-3FF79EEE88F6}" presName="sibTrans" presStyleCnt="0"/>
      <dgm:spPr/>
    </dgm:pt>
    <dgm:pt modelId="{CE672F3B-B861-42B0-A368-82C1EBC551B0}" type="pres">
      <dgm:prSet presAssocID="{72A8DE68-9D3C-46DD-BD2B-17AF1088782B}" presName="compNode" presStyleCnt="0"/>
      <dgm:spPr/>
    </dgm:pt>
    <dgm:pt modelId="{6A1CC0BA-287B-4591-AE2A-FC0DCB221AC2}" type="pres">
      <dgm:prSet presAssocID="{72A8DE68-9D3C-46DD-BD2B-17AF1088782B}" presName="bgRect" presStyleLbl="bgShp" presStyleIdx="5" presStyleCnt="7" custLinFactNeighborY="4170"/>
      <dgm:spPr/>
    </dgm:pt>
    <dgm:pt modelId="{7418875C-4A81-455D-A4A4-DF60F1747FF8}" type="pres">
      <dgm:prSet presAssocID="{72A8DE68-9D3C-46DD-BD2B-17AF1088782B}"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Bitcoin"/>
        </a:ext>
      </dgm:extLst>
    </dgm:pt>
    <dgm:pt modelId="{68F6C041-5640-4E78-B73F-A7F39B0447B5}" type="pres">
      <dgm:prSet presAssocID="{72A8DE68-9D3C-46DD-BD2B-17AF1088782B}" presName="spaceRect" presStyleCnt="0"/>
      <dgm:spPr/>
    </dgm:pt>
    <dgm:pt modelId="{496445A3-6467-4FD9-BE2A-4BA790BFC003}" type="pres">
      <dgm:prSet presAssocID="{72A8DE68-9D3C-46DD-BD2B-17AF1088782B}" presName="parTx" presStyleLbl="revTx" presStyleIdx="5" presStyleCnt="7">
        <dgm:presLayoutVars>
          <dgm:chMax val="0"/>
          <dgm:chPref val="0"/>
        </dgm:presLayoutVars>
      </dgm:prSet>
      <dgm:spPr/>
    </dgm:pt>
    <dgm:pt modelId="{DEF31541-31FC-4172-864A-E042D7EACF87}" type="pres">
      <dgm:prSet presAssocID="{8DDDB907-77EA-4A91-A855-DF04424BCBD3}" presName="sibTrans" presStyleCnt="0"/>
      <dgm:spPr/>
    </dgm:pt>
    <dgm:pt modelId="{A7572B35-5C84-47DC-95DB-C090FEFC2227}" type="pres">
      <dgm:prSet presAssocID="{849D82AA-EA13-4DDE-9854-CBA6401E27C0}" presName="compNode" presStyleCnt="0"/>
      <dgm:spPr/>
    </dgm:pt>
    <dgm:pt modelId="{391156E9-9F82-4B7F-B38D-23C561F71A43}" type="pres">
      <dgm:prSet presAssocID="{849D82AA-EA13-4DDE-9854-CBA6401E27C0}" presName="bgRect" presStyleLbl="bgShp" presStyleIdx="6" presStyleCnt="7"/>
      <dgm:spPr/>
    </dgm:pt>
    <dgm:pt modelId="{90F5B77A-486B-4699-B72D-2215269173C5}" type="pres">
      <dgm:prSet presAssocID="{849D82AA-EA13-4DDE-9854-CBA6401E27C0}"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Checklist"/>
        </a:ext>
      </dgm:extLst>
    </dgm:pt>
    <dgm:pt modelId="{41868AC3-9870-4A91-A719-B06AE6BF75FC}" type="pres">
      <dgm:prSet presAssocID="{849D82AA-EA13-4DDE-9854-CBA6401E27C0}" presName="spaceRect" presStyleCnt="0"/>
      <dgm:spPr/>
    </dgm:pt>
    <dgm:pt modelId="{BF16CB18-B32D-450A-B7D3-D2B5B94BDCEE}" type="pres">
      <dgm:prSet presAssocID="{849D82AA-EA13-4DDE-9854-CBA6401E27C0}" presName="parTx" presStyleLbl="revTx" presStyleIdx="6" presStyleCnt="7">
        <dgm:presLayoutVars>
          <dgm:chMax val="0"/>
          <dgm:chPref val="0"/>
        </dgm:presLayoutVars>
      </dgm:prSet>
      <dgm:spPr/>
    </dgm:pt>
  </dgm:ptLst>
  <dgm:cxnLst>
    <dgm:cxn modelId="{D7A79202-10C2-42BC-8715-03162745D6EA}" srcId="{C8965212-4AC0-4026-8FD0-2527FA324E8B}" destId="{771C7931-E478-40D0-B9B8-597EF34AB90F}" srcOrd="0" destOrd="0" parTransId="{8D8E888D-8624-4F54-92FF-1396863D6CF5}" sibTransId="{E2E6DAD8-4E97-4217-BCC2-43D7EF963004}"/>
    <dgm:cxn modelId="{10B51F10-1A9B-4993-9F06-39EEF837257C}" type="presOf" srcId="{DAE27850-D3D7-4CEC-AAA7-68CAD75222E5}" destId="{BDE56B66-9639-4F9C-BCF7-3EFA7C716489}" srcOrd="0" destOrd="0" presId="urn:microsoft.com/office/officeart/2018/2/layout/IconVerticalSolidList"/>
    <dgm:cxn modelId="{7ED3F332-81BF-4E6C-A40B-57B7AD3181AA}" srcId="{C8965212-4AC0-4026-8FD0-2527FA324E8B}" destId="{DAE27850-D3D7-4CEC-AAA7-68CAD75222E5}" srcOrd="3" destOrd="0" parTransId="{3451F06D-3F00-40B4-936E-64B70200D14D}" sibTransId="{4F085DCC-A128-4BF2-9F49-2743DD6AAF17}"/>
    <dgm:cxn modelId="{5E0FAB62-F58A-4CE5-BA80-BC031DEA35CC}" srcId="{C8965212-4AC0-4026-8FD0-2527FA324E8B}" destId="{48EC46B8-0EF4-4202-A763-E0DF0117F9F1}" srcOrd="4" destOrd="0" parTransId="{79569E45-D31B-485F-9899-5F8F0A485936}" sibTransId="{DD238708-708B-4654-8C22-3FF79EEE88F6}"/>
    <dgm:cxn modelId="{5FC3264F-9688-4456-8E60-017F1248A110}" type="presOf" srcId="{48EC46B8-0EF4-4202-A763-E0DF0117F9F1}" destId="{EC01B0CC-B8B1-4BC1-B6F5-4C381E6DB54A}" srcOrd="0" destOrd="0" presId="urn:microsoft.com/office/officeart/2018/2/layout/IconVerticalSolidList"/>
    <dgm:cxn modelId="{0D66B450-F7F7-43BF-B8C6-4A1921990B3E}" type="presOf" srcId="{771C7931-E478-40D0-B9B8-597EF34AB90F}" destId="{C3A8CE32-177A-4608-912A-3478C368D608}" srcOrd="0" destOrd="0" presId="urn:microsoft.com/office/officeart/2018/2/layout/IconVerticalSolidList"/>
    <dgm:cxn modelId="{AC468151-6FD3-43DC-8CA5-B6634E824AC1}" srcId="{C8965212-4AC0-4026-8FD0-2527FA324E8B}" destId="{72A8DE68-9D3C-46DD-BD2B-17AF1088782B}" srcOrd="5" destOrd="0" parTransId="{720567BE-C62B-4F21-B737-6C7FB9737F34}" sibTransId="{8DDDB907-77EA-4A91-A855-DF04424BCBD3}"/>
    <dgm:cxn modelId="{2F67BF57-BEFD-4863-9CBE-59009472E6B4}" type="presOf" srcId="{C8965212-4AC0-4026-8FD0-2527FA324E8B}" destId="{83FB8033-4526-45E3-AFD7-62067C742C04}" srcOrd="0" destOrd="0" presId="urn:microsoft.com/office/officeart/2018/2/layout/IconVerticalSolidList"/>
    <dgm:cxn modelId="{AA9AFD94-5DB5-4AC4-9E80-9B8FDC71EBAC}" type="presOf" srcId="{72A8DE68-9D3C-46DD-BD2B-17AF1088782B}" destId="{496445A3-6467-4FD9-BE2A-4BA790BFC003}" srcOrd="0" destOrd="0" presId="urn:microsoft.com/office/officeart/2018/2/layout/IconVerticalSolidList"/>
    <dgm:cxn modelId="{A2C0EB9C-EED8-4410-8F41-08F120A6560E}" type="presOf" srcId="{6D0DFD07-3F69-42DD-A117-FFEB50F04F10}" destId="{2A821E74-A653-4467-9E78-323B21008A4B}" srcOrd="0" destOrd="0" presId="urn:microsoft.com/office/officeart/2018/2/layout/IconVerticalSolidList"/>
    <dgm:cxn modelId="{87C51FB1-8328-4521-BEB6-63ED099487B1}" type="presOf" srcId="{849D82AA-EA13-4DDE-9854-CBA6401E27C0}" destId="{BF16CB18-B32D-450A-B7D3-D2B5B94BDCEE}" srcOrd="0" destOrd="0" presId="urn:microsoft.com/office/officeart/2018/2/layout/IconVerticalSolidList"/>
    <dgm:cxn modelId="{31EBF0D5-EC8E-4A1B-8FD6-D4429A89A4CD}" type="presOf" srcId="{DC2A8E67-7A59-4403-A45A-1BA5E74BD323}" destId="{8ED13B50-BCF6-4554-A8E8-3AF212EE4C1E}" srcOrd="0" destOrd="0" presId="urn:microsoft.com/office/officeart/2018/2/layout/IconVerticalSolidList"/>
    <dgm:cxn modelId="{56E3AAD7-BB07-4CE7-940C-4B9B4A311847}" srcId="{C8965212-4AC0-4026-8FD0-2527FA324E8B}" destId="{DC2A8E67-7A59-4403-A45A-1BA5E74BD323}" srcOrd="2" destOrd="0" parTransId="{75155A46-02F5-4E2F-908E-A255223CBC61}" sibTransId="{7432CBC8-01FE-4B60-A248-1F01050F8D79}"/>
    <dgm:cxn modelId="{148F60E0-0057-41F8-A2AB-FA5E5E25EC68}" srcId="{C8965212-4AC0-4026-8FD0-2527FA324E8B}" destId="{6D0DFD07-3F69-42DD-A117-FFEB50F04F10}" srcOrd="1" destOrd="0" parTransId="{8CF5EB97-C5C2-4692-8102-220366CD6610}" sibTransId="{3F859627-B78F-4100-B821-3611A9946AFD}"/>
    <dgm:cxn modelId="{F9A287E7-C9E6-4253-9EF2-658C2042F0BB}" srcId="{C8965212-4AC0-4026-8FD0-2527FA324E8B}" destId="{849D82AA-EA13-4DDE-9854-CBA6401E27C0}" srcOrd="6" destOrd="0" parTransId="{A00D7232-7082-4D4B-851F-A15C6D595CF8}" sibTransId="{9D09E5A4-D22B-4558-BF41-B75D42500331}"/>
    <dgm:cxn modelId="{C4487E3D-DC0F-4035-A059-25D6CB42472F}" type="presParOf" srcId="{83FB8033-4526-45E3-AFD7-62067C742C04}" destId="{BD14538D-184B-4687-A7C9-700C903BCE5B}" srcOrd="0" destOrd="0" presId="urn:microsoft.com/office/officeart/2018/2/layout/IconVerticalSolidList"/>
    <dgm:cxn modelId="{898B14A7-09D6-40EC-8CE0-071DECAA301A}" type="presParOf" srcId="{BD14538D-184B-4687-A7C9-700C903BCE5B}" destId="{8E921E40-BB8E-4C49-B41B-7999D2D69CEB}" srcOrd="0" destOrd="0" presId="urn:microsoft.com/office/officeart/2018/2/layout/IconVerticalSolidList"/>
    <dgm:cxn modelId="{AF6D3B4E-74A7-4DD9-AFCE-6EDE63604CAB}" type="presParOf" srcId="{BD14538D-184B-4687-A7C9-700C903BCE5B}" destId="{96691164-3C00-49F2-B771-2BD6DCC52625}" srcOrd="1" destOrd="0" presId="urn:microsoft.com/office/officeart/2018/2/layout/IconVerticalSolidList"/>
    <dgm:cxn modelId="{094C5540-08A8-4CFB-8919-8B4B8F24B94B}" type="presParOf" srcId="{BD14538D-184B-4687-A7C9-700C903BCE5B}" destId="{07DB41E7-2276-49FD-9294-662B14DE4C22}" srcOrd="2" destOrd="0" presId="urn:microsoft.com/office/officeart/2018/2/layout/IconVerticalSolidList"/>
    <dgm:cxn modelId="{0BB29F22-111D-4B8E-A36E-BEBB006C13C3}" type="presParOf" srcId="{BD14538D-184B-4687-A7C9-700C903BCE5B}" destId="{C3A8CE32-177A-4608-912A-3478C368D608}" srcOrd="3" destOrd="0" presId="urn:microsoft.com/office/officeart/2018/2/layout/IconVerticalSolidList"/>
    <dgm:cxn modelId="{69DD731A-F85D-47A6-B096-7EDB52A31139}" type="presParOf" srcId="{83FB8033-4526-45E3-AFD7-62067C742C04}" destId="{92070F41-28D8-442B-8157-6C2F406675B4}" srcOrd="1" destOrd="0" presId="urn:microsoft.com/office/officeart/2018/2/layout/IconVerticalSolidList"/>
    <dgm:cxn modelId="{C0B01135-0530-4086-ABCB-1E3003F15F48}" type="presParOf" srcId="{83FB8033-4526-45E3-AFD7-62067C742C04}" destId="{D04918AB-7E8E-4D94-8127-86EE86CC627B}" srcOrd="2" destOrd="0" presId="urn:microsoft.com/office/officeart/2018/2/layout/IconVerticalSolidList"/>
    <dgm:cxn modelId="{7DBA1D97-2434-490B-B886-8AFD9614B65B}" type="presParOf" srcId="{D04918AB-7E8E-4D94-8127-86EE86CC627B}" destId="{1DE06A47-FA9A-4544-A74D-8B31378F43B8}" srcOrd="0" destOrd="0" presId="urn:microsoft.com/office/officeart/2018/2/layout/IconVerticalSolidList"/>
    <dgm:cxn modelId="{455217B6-292A-4675-A089-F32E21EE8C52}" type="presParOf" srcId="{D04918AB-7E8E-4D94-8127-86EE86CC627B}" destId="{058B45D5-8355-4F2A-B00F-0D407BE4A14E}" srcOrd="1" destOrd="0" presId="urn:microsoft.com/office/officeart/2018/2/layout/IconVerticalSolidList"/>
    <dgm:cxn modelId="{6C5E47A8-55AF-4ECE-BFB6-712B19F68DF3}" type="presParOf" srcId="{D04918AB-7E8E-4D94-8127-86EE86CC627B}" destId="{C4FE55DF-C86E-4B05-8EA2-45CF8D09A83B}" srcOrd="2" destOrd="0" presId="urn:microsoft.com/office/officeart/2018/2/layout/IconVerticalSolidList"/>
    <dgm:cxn modelId="{E47BD586-B424-4762-82EC-29DA0CDFBCC8}" type="presParOf" srcId="{D04918AB-7E8E-4D94-8127-86EE86CC627B}" destId="{2A821E74-A653-4467-9E78-323B21008A4B}" srcOrd="3" destOrd="0" presId="urn:microsoft.com/office/officeart/2018/2/layout/IconVerticalSolidList"/>
    <dgm:cxn modelId="{FFDEE249-AC65-41F5-8663-8CFE0855FC7D}" type="presParOf" srcId="{83FB8033-4526-45E3-AFD7-62067C742C04}" destId="{2F468943-01EF-404D-A2CF-FF43AA1F3F0B}" srcOrd="3" destOrd="0" presId="urn:microsoft.com/office/officeart/2018/2/layout/IconVerticalSolidList"/>
    <dgm:cxn modelId="{66FD137D-9BCE-496D-B7BC-4BCF7173373F}" type="presParOf" srcId="{83FB8033-4526-45E3-AFD7-62067C742C04}" destId="{ADE82A94-B981-4698-ABA0-104460EB4C68}" srcOrd="4" destOrd="0" presId="urn:microsoft.com/office/officeart/2018/2/layout/IconVerticalSolidList"/>
    <dgm:cxn modelId="{7531A5D3-9E88-40CA-9436-6CD91785214E}" type="presParOf" srcId="{ADE82A94-B981-4698-ABA0-104460EB4C68}" destId="{CC38A58E-AD48-4186-8A38-AE1B6BE97292}" srcOrd="0" destOrd="0" presId="urn:microsoft.com/office/officeart/2018/2/layout/IconVerticalSolidList"/>
    <dgm:cxn modelId="{CCA29C79-BECF-4245-B07E-4E86B0C925FE}" type="presParOf" srcId="{ADE82A94-B981-4698-ABA0-104460EB4C68}" destId="{102F2B4E-C95A-4D6E-9102-F24A52FB6786}" srcOrd="1" destOrd="0" presId="urn:microsoft.com/office/officeart/2018/2/layout/IconVerticalSolidList"/>
    <dgm:cxn modelId="{E8EBFC20-A448-4667-BA04-617DE77F2FB2}" type="presParOf" srcId="{ADE82A94-B981-4698-ABA0-104460EB4C68}" destId="{BD33B39D-E962-4271-86E3-29FEBCCE1C45}" srcOrd="2" destOrd="0" presId="urn:microsoft.com/office/officeart/2018/2/layout/IconVerticalSolidList"/>
    <dgm:cxn modelId="{7D703EE1-BB36-4793-9AF0-4475244A4D05}" type="presParOf" srcId="{ADE82A94-B981-4698-ABA0-104460EB4C68}" destId="{8ED13B50-BCF6-4554-A8E8-3AF212EE4C1E}" srcOrd="3" destOrd="0" presId="urn:microsoft.com/office/officeart/2018/2/layout/IconVerticalSolidList"/>
    <dgm:cxn modelId="{0DB897D3-4727-434C-9CF4-66493D8DFAF7}" type="presParOf" srcId="{83FB8033-4526-45E3-AFD7-62067C742C04}" destId="{BD840C04-746B-465A-84DE-37AA423D673C}" srcOrd="5" destOrd="0" presId="urn:microsoft.com/office/officeart/2018/2/layout/IconVerticalSolidList"/>
    <dgm:cxn modelId="{8C545BB9-45A9-4D49-AB25-1A292D6334B7}" type="presParOf" srcId="{83FB8033-4526-45E3-AFD7-62067C742C04}" destId="{5B47FAEF-0490-4040-89F5-736F5C2DF43E}" srcOrd="6" destOrd="0" presId="urn:microsoft.com/office/officeart/2018/2/layout/IconVerticalSolidList"/>
    <dgm:cxn modelId="{8C66FC4F-1DA5-47A6-B42D-065692A72BA2}" type="presParOf" srcId="{5B47FAEF-0490-4040-89F5-736F5C2DF43E}" destId="{BB8B3A62-F13D-443D-ADFD-21023AACB623}" srcOrd="0" destOrd="0" presId="urn:microsoft.com/office/officeart/2018/2/layout/IconVerticalSolidList"/>
    <dgm:cxn modelId="{C135FDD8-9A4E-42DB-B16F-29F982A23394}" type="presParOf" srcId="{5B47FAEF-0490-4040-89F5-736F5C2DF43E}" destId="{209C7299-73DC-4DB0-AEE0-D0BDF308FCBE}" srcOrd="1" destOrd="0" presId="urn:microsoft.com/office/officeart/2018/2/layout/IconVerticalSolidList"/>
    <dgm:cxn modelId="{7D7E7CC2-13EB-4290-8F84-CECE23DE8B23}" type="presParOf" srcId="{5B47FAEF-0490-4040-89F5-736F5C2DF43E}" destId="{821FB78C-11E4-4763-A3EE-685DA50EE21B}" srcOrd="2" destOrd="0" presId="urn:microsoft.com/office/officeart/2018/2/layout/IconVerticalSolidList"/>
    <dgm:cxn modelId="{5BF45D4E-767B-40F2-91B0-80B7E85DB7E6}" type="presParOf" srcId="{5B47FAEF-0490-4040-89F5-736F5C2DF43E}" destId="{BDE56B66-9639-4F9C-BCF7-3EFA7C716489}" srcOrd="3" destOrd="0" presId="urn:microsoft.com/office/officeart/2018/2/layout/IconVerticalSolidList"/>
    <dgm:cxn modelId="{C1C5E12E-5B21-4884-8753-83FE755656B1}" type="presParOf" srcId="{83FB8033-4526-45E3-AFD7-62067C742C04}" destId="{F5FFC0FF-9D4B-42A8-AE89-DDFDE57C23B8}" srcOrd="7" destOrd="0" presId="urn:microsoft.com/office/officeart/2018/2/layout/IconVerticalSolidList"/>
    <dgm:cxn modelId="{11041A82-AE5C-4CF0-9F2F-54E5C63515C8}" type="presParOf" srcId="{83FB8033-4526-45E3-AFD7-62067C742C04}" destId="{656BA13D-5A09-4F5F-B1B4-A5B1DC76ADDB}" srcOrd="8" destOrd="0" presId="urn:microsoft.com/office/officeart/2018/2/layout/IconVerticalSolidList"/>
    <dgm:cxn modelId="{22B97AB5-A12A-4FE0-A09A-FEDBA5DF78E8}" type="presParOf" srcId="{656BA13D-5A09-4F5F-B1B4-A5B1DC76ADDB}" destId="{4440A6A9-A1D7-46C9-BBC3-55BAA2E28E17}" srcOrd="0" destOrd="0" presId="urn:microsoft.com/office/officeart/2018/2/layout/IconVerticalSolidList"/>
    <dgm:cxn modelId="{D5AE5FCD-6400-4E39-A2CB-05444515B749}" type="presParOf" srcId="{656BA13D-5A09-4F5F-B1B4-A5B1DC76ADDB}" destId="{4655F5C2-94AE-40A7-8586-52C0593E4494}" srcOrd="1" destOrd="0" presId="urn:microsoft.com/office/officeart/2018/2/layout/IconVerticalSolidList"/>
    <dgm:cxn modelId="{48C0856D-8177-4D74-BB98-A68554427CCF}" type="presParOf" srcId="{656BA13D-5A09-4F5F-B1B4-A5B1DC76ADDB}" destId="{9BC1A48D-BEBC-4986-8E6A-1F3344E9C381}" srcOrd="2" destOrd="0" presId="urn:microsoft.com/office/officeart/2018/2/layout/IconVerticalSolidList"/>
    <dgm:cxn modelId="{15F96244-46BD-4975-93D3-D6C762D8CBC1}" type="presParOf" srcId="{656BA13D-5A09-4F5F-B1B4-A5B1DC76ADDB}" destId="{EC01B0CC-B8B1-4BC1-B6F5-4C381E6DB54A}" srcOrd="3" destOrd="0" presId="urn:microsoft.com/office/officeart/2018/2/layout/IconVerticalSolidList"/>
    <dgm:cxn modelId="{945BFADA-D23F-4E61-9FDA-CAFCD87EBBCE}" type="presParOf" srcId="{83FB8033-4526-45E3-AFD7-62067C742C04}" destId="{BA754CED-1268-45A1-9A80-DCF702E33256}" srcOrd="9" destOrd="0" presId="urn:microsoft.com/office/officeart/2018/2/layout/IconVerticalSolidList"/>
    <dgm:cxn modelId="{CCF8A4B2-A0AD-4E97-A096-FCF80D7E95B1}" type="presParOf" srcId="{83FB8033-4526-45E3-AFD7-62067C742C04}" destId="{CE672F3B-B861-42B0-A368-82C1EBC551B0}" srcOrd="10" destOrd="0" presId="urn:microsoft.com/office/officeart/2018/2/layout/IconVerticalSolidList"/>
    <dgm:cxn modelId="{A5812BA6-A8F8-4560-A132-2BD094AA2FAE}" type="presParOf" srcId="{CE672F3B-B861-42B0-A368-82C1EBC551B0}" destId="{6A1CC0BA-287B-4591-AE2A-FC0DCB221AC2}" srcOrd="0" destOrd="0" presId="urn:microsoft.com/office/officeart/2018/2/layout/IconVerticalSolidList"/>
    <dgm:cxn modelId="{44DDB93D-7571-4A98-B06A-BC5674970C88}" type="presParOf" srcId="{CE672F3B-B861-42B0-A368-82C1EBC551B0}" destId="{7418875C-4A81-455D-A4A4-DF60F1747FF8}" srcOrd="1" destOrd="0" presId="urn:microsoft.com/office/officeart/2018/2/layout/IconVerticalSolidList"/>
    <dgm:cxn modelId="{AC3F8235-0FAB-44F1-9362-2B191047983B}" type="presParOf" srcId="{CE672F3B-B861-42B0-A368-82C1EBC551B0}" destId="{68F6C041-5640-4E78-B73F-A7F39B0447B5}" srcOrd="2" destOrd="0" presId="urn:microsoft.com/office/officeart/2018/2/layout/IconVerticalSolidList"/>
    <dgm:cxn modelId="{08EA795E-633B-46E5-8F2E-98D131C83235}" type="presParOf" srcId="{CE672F3B-B861-42B0-A368-82C1EBC551B0}" destId="{496445A3-6467-4FD9-BE2A-4BA790BFC003}" srcOrd="3" destOrd="0" presId="urn:microsoft.com/office/officeart/2018/2/layout/IconVerticalSolidList"/>
    <dgm:cxn modelId="{99D11AAA-CF72-409B-88F0-11AC5918847D}" type="presParOf" srcId="{83FB8033-4526-45E3-AFD7-62067C742C04}" destId="{DEF31541-31FC-4172-864A-E042D7EACF87}" srcOrd="11" destOrd="0" presId="urn:microsoft.com/office/officeart/2018/2/layout/IconVerticalSolidList"/>
    <dgm:cxn modelId="{807448DE-855A-41FD-A96D-F1AE8EED8437}" type="presParOf" srcId="{83FB8033-4526-45E3-AFD7-62067C742C04}" destId="{A7572B35-5C84-47DC-95DB-C090FEFC2227}" srcOrd="12" destOrd="0" presId="urn:microsoft.com/office/officeart/2018/2/layout/IconVerticalSolidList"/>
    <dgm:cxn modelId="{B397502F-01C6-4EEA-A544-65E8109CFC9A}" type="presParOf" srcId="{A7572B35-5C84-47DC-95DB-C090FEFC2227}" destId="{391156E9-9F82-4B7F-B38D-23C561F71A43}" srcOrd="0" destOrd="0" presId="urn:microsoft.com/office/officeart/2018/2/layout/IconVerticalSolidList"/>
    <dgm:cxn modelId="{89BBFB12-4263-4359-9BDB-316642E00A1B}" type="presParOf" srcId="{A7572B35-5C84-47DC-95DB-C090FEFC2227}" destId="{90F5B77A-486B-4699-B72D-2215269173C5}" srcOrd="1" destOrd="0" presId="urn:microsoft.com/office/officeart/2018/2/layout/IconVerticalSolidList"/>
    <dgm:cxn modelId="{05D266D6-5D87-40FB-A51A-02DFE879DDE2}" type="presParOf" srcId="{A7572B35-5C84-47DC-95DB-C090FEFC2227}" destId="{41868AC3-9870-4A91-A719-B06AE6BF75FC}" srcOrd="2" destOrd="0" presId="urn:microsoft.com/office/officeart/2018/2/layout/IconVerticalSolidList"/>
    <dgm:cxn modelId="{6AC7B1DA-5D65-4874-A187-A957B140EAED}" type="presParOf" srcId="{A7572B35-5C84-47DC-95DB-C090FEFC2227}" destId="{BF16CB18-B32D-450A-B7D3-D2B5B94BDCEE}"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990D19C-2CEC-4B5A-8BED-43B5B1B2EE78}" type="doc">
      <dgm:prSet loTypeId="urn:microsoft.com/office/officeart/2005/8/layout/list1" loCatId="list" qsTypeId="urn:microsoft.com/office/officeart/2005/8/quickstyle/simple4" qsCatId="simple" csTypeId="urn:microsoft.com/office/officeart/2005/8/colors/accent1_2" csCatId="accent1"/>
      <dgm:spPr/>
      <dgm:t>
        <a:bodyPr/>
        <a:lstStyle/>
        <a:p>
          <a:endParaRPr lang="en-US"/>
        </a:p>
      </dgm:t>
    </dgm:pt>
    <dgm:pt modelId="{800B6886-F3E0-43A0-BA75-B1DF7E97DE2F}">
      <dgm:prSet/>
      <dgm:spPr/>
      <dgm:t>
        <a:bodyPr/>
        <a:lstStyle/>
        <a:p>
          <a:pPr>
            <a:lnSpc>
              <a:spcPct val="100000"/>
            </a:lnSpc>
          </a:pPr>
          <a:r>
            <a:rPr lang="en-US" b="1"/>
            <a:t>Household Sanitation </a:t>
          </a:r>
          <a:endParaRPr lang="en-US"/>
        </a:p>
      </dgm:t>
    </dgm:pt>
    <dgm:pt modelId="{02222A4F-FAC2-461B-8E4B-40838B4E48EB}" type="parTrans" cxnId="{2A96A57F-123A-40CA-8C0F-27F458749C7D}">
      <dgm:prSet/>
      <dgm:spPr/>
      <dgm:t>
        <a:bodyPr/>
        <a:lstStyle/>
        <a:p>
          <a:endParaRPr lang="en-US"/>
        </a:p>
      </dgm:t>
    </dgm:pt>
    <dgm:pt modelId="{272BE427-2C61-45F1-BF6D-79A4A38B0412}" type="sibTrans" cxnId="{2A96A57F-123A-40CA-8C0F-27F458749C7D}">
      <dgm:prSet/>
      <dgm:spPr/>
      <dgm:t>
        <a:bodyPr/>
        <a:lstStyle/>
        <a:p>
          <a:endParaRPr lang="en-US"/>
        </a:p>
      </dgm:t>
    </dgm:pt>
    <dgm:pt modelId="{A895BCEA-41C3-4071-9229-0B5183C0C221}">
      <dgm:prSet/>
      <dgm:spPr/>
      <dgm:t>
        <a:bodyPr/>
        <a:lstStyle/>
        <a:p>
          <a:pPr>
            <a:lnSpc>
              <a:spcPct val="100000"/>
            </a:lnSpc>
          </a:pPr>
          <a:r>
            <a:rPr lang="en-US" b="1"/>
            <a:t>School Sanitation </a:t>
          </a:r>
          <a:endParaRPr lang="en-US"/>
        </a:p>
      </dgm:t>
    </dgm:pt>
    <dgm:pt modelId="{C78E8399-B8C4-453F-B854-47C2A9B7BAB2}" type="parTrans" cxnId="{EB600F22-5531-4AC7-B1DE-D2A285215FCF}">
      <dgm:prSet/>
      <dgm:spPr/>
      <dgm:t>
        <a:bodyPr/>
        <a:lstStyle/>
        <a:p>
          <a:endParaRPr lang="en-US"/>
        </a:p>
      </dgm:t>
    </dgm:pt>
    <dgm:pt modelId="{F9B91840-874B-46D3-AADA-5AF8556FA627}" type="sibTrans" cxnId="{EB600F22-5531-4AC7-B1DE-D2A285215FCF}">
      <dgm:prSet/>
      <dgm:spPr/>
      <dgm:t>
        <a:bodyPr/>
        <a:lstStyle/>
        <a:p>
          <a:endParaRPr lang="en-US"/>
        </a:p>
      </dgm:t>
    </dgm:pt>
    <dgm:pt modelId="{0FF80C02-2DF6-4245-9513-1DC9830BD420}">
      <dgm:prSet/>
      <dgm:spPr/>
      <dgm:t>
        <a:bodyPr/>
        <a:lstStyle/>
        <a:p>
          <a:pPr>
            <a:lnSpc>
              <a:spcPct val="100000"/>
            </a:lnSpc>
          </a:pPr>
          <a:r>
            <a:rPr lang="en-US" b="1"/>
            <a:t>Sanitation in Health Care Facilities</a:t>
          </a:r>
          <a:endParaRPr lang="en-US"/>
        </a:p>
      </dgm:t>
    </dgm:pt>
    <dgm:pt modelId="{E775A266-7847-4F48-9AAF-86BEDB4FBF6A}" type="parTrans" cxnId="{DBEDEEFE-66BF-48FB-8ADB-3DAA6023E8A1}">
      <dgm:prSet/>
      <dgm:spPr/>
      <dgm:t>
        <a:bodyPr/>
        <a:lstStyle/>
        <a:p>
          <a:endParaRPr lang="en-US"/>
        </a:p>
      </dgm:t>
    </dgm:pt>
    <dgm:pt modelId="{EF3D33A6-B54B-4C21-889D-2A5477BF1219}" type="sibTrans" cxnId="{DBEDEEFE-66BF-48FB-8ADB-3DAA6023E8A1}">
      <dgm:prSet/>
      <dgm:spPr/>
      <dgm:t>
        <a:bodyPr/>
        <a:lstStyle/>
        <a:p>
          <a:endParaRPr lang="en-US"/>
        </a:p>
      </dgm:t>
    </dgm:pt>
    <dgm:pt modelId="{FB1A6CC2-D209-4831-9520-C192689A7D2B}">
      <dgm:prSet/>
      <dgm:spPr/>
      <dgm:t>
        <a:bodyPr/>
        <a:lstStyle/>
        <a:p>
          <a:pPr>
            <a:lnSpc>
              <a:spcPct val="100000"/>
            </a:lnSpc>
          </a:pPr>
          <a:r>
            <a:rPr lang="en-US" b="1"/>
            <a:t>Sanitation in public areas</a:t>
          </a:r>
          <a:endParaRPr lang="en-US"/>
        </a:p>
      </dgm:t>
    </dgm:pt>
    <dgm:pt modelId="{8ED31294-17BE-4D45-9A3C-B849B4C0FAA1}" type="parTrans" cxnId="{72941D9F-F4E9-4D36-B7A5-2333F68BD576}">
      <dgm:prSet/>
      <dgm:spPr/>
      <dgm:t>
        <a:bodyPr/>
        <a:lstStyle/>
        <a:p>
          <a:endParaRPr lang="en-US"/>
        </a:p>
      </dgm:t>
    </dgm:pt>
    <dgm:pt modelId="{1A266076-FCB4-4E7D-96A2-EB921DDCFD79}" type="sibTrans" cxnId="{72941D9F-F4E9-4D36-B7A5-2333F68BD576}">
      <dgm:prSet/>
      <dgm:spPr/>
      <dgm:t>
        <a:bodyPr/>
        <a:lstStyle/>
        <a:p>
          <a:endParaRPr lang="en-US"/>
        </a:p>
      </dgm:t>
    </dgm:pt>
    <dgm:pt modelId="{473B8573-AE8E-4D95-AD11-BBAA2F1463D4}">
      <dgm:prSet/>
      <dgm:spPr/>
      <dgm:t>
        <a:bodyPr/>
        <a:lstStyle/>
        <a:p>
          <a:pPr>
            <a:lnSpc>
              <a:spcPct val="100000"/>
            </a:lnSpc>
          </a:pPr>
          <a:r>
            <a:rPr lang="en-US" b="1"/>
            <a:t>Sanitation in disasters and emergencies </a:t>
          </a:r>
          <a:endParaRPr lang="en-US"/>
        </a:p>
      </dgm:t>
    </dgm:pt>
    <dgm:pt modelId="{EFBBE13D-00BE-4CA9-9296-2D794F0E419E}" type="parTrans" cxnId="{EF82E360-F430-4880-82D6-30546A7DF22D}">
      <dgm:prSet/>
      <dgm:spPr/>
      <dgm:t>
        <a:bodyPr/>
        <a:lstStyle/>
        <a:p>
          <a:endParaRPr lang="en-US"/>
        </a:p>
      </dgm:t>
    </dgm:pt>
    <dgm:pt modelId="{C1AC201D-B8B8-4781-BCDA-42037ECCD817}" type="sibTrans" cxnId="{EF82E360-F430-4880-82D6-30546A7DF22D}">
      <dgm:prSet/>
      <dgm:spPr/>
      <dgm:t>
        <a:bodyPr/>
        <a:lstStyle/>
        <a:p>
          <a:endParaRPr lang="en-US"/>
        </a:p>
      </dgm:t>
    </dgm:pt>
    <dgm:pt modelId="{C089DD74-8C02-404A-8ADA-5DC1C507F109}" type="pres">
      <dgm:prSet presAssocID="{D990D19C-2CEC-4B5A-8BED-43B5B1B2EE78}" presName="linear" presStyleCnt="0">
        <dgm:presLayoutVars>
          <dgm:dir/>
          <dgm:animLvl val="lvl"/>
          <dgm:resizeHandles val="exact"/>
        </dgm:presLayoutVars>
      </dgm:prSet>
      <dgm:spPr/>
    </dgm:pt>
    <dgm:pt modelId="{062D334A-2519-4C7C-A891-05AB4690F204}" type="pres">
      <dgm:prSet presAssocID="{800B6886-F3E0-43A0-BA75-B1DF7E97DE2F}" presName="parentLin" presStyleCnt="0"/>
      <dgm:spPr/>
    </dgm:pt>
    <dgm:pt modelId="{D2F039A4-659F-44C7-8A3D-220FFCF7EF74}" type="pres">
      <dgm:prSet presAssocID="{800B6886-F3E0-43A0-BA75-B1DF7E97DE2F}" presName="parentLeftMargin" presStyleLbl="node1" presStyleIdx="0" presStyleCnt="5"/>
      <dgm:spPr/>
    </dgm:pt>
    <dgm:pt modelId="{C11F78B5-8B3A-4F41-B696-11C35EB811BF}" type="pres">
      <dgm:prSet presAssocID="{800B6886-F3E0-43A0-BA75-B1DF7E97DE2F}" presName="parentText" presStyleLbl="node1" presStyleIdx="0" presStyleCnt="5">
        <dgm:presLayoutVars>
          <dgm:chMax val="0"/>
          <dgm:bulletEnabled val="1"/>
        </dgm:presLayoutVars>
      </dgm:prSet>
      <dgm:spPr/>
    </dgm:pt>
    <dgm:pt modelId="{41D417E0-934D-4545-B0AE-901EF2E31140}" type="pres">
      <dgm:prSet presAssocID="{800B6886-F3E0-43A0-BA75-B1DF7E97DE2F}" presName="negativeSpace" presStyleCnt="0"/>
      <dgm:spPr/>
    </dgm:pt>
    <dgm:pt modelId="{D05A4706-40A3-4FA9-A5FE-663AEB728886}" type="pres">
      <dgm:prSet presAssocID="{800B6886-F3E0-43A0-BA75-B1DF7E97DE2F}" presName="childText" presStyleLbl="conFgAcc1" presStyleIdx="0" presStyleCnt="5">
        <dgm:presLayoutVars>
          <dgm:bulletEnabled val="1"/>
        </dgm:presLayoutVars>
      </dgm:prSet>
      <dgm:spPr/>
    </dgm:pt>
    <dgm:pt modelId="{0FA98643-5DDC-44E4-AF82-F69932A5CE89}" type="pres">
      <dgm:prSet presAssocID="{272BE427-2C61-45F1-BF6D-79A4A38B0412}" presName="spaceBetweenRectangles" presStyleCnt="0"/>
      <dgm:spPr/>
    </dgm:pt>
    <dgm:pt modelId="{02DE5BD9-2256-4413-8418-4840CEDE6809}" type="pres">
      <dgm:prSet presAssocID="{A895BCEA-41C3-4071-9229-0B5183C0C221}" presName="parentLin" presStyleCnt="0"/>
      <dgm:spPr/>
    </dgm:pt>
    <dgm:pt modelId="{80FB488B-AF22-4877-9BB1-5E4FD5CF2AB9}" type="pres">
      <dgm:prSet presAssocID="{A895BCEA-41C3-4071-9229-0B5183C0C221}" presName="parentLeftMargin" presStyleLbl="node1" presStyleIdx="0" presStyleCnt="5"/>
      <dgm:spPr/>
    </dgm:pt>
    <dgm:pt modelId="{40150C29-4D90-4E78-9B2D-C35780B85DF6}" type="pres">
      <dgm:prSet presAssocID="{A895BCEA-41C3-4071-9229-0B5183C0C221}" presName="parentText" presStyleLbl="node1" presStyleIdx="1" presStyleCnt="5">
        <dgm:presLayoutVars>
          <dgm:chMax val="0"/>
          <dgm:bulletEnabled val="1"/>
        </dgm:presLayoutVars>
      </dgm:prSet>
      <dgm:spPr/>
    </dgm:pt>
    <dgm:pt modelId="{C8536A6B-7C5F-4E34-8F66-67181B86D518}" type="pres">
      <dgm:prSet presAssocID="{A895BCEA-41C3-4071-9229-0B5183C0C221}" presName="negativeSpace" presStyleCnt="0"/>
      <dgm:spPr/>
    </dgm:pt>
    <dgm:pt modelId="{D92CA47D-9EEC-4644-89B3-AD4ED37CFA9A}" type="pres">
      <dgm:prSet presAssocID="{A895BCEA-41C3-4071-9229-0B5183C0C221}" presName="childText" presStyleLbl="conFgAcc1" presStyleIdx="1" presStyleCnt="5">
        <dgm:presLayoutVars>
          <dgm:bulletEnabled val="1"/>
        </dgm:presLayoutVars>
      </dgm:prSet>
      <dgm:spPr/>
    </dgm:pt>
    <dgm:pt modelId="{72E89493-3BA4-43E0-969B-9D3469147A03}" type="pres">
      <dgm:prSet presAssocID="{F9B91840-874B-46D3-AADA-5AF8556FA627}" presName="spaceBetweenRectangles" presStyleCnt="0"/>
      <dgm:spPr/>
    </dgm:pt>
    <dgm:pt modelId="{3E2FBEF5-2B88-4EA2-9FF6-BC424F978DDB}" type="pres">
      <dgm:prSet presAssocID="{0FF80C02-2DF6-4245-9513-1DC9830BD420}" presName="parentLin" presStyleCnt="0"/>
      <dgm:spPr/>
    </dgm:pt>
    <dgm:pt modelId="{C1238BEE-888F-4BF4-9846-997C76BD4F6C}" type="pres">
      <dgm:prSet presAssocID="{0FF80C02-2DF6-4245-9513-1DC9830BD420}" presName="parentLeftMargin" presStyleLbl="node1" presStyleIdx="1" presStyleCnt="5"/>
      <dgm:spPr/>
    </dgm:pt>
    <dgm:pt modelId="{1DDA3C91-1753-4A11-AD4C-541883015413}" type="pres">
      <dgm:prSet presAssocID="{0FF80C02-2DF6-4245-9513-1DC9830BD420}" presName="parentText" presStyleLbl="node1" presStyleIdx="2" presStyleCnt="5">
        <dgm:presLayoutVars>
          <dgm:chMax val="0"/>
          <dgm:bulletEnabled val="1"/>
        </dgm:presLayoutVars>
      </dgm:prSet>
      <dgm:spPr/>
    </dgm:pt>
    <dgm:pt modelId="{D4A2F7EC-5A6B-47ED-BA7B-9FB80E849F2B}" type="pres">
      <dgm:prSet presAssocID="{0FF80C02-2DF6-4245-9513-1DC9830BD420}" presName="negativeSpace" presStyleCnt="0"/>
      <dgm:spPr/>
    </dgm:pt>
    <dgm:pt modelId="{7C49E4A1-257C-46C0-A29B-92AD655C75C0}" type="pres">
      <dgm:prSet presAssocID="{0FF80C02-2DF6-4245-9513-1DC9830BD420}" presName="childText" presStyleLbl="conFgAcc1" presStyleIdx="2" presStyleCnt="5">
        <dgm:presLayoutVars>
          <dgm:bulletEnabled val="1"/>
        </dgm:presLayoutVars>
      </dgm:prSet>
      <dgm:spPr/>
    </dgm:pt>
    <dgm:pt modelId="{4D4D7831-5F2C-484A-BE16-5AFA16012F38}" type="pres">
      <dgm:prSet presAssocID="{EF3D33A6-B54B-4C21-889D-2A5477BF1219}" presName="spaceBetweenRectangles" presStyleCnt="0"/>
      <dgm:spPr/>
    </dgm:pt>
    <dgm:pt modelId="{AB44E43F-FD67-4787-BFAE-A754EFB493CC}" type="pres">
      <dgm:prSet presAssocID="{FB1A6CC2-D209-4831-9520-C192689A7D2B}" presName="parentLin" presStyleCnt="0"/>
      <dgm:spPr/>
    </dgm:pt>
    <dgm:pt modelId="{FD13855A-5E31-4F7C-A58C-56E8296BD8FF}" type="pres">
      <dgm:prSet presAssocID="{FB1A6CC2-D209-4831-9520-C192689A7D2B}" presName="parentLeftMargin" presStyleLbl="node1" presStyleIdx="2" presStyleCnt="5"/>
      <dgm:spPr/>
    </dgm:pt>
    <dgm:pt modelId="{E68F8D62-3E62-4289-B925-8EDF85D06B78}" type="pres">
      <dgm:prSet presAssocID="{FB1A6CC2-D209-4831-9520-C192689A7D2B}" presName="parentText" presStyleLbl="node1" presStyleIdx="3" presStyleCnt="5">
        <dgm:presLayoutVars>
          <dgm:chMax val="0"/>
          <dgm:bulletEnabled val="1"/>
        </dgm:presLayoutVars>
      </dgm:prSet>
      <dgm:spPr/>
    </dgm:pt>
    <dgm:pt modelId="{FB4844C6-6632-4DBC-920D-C3C8BA0AF397}" type="pres">
      <dgm:prSet presAssocID="{FB1A6CC2-D209-4831-9520-C192689A7D2B}" presName="negativeSpace" presStyleCnt="0"/>
      <dgm:spPr/>
    </dgm:pt>
    <dgm:pt modelId="{450DB70C-B9DE-41B3-B938-080039B052DE}" type="pres">
      <dgm:prSet presAssocID="{FB1A6CC2-D209-4831-9520-C192689A7D2B}" presName="childText" presStyleLbl="conFgAcc1" presStyleIdx="3" presStyleCnt="5">
        <dgm:presLayoutVars>
          <dgm:bulletEnabled val="1"/>
        </dgm:presLayoutVars>
      </dgm:prSet>
      <dgm:spPr/>
    </dgm:pt>
    <dgm:pt modelId="{D7EB330A-5E3E-4942-AA4D-27E96CB8DCD2}" type="pres">
      <dgm:prSet presAssocID="{1A266076-FCB4-4E7D-96A2-EB921DDCFD79}" presName="spaceBetweenRectangles" presStyleCnt="0"/>
      <dgm:spPr/>
    </dgm:pt>
    <dgm:pt modelId="{40F3CE86-22C5-4F56-B1D9-5E2611DE40AE}" type="pres">
      <dgm:prSet presAssocID="{473B8573-AE8E-4D95-AD11-BBAA2F1463D4}" presName="parentLin" presStyleCnt="0"/>
      <dgm:spPr/>
    </dgm:pt>
    <dgm:pt modelId="{536B0130-950F-41F1-B87F-19A9CF65FD64}" type="pres">
      <dgm:prSet presAssocID="{473B8573-AE8E-4D95-AD11-BBAA2F1463D4}" presName="parentLeftMargin" presStyleLbl="node1" presStyleIdx="3" presStyleCnt="5"/>
      <dgm:spPr/>
    </dgm:pt>
    <dgm:pt modelId="{F1A83D8A-1AFF-4D61-9E8C-9B0F24656CB1}" type="pres">
      <dgm:prSet presAssocID="{473B8573-AE8E-4D95-AD11-BBAA2F1463D4}" presName="parentText" presStyleLbl="node1" presStyleIdx="4" presStyleCnt="5">
        <dgm:presLayoutVars>
          <dgm:chMax val="0"/>
          <dgm:bulletEnabled val="1"/>
        </dgm:presLayoutVars>
      </dgm:prSet>
      <dgm:spPr/>
    </dgm:pt>
    <dgm:pt modelId="{D72015A4-D8F7-42CB-AF19-EAF5185D9020}" type="pres">
      <dgm:prSet presAssocID="{473B8573-AE8E-4D95-AD11-BBAA2F1463D4}" presName="negativeSpace" presStyleCnt="0"/>
      <dgm:spPr/>
    </dgm:pt>
    <dgm:pt modelId="{A5EAFA9A-727E-489F-9D48-F04C485201B8}" type="pres">
      <dgm:prSet presAssocID="{473B8573-AE8E-4D95-AD11-BBAA2F1463D4}" presName="childText" presStyleLbl="conFgAcc1" presStyleIdx="4" presStyleCnt="5">
        <dgm:presLayoutVars>
          <dgm:bulletEnabled val="1"/>
        </dgm:presLayoutVars>
      </dgm:prSet>
      <dgm:spPr/>
    </dgm:pt>
  </dgm:ptLst>
  <dgm:cxnLst>
    <dgm:cxn modelId="{A5834707-445A-47AE-9036-538A567A338F}" type="presOf" srcId="{800B6886-F3E0-43A0-BA75-B1DF7E97DE2F}" destId="{C11F78B5-8B3A-4F41-B696-11C35EB811BF}" srcOrd="1" destOrd="0" presId="urn:microsoft.com/office/officeart/2005/8/layout/list1"/>
    <dgm:cxn modelId="{EB600F22-5531-4AC7-B1DE-D2A285215FCF}" srcId="{D990D19C-2CEC-4B5A-8BED-43B5B1B2EE78}" destId="{A895BCEA-41C3-4071-9229-0B5183C0C221}" srcOrd="1" destOrd="0" parTransId="{C78E8399-B8C4-453F-B854-47C2A9B7BAB2}" sibTransId="{F9B91840-874B-46D3-AADA-5AF8556FA627}"/>
    <dgm:cxn modelId="{EF82E360-F430-4880-82D6-30546A7DF22D}" srcId="{D990D19C-2CEC-4B5A-8BED-43B5B1B2EE78}" destId="{473B8573-AE8E-4D95-AD11-BBAA2F1463D4}" srcOrd="4" destOrd="0" parTransId="{EFBBE13D-00BE-4CA9-9296-2D794F0E419E}" sibTransId="{C1AC201D-B8B8-4781-BCDA-42037ECCD817}"/>
    <dgm:cxn modelId="{8416BC76-851E-4D43-A77B-7F6E456613C9}" type="presOf" srcId="{FB1A6CC2-D209-4831-9520-C192689A7D2B}" destId="{FD13855A-5E31-4F7C-A58C-56E8296BD8FF}" srcOrd="0" destOrd="0" presId="urn:microsoft.com/office/officeart/2005/8/layout/list1"/>
    <dgm:cxn modelId="{6C7BD87C-DD16-44D9-B474-CF4D436692D2}" type="presOf" srcId="{A895BCEA-41C3-4071-9229-0B5183C0C221}" destId="{40150C29-4D90-4E78-9B2D-C35780B85DF6}" srcOrd="1" destOrd="0" presId="urn:microsoft.com/office/officeart/2005/8/layout/list1"/>
    <dgm:cxn modelId="{EB0E8D7D-8775-4F24-AEFA-29C5214F17D8}" type="presOf" srcId="{D990D19C-2CEC-4B5A-8BED-43B5B1B2EE78}" destId="{C089DD74-8C02-404A-8ADA-5DC1C507F109}" srcOrd="0" destOrd="0" presId="urn:microsoft.com/office/officeart/2005/8/layout/list1"/>
    <dgm:cxn modelId="{2ECEFD7D-9D35-4E8B-AB03-C02AA391CAF9}" type="presOf" srcId="{0FF80C02-2DF6-4245-9513-1DC9830BD420}" destId="{C1238BEE-888F-4BF4-9846-997C76BD4F6C}" srcOrd="0" destOrd="0" presId="urn:microsoft.com/office/officeart/2005/8/layout/list1"/>
    <dgm:cxn modelId="{2A96A57F-123A-40CA-8C0F-27F458749C7D}" srcId="{D990D19C-2CEC-4B5A-8BED-43B5B1B2EE78}" destId="{800B6886-F3E0-43A0-BA75-B1DF7E97DE2F}" srcOrd="0" destOrd="0" parTransId="{02222A4F-FAC2-461B-8E4B-40838B4E48EB}" sibTransId="{272BE427-2C61-45F1-BF6D-79A4A38B0412}"/>
    <dgm:cxn modelId="{8356A68B-75EC-4B77-8D4A-846FB06CCE1B}" type="presOf" srcId="{473B8573-AE8E-4D95-AD11-BBAA2F1463D4}" destId="{536B0130-950F-41F1-B87F-19A9CF65FD64}" srcOrd="0" destOrd="0" presId="urn:microsoft.com/office/officeart/2005/8/layout/list1"/>
    <dgm:cxn modelId="{72941D9F-F4E9-4D36-B7A5-2333F68BD576}" srcId="{D990D19C-2CEC-4B5A-8BED-43B5B1B2EE78}" destId="{FB1A6CC2-D209-4831-9520-C192689A7D2B}" srcOrd="3" destOrd="0" parTransId="{8ED31294-17BE-4D45-9A3C-B849B4C0FAA1}" sibTransId="{1A266076-FCB4-4E7D-96A2-EB921DDCFD79}"/>
    <dgm:cxn modelId="{A8A569BD-3763-4C1B-AA06-CD4497A1ECAE}" type="presOf" srcId="{473B8573-AE8E-4D95-AD11-BBAA2F1463D4}" destId="{F1A83D8A-1AFF-4D61-9E8C-9B0F24656CB1}" srcOrd="1" destOrd="0" presId="urn:microsoft.com/office/officeart/2005/8/layout/list1"/>
    <dgm:cxn modelId="{C6D54FD2-AE7A-437D-8DAD-550C703E230C}" type="presOf" srcId="{FB1A6CC2-D209-4831-9520-C192689A7D2B}" destId="{E68F8D62-3E62-4289-B925-8EDF85D06B78}" srcOrd="1" destOrd="0" presId="urn:microsoft.com/office/officeart/2005/8/layout/list1"/>
    <dgm:cxn modelId="{2BBBEBF1-445C-4B46-B192-FC410A1D867D}" type="presOf" srcId="{A895BCEA-41C3-4071-9229-0B5183C0C221}" destId="{80FB488B-AF22-4877-9BB1-5E4FD5CF2AB9}" srcOrd="0" destOrd="0" presId="urn:microsoft.com/office/officeart/2005/8/layout/list1"/>
    <dgm:cxn modelId="{3E7F90F5-C6D8-41AF-9149-A0828F57642A}" type="presOf" srcId="{800B6886-F3E0-43A0-BA75-B1DF7E97DE2F}" destId="{D2F039A4-659F-44C7-8A3D-220FFCF7EF74}" srcOrd="0" destOrd="0" presId="urn:microsoft.com/office/officeart/2005/8/layout/list1"/>
    <dgm:cxn modelId="{E9BC2BFE-046E-4B8A-A0AC-0C6A458E238B}" type="presOf" srcId="{0FF80C02-2DF6-4245-9513-1DC9830BD420}" destId="{1DDA3C91-1753-4A11-AD4C-541883015413}" srcOrd="1" destOrd="0" presId="urn:microsoft.com/office/officeart/2005/8/layout/list1"/>
    <dgm:cxn modelId="{DBEDEEFE-66BF-48FB-8ADB-3DAA6023E8A1}" srcId="{D990D19C-2CEC-4B5A-8BED-43B5B1B2EE78}" destId="{0FF80C02-2DF6-4245-9513-1DC9830BD420}" srcOrd="2" destOrd="0" parTransId="{E775A266-7847-4F48-9AAF-86BEDB4FBF6A}" sibTransId="{EF3D33A6-B54B-4C21-889D-2A5477BF1219}"/>
    <dgm:cxn modelId="{2C113343-F0C5-4128-B278-6B4AA1C7BF89}" type="presParOf" srcId="{C089DD74-8C02-404A-8ADA-5DC1C507F109}" destId="{062D334A-2519-4C7C-A891-05AB4690F204}" srcOrd="0" destOrd="0" presId="urn:microsoft.com/office/officeart/2005/8/layout/list1"/>
    <dgm:cxn modelId="{CA255C97-5330-471F-91FB-505748B76F4D}" type="presParOf" srcId="{062D334A-2519-4C7C-A891-05AB4690F204}" destId="{D2F039A4-659F-44C7-8A3D-220FFCF7EF74}" srcOrd="0" destOrd="0" presId="urn:microsoft.com/office/officeart/2005/8/layout/list1"/>
    <dgm:cxn modelId="{58B42428-827F-48A2-A8A4-A79791E48C75}" type="presParOf" srcId="{062D334A-2519-4C7C-A891-05AB4690F204}" destId="{C11F78B5-8B3A-4F41-B696-11C35EB811BF}" srcOrd="1" destOrd="0" presId="urn:microsoft.com/office/officeart/2005/8/layout/list1"/>
    <dgm:cxn modelId="{5F255A22-0F6A-4B33-AD56-8B9987E29382}" type="presParOf" srcId="{C089DD74-8C02-404A-8ADA-5DC1C507F109}" destId="{41D417E0-934D-4545-B0AE-901EF2E31140}" srcOrd="1" destOrd="0" presId="urn:microsoft.com/office/officeart/2005/8/layout/list1"/>
    <dgm:cxn modelId="{B66BE75E-207F-47B0-8A29-4F5EACB8B04D}" type="presParOf" srcId="{C089DD74-8C02-404A-8ADA-5DC1C507F109}" destId="{D05A4706-40A3-4FA9-A5FE-663AEB728886}" srcOrd="2" destOrd="0" presId="urn:microsoft.com/office/officeart/2005/8/layout/list1"/>
    <dgm:cxn modelId="{8531FD6B-0E1C-4C65-B96A-CFF3DBD99700}" type="presParOf" srcId="{C089DD74-8C02-404A-8ADA-5DC1C507F109}" destId="{0FA98643-5DDC-44E4-AF82-F69932A5CE89}" srcOrd="3" destOrd="0" presId="urn:microsoft.com/office/officeart/2005/8/layout/list1"/>
    <dgm:cxn modelId="{06F97821-D49D-4999-A01C-E76F695BBDC9}" type="presParOf" srcId="{C089DD74-8C02-404A-8ADA-5DC1C507F109}" destId="{02DE5BD9-2256-4413-8418-4840CEDE6809}" srcOrd="4" destOrd="0" presId="urn:microsoft.com/office/officeart/2005/8/layout/list1"/>
    <dgm:cxn modelId="{1B65AA47-0326-4D66-A958-60514D3951D5}" type="presParOf" srcId="{02DE5BD9-2256-4413-8418-4840CEDE6809}" destId="{80FB488B-AF22-4877-9BB1-5E4FD5CF2AB9}" srcOrd="0" destOrd="0" presId="urn:microsoft.com/office/officeart/2005/8/layout/list1"/>
    <dgm:cxn modelId="{1808AC16-ED7B-40A4-BD76-990493B1311D}" type="presParOf" srcId="{02DE5BD9-2256-4413-8418-4840CEDE6809}" destId="{40150C29-4D90-4E78-9B2D-C35780B85DF6}" srcOrd="1" destOrd="0" presId="urn:microsoft.com/office/officeart/2005/8/layout/list1"/>
    <dgm:cxn modelId="{6E899E8E-D833-43E1-8220-F52248E1D50B}" type="presParOf" srcId="{C089DD74-8C02-404A-8ADA-5DC1C507F109}" destId="{C8536A6B-7C5F-4E34-8F66-67181B86D518}" srcOrd="5" destOrd="0" presId="urn:microsoft.com/office/officeart/2005/8/layout/list1"/>
    <dgm:cxn modelId="{8079AB9D-0AF6-4203-9CB3-D0EE9D290C9D}" type="presParOf" srcId="{C089DD74-8C02-404A-8ADA-5DC1C507F109}" destId="{D92CA47D-9EEC-4644-89B3-AD4ED37CFA9A}" srcOrd="6" destOrd="0" presId="urn:microsoft.com/office/officeart/2005/8/layout/list1"/>
    <dgm:cxn modelId="{AF2F1628-81EC-45A6-ACE0-8C87A048B880}" type="presParOf" srcId="{C089DD74-8C02-404A-8ADA-5DC1C507F109}" destId="{72E89493-3BA4-43E0-969B-9D3469147A03}" srcOrd="7" destOrd="0" presId="urn:microsoft.com/office/officeart/2005/8/layout/list1"/>
    <dgm:cxn modelId="{6BFD88B3-867C-4A4C-A7AC-44973AB5410E}" type="presParOf" srcId="{C089DD74-8C02-404A-8ADA-5DC1C507F109}" destId="{3E2FBEF5-2B88-4EA2-9FF6-BC424F978DDB}" srcOrd="8" destOrd="0" presId="urn:microsoft.com/office/officeart/2005/8/layout/list1"/>
    <dgm:cxn modelId="{2BB7A9A2-3EBC-45F9-B661-3DAC09FD8626}" type="presParOf" srcId="{3E2FBEF5-2B88-4EA2-9FF6-BC424F978DDB}" destId="{C1238BEE-888F-4BF4-9846-997C76BD4F6C}" srcOrd="0" destOrd="0" presId="urn:microsoft.com/office/officeart/2005/8/layout/list1"/>
    <dgm:cxn modelId="{203314F9-5E21-4676-8A87-7B95ED0C5FCA}" type="presParOf" srcId="{3E2FBEF5-2B88-4EA2-9FF6-BC424F978DDB}" destId="{1DDA3C91-1753-4A11-AD4C-541883015413}" srcOrd="1" destOrd="0" presId="urn:microsoft.com/office/officeart/2005/8/layout/list1"/>
    <dgm:cxn modelId="{DFAEF3AE-F895-4F54-8E53-277B2CB9663A}" type="presParOf" srcId="{C089DD74-8C02-404A-8ADA-5DC1C507F109}" destId="{D4A2F7EC-5A6B-47ED-BA7B-9FB80E849F2B}" srcOrd="9" destOrd="0" presId="urn:microsoft.com/office/officeart/2005/8/layout/list1"/>
    <dgm:cxn modelId="{35DD1C22-DBED-4CD7-9801-1AF723F07A5C}" type="presParOf" srcId="{C089DD74-8C02-404A-8ADA-5DC1C507F109}" destId="{7C49E4A1-257C-46C0-A29B-92AD655C75C0}" srcOrd="10" destOrd="0" presId="urn:microsoft.com/office/officeart/2005/8/layout/list1"/>
    <dgm:cxn modelId="{FFF71EF2-3A8E-416D-AA6D-AF42110862E9}" type="presParOf" srcId="{C089DD74-8C02-404A-8ADA-5DC1C507F109}" destId="{4D4D7831-5F2C-484A-BE16-5AFA16012F38}" srcOrd="11" destOrd="0" presId="urn:microsoft.com/office/officeart/2005/8/layout/list1"/>
    <dgm:cxn modelId="{C8CB7CFD-61DE-462D-AA71-AEBC868BED98}" type="presParOf" srcId="{C089DD74-8C02-404A-8ADA-5DC1C507F109}" destId="{AB44E43F-FD67-4787-BFAE-A754EFB493CC}" srcOrd="12" destOrd="0" presId="urn:microsoft.com/office/officeart/2005/8/layout/list1"/>
    <dgm:cxn modelId="{0BF56C2D-22EF-49F4-9F52-AD6C53A1C36C}" type="presParOf" srcId="{AB44E43F-FD67-4787-BFAE-A754EFB493CC}" destId="{FD13855A-5E31-4F7C-A58C-56E8296BD8FF}" srcOrd="0" destOrd="0" presId="urn:microsoft.com/office/officeart/2005/8/layout/list1"/>
    <dgm:cxn modelId="{62B2F3F6-73F7-45E7-8BDD-8336ECBC2BF5}" type="presParOf" srcId="{AB44E43F-FD67-4787-BFAE-A754EFB493CC}" destId="{E68F8D62-3E62-4289-B925-8EDF85D06B78}" srcOrd="1" destOrd="0" presId="urn:microsoft.com/office/officeart/2005/8/layout/list1"/>
    <dgm:cxn modelId="{57A3077A-F272-441A-863B-BF4E3CBFF5B0}" type="presParOf" srcId="{C089DD74-8C02-404A-8ADA-5DC1C507F109}" destId="{FB4844C6-6632-4DBC-920D-C3C8BA0AF397}" srcOrd="13" destOrd="0" presId="urn:microsoft.com/office/officeart/2005/8/layout/list1"/>
    <dgm:cxn modelId="{841C05E6-4528-4F5C-A8F9-9328E6B1F85A}" type="presParOf" srcId="{C089DD74-8C02-404A-8ADA-5DC1C507F109}" destId="{450DB70C-B9DE-41B3-B938-080039B052DE}" srcOrd="14" destOrd="0" presId="urn:microsoft.com/office/officeart/2005/8/layout/list1"/>
    <dgm:cxn modelId="{3AC83C5D-D122-4F82-8A75-31C4DE69BFF7}" type="presParOf" srcId="{C089DD74-8C02-404A-8ADA-5DC1C507F109}" destId="{D7EB330A-5E3E-4942-AA4D-27E96CB8DCD2}" srcOrd="15" destOrd="0" presId="urn:microsoft.com/office/officeart/2005/8/layout/list1"/>
    <dgm:cxn modelId="{58249416-C0DD-42A6-A6BD-65F18B10276B}" type="presParOf" srcId="{C089DD74-8C02-404A-8ADA-5DC1C507F109}" destId="{40F3CE86-22C5-4F56-B1D9-5E2611DE40AE}" srcOrd="16" destOrd="0" presId="urn:microsoft.com/office/officeart/2005/8/layout/list1"/>
    <dgm:cxn modelId="{3C5D2D8A-69DD-4155-B877-EF2D9A82D755}" type="presParOf" srcId="{40F3CE86-22C5-4F56-B1D9-5E2611DE40AE}" destId="{536B0130-950F-41F1-B87F-19A9CF65FD64}" srcOrd="0" destOrd="0" presId="urn:microsoft.com/office/officeart/2005/8/layout/list1"/>
    <dgm:cxn modelId="{4D3ECF82-E725-4112-B858-9C013F291ADC}" type="presParOf" srcId="{40F3CE86-22C5-4F56-B1D9-5E2611DE40AE}" destId="{F1A83D8A-1AFF-4D61-9E8C-9B0F24656CB1}" srcOrd="1" destOrd="0" presId="urn:microsoft.com/office/officeart/2005/8/layout/list1"/>
    <dgm:cxn modelId="{FF5A88D9-26AF-412D-A37E-5712C223473C}" type="presParOf" srcId="{C089DD74-8C02-404A-8ADA-5DC1C507F109}" destId="{D72015A4-D8F7-42CB-AF19-EAF5185D9020}" srcOrd="17" destOrd="0" presId="urn:microsoft.com/office/officeart/2005/8/layout/list1"/>
    <dgm:cxn modelId="{BF9EF1C0-FB2B-412D-A686-262052FCFE86}" type="presParOf" srcId="{C089DD74-8C02-404A-8ADA-5DC1C507F109}" destId="{A5EAFA9A-727E-489F-9D48-F04C485201B8}"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F1D9E20-36F2-4936-9250-A57457658F51}" type="doc">
      <dgm:prSet loTypeId="urn:microsoft.com/office/officeart/2018/5/layout/CenteredIconLabelDescriptionList" loCatId="icon" qsTypeId="urn:microsoft.com/office/officeart/2005/8/quickstyle/simple1" qsCatId="simple" csTypeId="urn:microsoft.com/office/officeart/2018/5/colors/Iconchunking_neutralbg_accent1_2" csCatId="accent1" phldr="1"/>
      <dgm:spPr/>
      <dgm:t>
        <a:bodyPr/>
        <a:lstStyle/>
        <a:p>
          <a:endParaRPr lang="en-US"/>
        </a:p>
      </dgm:t>
    </dgm:pt>
    <dgm:pt modelId="{0C717FE9-2F78-46C4-9BC7-54AB6519C17C}">
      <dgm:prSet custT="1"/>
      <dgm:spPr/>
      <dgm:t>
        <a:bodyPr/>
        <a:lstStyle/>
        <a:p>
          <a:pPr>
            <a:defRPr b="1"/>
          </a:pPr>
          <a:r>
            <a:rPr lang="en-US" sz="2400" b="1" baseline="0"/>
            <a:t>A systematic implementation strategy, plan and costing</a:t>
          </a:r>
          <a:endParaRPr lang="en-US" sz="2400"/>
        </a:p>
      </dgm:t>
    </dgm:pt>
    <dgm:pt modelId="{03553229-F0CF-40A9-9A23-130B71B95684}" type="parTrans" cxnId="{7EAF919A-7126-4EC6-990D-1C343E9ECAA9}">
      <dgm:prSet/>
      <dgm:spPr/>
      <dgm:t>
        <a:bodyPr/>
        <a:lstStyle/>
        <a:p>
          <a:endParaRPr lang="en-US"/>
        </a:p>
      </dgm:t>
    </dgm:pt>
    <dgm:pt modelId="{9214B5E3-2560-41E4-87E6-F19EDB77A015}" type="sibTrans" cxnId="{7EAF919A-7126-4EC6-990D-1C343E9ECAA9}">
      <dgm:prSet/>
      <dgm:spPr/>
      <dgm:t>
        <a:bodyPr/>
        <a:lstStyle/>
        <a:p>
          <a:endParaRPr lang="en-US"/>
        </a:p>
      </dgm:t>
    </dgm:pt>
    <dgm:pt modelId="{6165C03B-FA20-49FA-9A58-D5B84B12A1AC}">
      <dgm:prSet custT="1"/>
      <dgm:spPr/>
      <dgm:t>
        <a:bodyPr/>
        <a:lstStyle/>
        <a:p>
          <a:r>
            <a:rPr lang="en-US" sz="1800" b="1" baseline="0"/>
            <a:t>The strategy and costed plan will be completed at national and state/regional levels. </a:t>
          </a:r>
          <a:endParaRPr lang="en-US" sz="1800"/>
        </a:p>
      </dgm:t>
    </dgm:pt>
    <dgm:pt modelId="{7BC4E3AD-8652-41F4-A0D4-D08D34CF9403}" type="parTrans" cxnId="{058F2389-B5A3-45DD-8752-A0CC356882CD}">
      <dgm:prSet/>
      <dgm:spPr/>
      <dgm:t>
        <a:bodyPr/>
        <a:lstStyle/>
        <a:p>
          <a:endParaRPr lang="en-US"/>
        </a:p>
      </dgm:t>
    </dgm:pt>
    <dgm:pt modelId="{6505A142-58CB-4322-B724-5954FDA42138}" type="sibTrans" cxnId="{058F2389-B5A3-45DD-8752-A0CC356882CD}">
      <dgm:prSet/>
      <dgm:spPr/>
      <dgm:t>
        <a:bodyPr/>
        <a:lstStyle/>
        <a:p>
          <a:endParaRPr lang="en-US"/>
        </a:p>
      </dgm:t>
    </dgm:pt>
    <dgm:pt modelId="{5916C992-9DBE-4E56-8460-F63311393D24}">
      <dgm:prSet custT="1"/>
      <dgm:spPr/>
      <dgm:t>
        <a:bodyPr/>
        <a:lstStyle/>
        <a:p>
          <a:pPr>
            <a:defRPr b="1"/>
          </a:pPr>
          <a:r>
            <a:rPr lang="en-US" sz="2400" b="1" baseline="0"/>
            <a:t>The creation of a higher level enabling environment at national and sub-national levels - Political will, budgetary support</a:t>
          </a:r>
          <a:endParaRPr lang="en-US" sz="2400"/>
        </a:p>
      </dgm:t>
    </dgm:pt>
    <dgm:pt modelId="{9D14D810-6185-40C8-A07D-75B2CA1DC910}" type="parTrans" cxnId="{708E4E0D-74C9-4C86-BDFE-2B2E7593DDED}">
      <dgm:prSet/>
      <dgm:spPr/>
      <dgm:t>
        <a:bodyPr/>
        <a:lstStyle/>
        <a:p>
          <a:endParaRPr lang="en-US"/>
        </a:p>
      </dgm:t>
    </dgm:pt>
    <dgm:pt modelId="{403B8B48-6D9D-46AE-BC11-654C014CCFB4}" type="sibTrans" cxnId="{708E4E0D-74C9-4C86-BDFE-2B2E7593DDED}">
      <dgm:prSet/>
      <dgm:spPr/>
      <dgm:t>
        <a:bodyPr/>
        <a:lstStyle/>
        <a:p>
          <a:endParaRPr lang="en-US"/>
        </a:p>
      </dgm:t>
    </dgm:pt>
    <dgm:pt modelId="{B5B4B9D1-C54A-40A0-B227-2EBCD6FD201A}">
      <dgm:prSet custT="1"/>
      <dgm:spPr/>
      <dgm:t>
        <a:bodyPr/>
        <a:lstStyle/>
        <a:p>
          <a:pPr>
            <a:defRPr b="1"/>
          </a:pPr>
          <a:r>
            <a:rPr lang="en-US" sz="2400" b="1" baseline="0"/>
            <a:t>Periodic Review of policy – 5 years </a:t>
          </a:r>
          <a:endParaRPr lang="en-US" sz="2400"/>
        </a:p>
      </dgm:t>
    </dgm:pt>
    <dgm:pt modelId="{00779498-1B1A-4A5E-80BE-1FA60023D530}" type="parTrans" cxnId="{FA6275DE-496F-484D-8AA3-1B1388840E61}">
      <dgm:prSet/>
      <dgm:spPr/>
      <dgm:t>
        <a:bodyPr/>
        <a:lstStyle/>
        <a:p>
          <a:endParaRPr lang="en-US"/>
        </a:p>
      </dgm:t>
    </dgm:pt>
    <dgm:pt modelId="{8B0C5978-6EDC-4A02-8F94-746A5B74403F}" type="sibTrans" cxnId="{FA6275DE-496F-484D-8AA3-1B1388840E61}">
      <dgm:prSet/>
      <dgm:spPr/>
      <dgm:t>
        <a:bodyPr/>
        <a:lstStyle/>
        <a:p>
          <a:endParaRPr lang="en-US"/>
        </a:p>
      </dgm:t>
    </dgm:pt>
    <dgm:pt modelId="{96101B78-E49C-490B-A5EE-939815F61C94}" type="pres">
      <dgm:prSet presAssocID="{CF1D9E20-36F2-4936-9250-A57457658F51}" presName="root" presStyleCnt="0">
        <dgm:presLayoutVars>
          <dgm:dir/>
          <dgm:resizeHandles val="exact"/>
        </dgm:presLayoutVars>
      </dgm:prSet>
      <dgm:spPr/>
    </dgm:pt>
    <dgm:pt modelId="{689CFFF5-AA35-4680-99B2-6EBEBD91A338}" type="pres">
      <dgm:prSet presAssocID="{0C717FE9-2F78-46C4-9BC7-54AB6519C17C}" presName="compNode" presStyleCnt="0"/>
      <dgm:spPr/>
    </dgm:pt>
    <dgm:pt modelId="{359D6DA5-3FE1-4125-AE58-88EDAA3A588A}" type="pres">
      <dgm:prSet presAssocID="{0C717FE9-2F78-46C4-9BC7-54AB6519C17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esentation with Checklist"/>
        </a:ext>
      </dgm:extLst>
    </dgm:pt>
    <dgm:pt modelId="{50229D45-C53F-4407-AD8B-905D3F3235E7}" type="pres">
      <dgm:prSet presAssocID="{0C717FE9-2F78-46C4-9BC7-54AB6519C17C}" presName="iconSpace" presStyleCnt="0"/>
      <dgm:spPr/>
    </dgm:pt>
    <dgm:pt modelId="{8C287FD7-B315-499F-8F25-53BC666F3C77}" type="pres">
      <dgm:prSet presAssocID="{0C717FE9-2F78-46C4-9BC7-54AB6519C17C}" presName="parTx" presStyleLbl="revTx" presStyleIdx="0" presStyleCnt="6">
        <dgm:presLayoutVars>
          <dgm:chMax val="0"/>
          <dgm:chPref val="0"/>
        </dgm:presLayoutVars>
      </dgm:prSet>
      <dgm:spPr/>
    </dgm:pt>
    <dgm:pt modelId="{CB497A44-E4ED-4B42-81EC-BF59BC574872}" type="pres">
      <dgm:prSet presAssocID="{0C717FE9-2F78-46C4-9BC7-54AB6519C17C}" presName="txSpace" presStyleCnt="0"/>
      <dgm:spPr/>
    </dgm:pt>
    <dgm:pt modelId="{71C881CF-CCF2-42CD-B764-D3EAEAE0786A}" type="pres">
      <dgm:prSet presAssocID="{0C717FE9-2F78-46C4-9BC7-54AB6519C17C}" presName="desTx" presStyleLbl="revTx" presStyleIdx="1" presStyleCnt="6">
        <dgm:presLayoutVars/>
      </dgm:prSet>
      <dgm:spPr/>
    </dgm:pt>
    <dgm:pt modelId="{3F0C7DEA-31F9-4E18-A4CC-F24CA0B75121}" type="pres">
      <dgm:prSet presAssocID="{9214B5E3-2560-41E4-87E6-F19EDB77A015}" presName="sibTrans" presStyleCnt="0"/>
      <dgm:spPr/>
    </dgm:pt>
    <dgm:pt modelId="{88AED712-A4AD-4E2A-954E-3857CAE9C08D}" type="pres">
      <dgm:prSet presAssocID="{5916C992-9DBE-4E56-8460-F63311393D24}" presName="compNode" presStyleCnt="0"/>
      <dgm:spPr/>
    </dgm:pt>
    <dgm:pt modelId="{5787EB57-E07A-49E3-935A-2E4A2C146822}" type="pres">
      <dgm:prSet presAssocID="{5916C992-9DBE-4E56-8460-F63311393D24}"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nk"/>
        </a:ext>
      </dgm:extLst>
    </dgm:pt>
    <dgm:pt modelId="{FB413B0D-0CDF-4895-96B6-6818CFEA4A58}" type="pres">
      <dgm:prSet presAssocID="{5916C992-9DBE-4E56-8460-F63311393D24}" presName="iconSpace" presStyleCnt="0"/>
      <dgm:spPr/>
    </dgm:pt>
    <dgm:pt modelId="{BA55E961-A317-4CA1-AB2F-8F4BE75CB13C}" type="pres">
      <dgm:prSet presAssocID="{5916C992-9DBE-4E56-8460-F63311393D24}" presName="parTx" presStyleLbl="revTx" presStyleIdx="2" presStyleCnt="6">
        <dgm:presLayoutVars>
          <dgm:chMax val="0"/>
          <dgm:chPref val="0"/>
        </dgm:presLayoutVars>
      </dgm:prSet>
      <dgm:spPr/>
    </dgm:pt>
    <dgm:pt modelId="{CD926489-B7CF-47A5-B8E6-7C2F7714B2AA}" type="pres">
      <dgm:prSet presAssocID="{5916C992-9DBE-4E56-8460-F63311393D24}" presName="txSpace" presStyleCnt="0"/>
      <dgm:spPr/>
    </dgm:pt>
    <dgm:pt modelId="{1642A36A-C722-4D64-96AC-607BB23CAB85}" type="pres">
      <dgm:prSet presAssocID="{5916C992-9DBE-4E56-8460-F63311393D24}" presName="desTx" presStyleLbl="revTx" presStyleIdx="3" presStyleCnt="6">
        <dgm:presLayoutVars/>
      </dgm:prSet>
      <dgm:spPr/>
    </dgm:pt>
    <dgm:pt modelId="{EF5F7FFF-AF10-48BD-BB7F-3BB58B287A79}" type="pres">
      <dgm:prSet presAssocID="{403B8B48-6D9D-46AE-BC11-654C014CCFB4}" presName="sibTrans" presStyleCnt="0"/>
      <dgm:spPr/>
    </dgm:pt>
    <dgm:pt modelId="{96F611DF-76C1-4DD4-BA9E-77EC48EB5553}" type="pres">
      <dgm:prSet presAssocID="{B5B4B9D1-C54A-40A0-B227-2EBCD6FD201A}" presName="compNode" presStyleCnt="0"/>
      <dgm:spPr/>
    </dgm:pt>
    <dgm:pt modelId="{2A4D2717-4BB1-4EA6-9959-3F1944486AB0}" type="pres">
      <dgm:prSet presAssocID="{B5B4B9D1-C54A-40A0-B227-2EBCD6FD201A}"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list"/>
        </a:ext>
      </dgm:extLst>
    </dgm:pt>
    <dgm:pt modelId="{B772F256-099A-4F31-8EB3-507A1EE22CFF}" type="pres">
      <dgm:prSet presAssocID="{B5B4B9D1-C54A-40A0-B227-2EBCD6FD201A}" presName="iconSpace" presStyleCnt="0"/>
      <dgm:spPr/>
    </dgm:pt>
    <dgm:pt modelId="{912A1319-AB08-47E3-9C6E-63336A767BBB}" type="pres">
      <dgm:prSet presAssocID="{B5B4B9D1-C54A-40A0-B227-2EBCD6FD201A}" presName="parTx" presStyleLbl="revTx" presStyleIdx="4" presStyleCnt="6">
        <dgm:presLayoutVars>
          <dgm:chMax val="0"/>
          <dgm:chPref val="0"/>
        </dgm:presLayoutVars>
      </dgm:prSet>
      <dgm:spPr/>
    </dgm:pt>
    <dgm:pt modelId="{D56FD2A9-5125-454C-B0BA-67554F22F668}" type="pres">
      <dgm:prSet presAssocID="{B5B4B9D1-C54A-40A0-B227-2EBCD6FD201A}" presName="txSpace" presStyleCnt="0"/>
      <dgm:spPr/>
    </dgm:pt>
    <dgm:pt modelId="{78468ECD-0B0B-4C5E-9DEA-D394895F1D65}" type="pres">
      <dgm:prSet presAssocID="{B5B4B9D1-C54A-40A0-B227-2EBCD6FD201A}" presName="desTx" presStyleLbl="revTx" presStyleIdx="5" presStyleCnt="6">
        <dgm:presLayoutVars/>
      </dgm:prSet>
      <dgm:spPr/>
    </dgm:pt>
  </dgm:ptLst>
  <dgm:cxnLst>
    <dgm:cxn modelId="{708E4E0D-74C9-4C86-BDFE-2B2E7593DDED}" srcId="{CF1D9E20-36F2-4936-9250-A57457658F51}" destId="{5916C992-9DBE-4E56-8460-F63311393D24}" srcOrd="1" destOrd="0" parTransId="{9D14D810-6185-40C8-A07D-75B2CA1DC910}" sibTransId="{403B8B48-6D9D-46AE-BC11-654C014CCFB4}"/>
    <dgm:cxn modelId="{C0228418-73F6-4CB2-A138-ECD69142E822}" type="presOf" srcId="{0C717FE9-2F78-46C4-9BC7-54AB6519C17C}" destId="{8C287FD7-B315-499F-8F25-53BC666F3C77}" srcOrd="0" destOrd="0" presId="urn:microsoft.com/office/officeart/2018/5/layout/CenteredIconLabelDescriptionList"/>
    <dgm:cxn modelId="{07413472-81ED-458C-82FC-7CE0DBB17B38}" type="presOf" srcId="{5916C992-9DBE-4E56-8460-F63311393D24}" destId="{BA55E961-A317-4CA1-AB2F-8F4BE75CB13C}" srcOrd="0" destOrd="0" presId="urn:microsoft.com/office/officeart/2018/5/layout/CenteredIconLabelDescriptionList"/>
    <dgm:cxn modelId="{B0934255-F32A-44DF-8A1F-EB1628620B97}" type="presOf" srcId="{CF1D9E20-36F2-4936-9250-A57457658F51}" destId="{96101B78-E49C-490B-A5EE-939815F61C94}" srcOrd="0" destOrd="0" presId="urn:microsoft.com/office/officeart/2018/5/layout/CenteredIconLabelDescriptionList"/>
    <dgm:cxn modelId="{86ED6479-99B4-4C9D-8CA6-89316D346E41}" type="presOf" srcId="{B5B4B9D1-C54A-40A0-B227-2EBCD6FD201A}" destId="{912A1319-AB08-47E3-9C6E-63336A767BBB}" srcOrd="0" destOrd="0" presId="urn:microsoft.com/office/officeart/2018/5/layout/CenteredIconLabelDescriptionList"/>
    <dgm:cxn modelId="{058F2389-B5A3-45DD-8752-A0CC356882CD}" srcId="{0C717FE9-2F78-46C4-9BC7-54AB6519C17C}" destId="{6165C03B-FA20-49FA-9A58-D5B84B12A1AC}" srcOrd="0" destOrd="0" parTransId="{7BC4E3AD-8652-41F4-A0D4-D08D34CF9403}" sibTransId="{6505A142-58CB-4322-B724-5954FDA42138}"/>
    <dgm:cxn modelId="{0366EF94-0CD3-43DA-887A-85AD95EDF31B}" type="presOf" srcId="{6165C03B-FA20-49FA-9A58-D5B84B12A1AC}" destId="{71C881CF-CCF2-42CD-B764-D3EAEAE0786A}" srcOrd="0" destOrd="0" presId="urn:microsoft.com/office/officeart/2018/5/layout/CenteredIconLabelDescriptionList"/>
    <dgm:cxn modelId="{7EAF919A-7126-4EC6-990D-1C343E9ECAA9}" srcId="{CF1D9E20-36F2-4936-9250-A57457658F51}" destId="{0C717FE9-2F78-46C4-9BC7-54AB6519C17C}" srcOrd="0" destOrd="0" parTransId="{03553229-F0CF-40A9-9A23-130B71B95684}" sibTransId="{9214B5E3-2560-41E4-87E6-F19EDB77A015}"/>
    <dgm:cxn modelId="{FA6275DE-496F-484D-8AA3-1B1388840E61}" srcId="{CF1D9E20-36F2-4936-9250-A57457658F51}" destId="{B5B4B9D1-C54A-40A0-B227-2EBCD6FD201A}" srcOrd="2" destOrd="0" parTransId="{00779498-1B1A-4A5E-80BE-1FA60023D530}" sibTransId="{8B0C5978-6EDC-4A02-8F94-746A5B74403F}"/>
    <dgm:cxn modelId="{5D714DE9-439E-487E-8B3A-7216C405D9EF}" type="presParOf" srcId="{96101B78-E49C-490B-A5EE-939815F61C94}" destId="{689CFFF5-AA35-4680-99B2-6EBEBD91A338}" srcOrd="0" destOrd="0" presId="urn:microsoft.com/office/officeart/2018/5/layout/CenteredIconLabelDescriptionList"/>
    <dgm:cxn modelId="{D6447F4E-C982-48BA-9D60-88831011DB1C}" type="presParOf" srcId="{689CFFF5-AA35-4680-99B2-6EBEBD91A338}" destId="{359D6DA5-3FE1-4125-AE58-88EDAA3A588A}" srcOrd="0" destOrd="0" presId="urn:microsoft.com/office/officeart/2018/5/layout/CenteredIconLabelDescriptionList"/>
    <dgm:cxn modelId="{47BCA250-6775-4254-AB22-EF9D736C75B9}" type="presParOf" srcId="{689CFFF5-AA35-4680-99B2-6EBEBD91A338}" destId="{50229D45-C53F-4407-AD8B-905D3F3235E7}" srcOrd="1" destOrd="0" presId="urn:microsoft.com/office/officeart/2018/5/layout/CenteredIconLabelDescriptionList"/>
    <dgm:cxn modelId="{3249BAF4-A3AF-41E9-8F7C-7D3A1803D6AA}" type="presParOf" srcId="{689CFFF5-AA35-4680-99B2-6EBEBD91A338}" destId="{8C287FD7-B315-499F-8F25-53BC666F3C77}" srcOrd="2" destOrd="0" presId="urn:microsoft.com/office/officeart/2018/5/layout/CenteredIconLabelDescriptionList"/>
    <dgm:cxn modelId="{FC6AC494-73B1-4BFB-9AD6-8A50D91DDFBC}" type="presParOf" srcId="{689CFFF5-AA35-4680-99B2-6EBEBD91A338}" destId="{CB497A44-E4ED-4B42-81EC-BF59BC574872}" srcOrd="3" destOrd="0" presId="urn:microsoft.com/office/officeart/2018/5/layout/CenteredIconLabelDescriptionList"/>
    <dgm:cxn modelId="{E09D4DF4-D1DA-40B4-9D66-3381D69F7D13}" type="presParOf" srcId="{689CFFF5-AA35-4680-99B2-6EBEBD91A338}" destId="{71C881CF-CCF2-42CD-B764-D3EAEAE0786A}" srcOrd="4" destOrd="0" presId="urn:microsoft.com/office/officeart/2018/5/layout/CenteredIconLabelDescriptionList"/>
    <dgm:cxn modelId="{6A2190A6-95BB-4E34-8E71-0E0B0FB9C339}" type="presParOf" srcId="{96101B78-E49C-490B-A5EE-939815F61C94}" destId="{3F0C7DEA-31F9-4E18-A4CC-F24CA0B75121}" srcOrd="1" destOrd="0" presId="urn:microsoft.com/office/officeart/2018/5/layout/CenteredIconLabelDescriptionList"/>
    <dgm:cxn modelId="{D62A77A1-1884-43D4-8C0B-2690B4C569DC}" type="presParOf" srcId="{96101B78-E49C-490B-A5EE-939815F61C94}" destId="{88AED712-A4AD-4E2A-954E-3857CAE9C08D}" srcOrd="2" destOrd="0" presId="urn:microsoft.com/office/officeart/2018/5/layout/CenteredIconLabelDescriptionList"/>
    <dgm:cxn modelId="{8E2584E2-87C4-4F8C-9D87-22E389A9F92A}" type="presParOf" srcId="{88AED712-A4AD-4E2A-954E-3857CAE9C08D}" destId="{5787EB57-E07A-49E3-935A-2E4A2C146822}" srcOrd="0" destOrd="0" presId="urn:microsoft.com/office/officeart/2018/5/layout/CenteredIconLabelDescriptionList"/>
    <dgm:cxn modelId="{8D91CAA7-00A6-4975-B7B1-945E6DCA7F65}" type="presParOf" srcId="{88AED712-A4AD-4E2A-954E-3857CAE9C08D}" destId="{FB413B0D-0CDF-4895-96B6-6818CFEA4A58}" srcOrd="1" destOrd="0" presId="urn:microsoft.com/office/officeart/2018/5/layout/CenteredIconLabelDescriptionList"/>
    <dgm:cxn modelId="{C420AEAE-9170-49D9-86B1-729DEA6754EF}" type="presParOf" srcId="{88AED712-A4AD-4E2A-954E-3857CAE9C08D}" destId="{BA55E961-A317-4CA1-AB2F-8F4BE75CB13C}" srcOrd="2" destOrd="0" presId="urn:microsoft.com/office/officeart/2018/5/layout/CenteredIconLabelDescriptionList"/>
    <dgm:cxn modelId="{A4D062D0-5426-4246-8AEB-4ACBF4B32B4B}" type="presParOf" srcId="{88AED712-A4AD-4E2A-954E-3857CAE9C08D}" destId="{CD926489-B7CF-47A5-B8E6-7C2F7714B2AA}" srcOrd="3" destOrd="0" presId="urn:microsoft.com/office/officeart/2018/5/layout/CenteredIconLabelDescriptionList"/>
    <dgm:cxn modelId="{9CAB4DC0-ACFE-4DF7-AD81-8B53EC47BC7E}" type="presParOf" srcId="{88AED712-A4AD-4E2A-954E-3857CAE9C08D}" destId="{1642A36A-C722-4D64-96AC-607BB23CAB85}" srcOrd="4" destOrd="0" presId="urn:microsoft.com/office/officeart/2018/5/layout/CenteredIconLabelDescriptionList"/>
    <dgm:cxn modelId="{0794853D-1AB8-489E-AF1A-FFFA160472F4}" type="presParOf" srcId="{96101B78-E49C-490B-A5EE-939815F61C94}" destId="{EF5F7FFF-AF10-48BD-BB7F-3BB58B287A79}" srcOrd="3" destOrd="0" presId="urn:microsoft.com/office/officeart/2018/5/layout/CenteredIconLabelDescriptionList"/>
    <dgm:cxn modelId="{3816CD2D-82B2-4027-8E95-4229AC7F8EE4}" type="presParOf" srcId="{96101B78-E49C-490B-A5EE-939815F61C94}" destId="{96F611DF-76C1-4DD4-BA9E-77EC48EB5553}" srcOrd="4" destOrd="0" presId="urn:microsoft.com/office/officeart/2018/5/layout/CenteredIconLabelDescriptionList"/>
    <dgm:cxn modelId="{B98C2CC4-31BC-49A6-A4EC-A08129B4CDB1}" type="presParOf" srcId="{96F611DF-76C1-4DD4-BA9E-77EC48EB5553}" destId="{2A4D2717-4BB1-4EA6-9959-3F1944486AB0}" srcOrd="0" destOrd="0" presId="urn:microsoft.com/office/officeart/2018/5/layout/CenteredIconLabelDescriptionList"/>
    <dgm:cxn modelId="{02142459-194C-47DB-A5E7-FA6D43BAFDB9}" type="presParOf" srcId="{96F611DF-76C1-4DD4-BA9E-77EC48EB5553}" destId="{B772F256-099A-4F31-8EB3-507A1EE22CFF}" srcOrd="1" destOrd="0" presId="urn:microsoft.com/office/officeart/2018/5/layout/CenteredIconLabelDescriptionList"/>
    <dgm:cxn modelId="{E7C3F8B9-2572-40CA-95CE-CB87E9B66367}" type="presParOf" srcId="{96F611DF-76C1-4DD4-BA9E-77EC48EB5553}" destId="{912A1319-AB08-47E3-9C6E-63336A767BBB}" srcOrd="2" destOrd="0" presId="urn:microsoft.com/office/officeart/2018/5/layout/CenteredIconLabelDescriptionList"/>
    <dgm:cxn modelId="{40FD0DFC-6BAC-44B9-97BE-B63A77929B7E}" type="presParOf" srcId="{96F611DF-76C1-4DD4-BA9E-77EC48EB5553}" destId="{D56FD2A9-5125-454C-B0BA-67554F22F668}" srcOrd="3" destOrd="0" presId="urn:microsoft.com/office/officeart/2018/5/layout/CenteredIconLabelDescriptionList"/>
    <dgm:cxn modelId="{F95735D7-0BCB-4B0D-906B-3E7AB97C2AE5}" type="presParOf" srcId="{96F611DF-76C1-4DD4-BA9E-77EC48EB5553}" destId="{78468ECD-0B0B-4C5E-9DEA-D394895F1D65}"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2DD8B2-8F5D-4585-850A-4CC6B52A3CF3}">
      <dsp:nvSpPr>
        <dsp:cNvPr id="0" name=""/>
        <dsp:cNvSpPr/>
      </dsp:nvSpPr>
      <dsp:spPr>
        <a:xfrm>
          <a:off x="0" y="137286"/>
          <a:ext cx="7593769" cy="5011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CA82896-15D5-4CC9-B01B-69D68C355EF0}">
      <dsp:nvSpPr>
        <dsp:cNvPr id="0" name=""/>
        <dsp:cNvSpPr/>
      </dsp:nvSpPr>
      <dsp:spPr>
        <a:xfrm>
          <a:off x="234302" y="174837"/>
          <a:ext cx="426004" cy="4260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34AB2F8-22C0-46FF-B844-25BAFD737B76}">
      <dsp:nvSpPr>
        <dsp:cNvPr id="0" name=""/>
        <dsp:cNvSpPr/>
      </dsp:nvSpPr>
      <dsp:spPr>
        <a:xfrm>
          <a:off x="894609" y="562"/>
          <a:ext cx="6699159" cy="774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974" tIns="81974" rIns="81974" bIns="81974" numCol="1" spcCol="1270" anchor="ctr" anchorCtr="0">
          <a:noAutofit/>
        </a:bodyPr>
        <a:lstStyle/>
        <a:p>
          <a:pPr marL="0" lvl="0" indent="0" algn="l" defTabSz="889000">
            <a:lnSpc>
              <a:spcPct val="90000"/>
            </a:lnSpc>
            <a:spcBef>
              <a:spcPct val="0"/>
            </a:spcBef>
            <a:spcAft>
              <a:spcPct val="35000"/>
            </a:spcAft>
            <a:buNone/>
          </a:pPr>
          <a:r>
            <a:rPr lang="en-IN" sz="2000" b="1" kern="1200" baseline="0" dirty="0"/>
            <a:t>Rural areas (includes peri-urban)</a:t>
          </a:r>
          <a:endParaRPr lang="en-US" sz="2000" kern="1200" dirty="0"/>
        </a:p>
      </dsp:txBody>
      <dsp:txXfrm>
        <a:off x="894609" y="562"/>
        <a:ext cx="6699159" cy="774553"/>
      </dsp:txXfrm>
    </dsp:sp>
    <dsp:sp modelId="{63006CCD-7C6A-4BF0-9E09-1870831F844D}">
      <dsp:nvSpPr>
        <dsp:cNvPr id="0" name=""/>
        <dsp:cNvSpPr/>
      </dsp:nvSpPr>
      <dsp:spPr>
        <a:xfrm>
          <a:off x="0" y="968754"/>
          <a:ext cx="7593769" cy="77455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EF6368-994A-4190-A5C0-0FFF09F47BC4}">
      <dsp:nvSpPr>
        <dsp:cNvPr id="0" name=""/>
        <dsp:cNvSpPr/>
      </dsp:nvSpPr>
      <dsp:spPr>
        <a:xfrm>
          <a:off x="234302" y="1143029"/>
          <a:ext cx="426004" cy="4260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3227151-0926-43BC-B0E4-1F9A8BAB33A0}">
      <dsp:nvSpPr>
        <dsp:cNvPr id="0" name=""/>
        <dsp:cNvSpPr/>
      </dsp:nvSpPr>
      <dsp:spPr>
        <a:xfrm>
          <a:off x="894609" y="968754"/>
          <a:ext cx="6699159" cy="774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974" tIns="81974" rIns="81974" bIns="81974" numCol="1" spcCol="1270" anchor="ctr" anchorCtr="0">
          <a:noAutofit/>
        </a:bodyPr>
        <a:lstStyle/>
        <a:p>
          <a:pPr marL="0" lvl="0" indent="0" algn="l" defTabSz="889000">
            <a:lnSpc>
              <a:spcPct val="90000"/>
            </a:lnSpc>
            <a:spcBef>
              <a:spcPct val="0"/>
            </a:spcBef>
            <a:spcAft>
              <a:spcPct val="35000"/>
            </a:spcAft>
            <a:buNone/>
          </a:pPr>
          <a:r>
            <a:rPr lang="en-IN" sz="2000" b="1" kern="1200" baseline="0"/>
            <a:t>Liquid sanitation and  hygiene</a:t>
          </a:r>
          <a:endParaRPr lang="en-US" sz="2000" kern="1200"/>
        </a:p>
      </dsp:txBody>
      <dsp:txXfrm>
        <a:off x="894609" y="968754"/>
        <a:ext cx="6699159" cy="774553"/>
      </dsp:txXfrm>
    </dsp:sp>
    <dsp:sp modelId="{C6BFBD5F-723F-4114-B05B-6259F4628F81}">
      <dsp:nvSpPr>
        <dsp:cNvPr id="0" name=""/>
        <dsp:cNvSpPr/>
      </dsp:nvSpPr>
      <dsp:spPr>
        <a:xfrm>
          <a:off x="0" y="1936946"/>
          <a:ext cx="7593769" cy="77455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83F6BC-8F65-4153-91D0-774EA4B018FD}">
      <dsp:nvSpPr>
        <dsp:cNvPr id="0" name=""/>
        <dsp:cNvSpPr/>
      </dsp:nvSpPr>
      <dsp:spPr>
        <a:xfrm>
          <a:off x="234302" y="2111220"/>
          <a:ext cx="426004" cy="42600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F10350-E159-4884-9656-37AE6C4A6683}">
      <dsp:nvSpPr>
        <dsp:cNvPr id="0" name=""/>
        <dsp:cNvSpPr/>
      </dsp:nvSpPr>
      <dsp:spPr>
        <a:xfrm>
          <a:off x="894609" y="1936946"/>
          <a:ext cx="6699159" cy="774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974" tIns="81974" rIns="81974" bIns="81974" numCol="1" spcCol="1270" anchor="ctr" anchorCtr="0">
          <a:noAutofit/>
        </a:bodyPr>
        <a:lstStyle/>
        <a:p>
          <a:pPr marL="0" lvl="0" indent="0" algn="l" defTabSz="889000">
            <a:lnSpc>
              <a:spcPct val="90000"/>
            </a:lnSpc>
            <a:spcBef>
              <a:spcPct val="0"/>
            </a:spcBef>
            <a:spcAft>
              <a:spcPct val="35000"/>
            </a:spcAft>
            <a:buNone/>
          </a:pPr>
          <a:r>
            <a:rPr lang="en-IN" sz="2000" b="1" kern="1200" baseline="0"/>
            <a:t>All households</a:t>
          </a:r>
          <a:endParaRPr lang="en-US" sz="2000" kern="1200"/>
        </a:p>
      </dsp:txBody>
      <dsp:txXfrm>
        <a:off x="894609" y="1936946"/>
        <a:ext cx="6699159" cy="774553"/>
      </dsp:txXfrm>
    </dsp:sp>
    <dsp:sp modelId="{976F4494-2E83-4DC5-9139-0B545D577FD2}">
      <dsp:nvSpPr>
        <dsp:cNvPr id="0" name=""/>
        <dsp:cNvSpPr/>
      </dsp:nvSpPr>
      <dsp:spPr>
        <a:xfrm>
          <a:off x="0" y="2905138"/>
          <a:ext cx="7593769" cy="77455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49B06F-732C-44B4-8EEC-50979C8BA65A}">
      <dsp:nvSpPr>
        <dsp:cNvPr id="0" name=""/>
        <dsp:cNvSpPr/>
      </dsp:nvSpPr>
      <dsp:spPr>
        <a:xfrm>
          <a:off x="234302" y="3079412"/>
          <a:ext cx="426004" cy="42600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AFD16EE-875D-42F7-90E8-F6869C456DBC}">
      <dsp:nvSpPr>
        <dsp:cNvPr id="0" name=""/>
        <dsp:cNvSpPr/>
      </dsp:nvSpPr>
      <dsp:spPr>
        <a:xfrm>
          <a:off x="894609" y="2905138"/>
          <a:ext cx="6699159" cy="774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974" tIns="81974" rIns="81974" bIns="81974" numCol="1" spcCol="1270" anchor="ctr" anchorCtr="0">
          <a:noAutofit/>
        </a:bodyPr>
        <a:lstStyle/>
        <a:p>
          <a:pPr marL="0" lvl="0" indent="0" algn="l" defTabSz="889000">
            <a:lnSpc>
              <a:spcPct val="90000"/>
            </a:lnSpc>
            <a:spcBef>
              <a:spcPct val="0"/>
            </a:spcBef>
            <a:spcAft>
              <a:spcPct val="35000"/>
            </a:spcAft>
            <a:buNone/>
          </a:pPr>
          <a:r>
            <a:rPr lang="en-IN" sz="2000" b="1" kern="1200" baseline="0" dirty="0"/>
            <a:t>All primary and middle schools </a:t>
          </a:r>
          <a:r>
            <a:rPr lang="en-IN" sz="2000" b="1" kern="1200" baseline="0" dirty="0" err="1"/>
            <a:t>upto</a:t>
          </a:r>
          <a:r>
            <a:rPr lang="en-IN" sz="2000" b="1" kern="1200" baseline="0" dirty="0"/>
            <a:t> township level (software)</a:t>
          </a:r>
          <a:endParaRPr lang="en-US" sz="2000" kern="1200" dirty="0"/>
        </a:p>
      </dsp:txBody>
      <dsp:txXfrm>
        <a:off x="894609" y="2905138"/>
        <a:ext cx="6699159" cy="774553"/>
      </dsp:txXfrm>
    </dsp:sp>
    <dsp:sp modelId="{5D31E364-5E57-48B0-8C27-0E81BE7FB482}">
      <dsp:nvSpPr>
        <dsp:cNvPr id="0" name=""/>
        <dsp:cNvSpPr/>
      </dsp:nvSpPr>
      <dsp:spPr>
        <a:xfrm>
          <a:off x="0" y="3878604"/>
          <a:ext cx="7593769" cy="77455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FB3321-2410-4871-9F42-2C02B46164B8}">
      <dsp:nvSpPr>
        <dsp:cNvPr id="0" name=""/>
        <dsp:cNvSpPr/>
      </dsp:nvSpPr>
      <dsp:spPr>
        <a:xfrm>
          <a:off x="234302" y="4047604"/>
          <a:ext cx="426004" cy="42600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820DB93-11EE-4898-A3C9-0FB5C411D67E}">
      <dsp:nvSpPr>
        <dsp:cNvPr id="0" name=""/>
        <dsp:cNvSpPr/>
      </dsp:nvSpPr>
      <dsp:spPr>
        <a:xfrm>
          <a:off x="894609" y="3873330"/>
          <a:ext cx="6699159" cy="774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974" tIns="81974" rIns="81974" bIns="81974" numCol="1" spcCol="1270" anchor="ctr" anchorCtr="0">
          <a:noAutofit/>
        </a:bodyPr>
        <a:lstStyle/>
        <a:p>
          <a:pPr marL="0" lvl="0" indent="0" algn="l" defTabSz="889000">
            <a:lnSpc>
              <a:spcPct val="90000"/>
            </a:lnSpc>
            <a:spcBef>
              <a:spcPct val="0"/>
            </a:spcBef>
            <a:spcAft>
              <a:spcPct val="35000"/>
            </a:spcAft>
            <a:buNone/>
          </a:pPr>
          <a:r>
            <a:rPr lang="en-IN" sz="2000" b="1" kern="1200" baseline="0" dirty="0">
              <a:solidFill>
                <a:prstClr val="black">
                  <a:hueOff val="0"/>
                  <a:satOff val="0"/>
                  <a:lumOff val="0"/>
                  <a:alphaOff val="0"/>
                </a:prstClr>
              </a:solidFill>
              <a:latin typeface="Calibri" panose="020F0502020204030204" pitchFamily="34" charset="0"/>
              <a:ea typeface="+mn-ea"/>
              <a:cs typeface="Calibri" panose="020F0502020204030204" pitchFamily="34" charset="0"/>
            </a:rPr>
            <a:t>All Health Care Facilities </a:t>
          </a:r>
          <a:r>
            <a:rPr lang="en-IN" sz="2000" b="1" kern="1200" baseline="0" dirty="0" err="1">
              <a:solidFill>
                <a:prstClr val="black">
                  <a:hueOff val="0"/>
                  <a:satOff val="0"/>
                  <a:lumOff val="0"/>
                  <a:alphaOff val="0"/>
                </a:prstClr>
              </a:solidFill>
              <a:latin typeface="Calibri" panose="020F0502020204030204" pitchFamily="34" charset="0"/>
              <a:ea typeface="+mn-ea"/>
              <a:cs typeface="Calibri" panose="020F0502020204030204" pitchFamily="34" charset="0"/>
            </a:rPr>
            <a:t>upto</a:t>
          </a:r>
          <a:r>
            <a:rPr lang="en-IN" sz="2000" b="1" kern="1200" baseline="0" dirty="0">
              <a:solidFill>
                <a:prstClr val="black">
                  <a:hueOff val="0"/>
                  <a:satOff val="0"/>
                  <a:lumOff val="0"/>
                  <a:alphaOff val="0"/>
                </a:prstClr>
              </a:solidFill>
              <a:latin typeface="Calibri" panose="020F0502020204030204" pitchFamily="34" charset="0"/>
              <a:ea typeface="+mn-ea"/>
              <a:cs typeface="Calibri" panose="020F0502020204030204" pitchFamily="34" charset="0"/>
            </a:rPr>
            <a:t> Township level </a:t>
          </a:r>
          <a:r>
            <a:rPr lang="en-IN" sz="2000" b="1" kern="1200" baseline="0" dirty="0"/>
            <a:t>(software)</a:t>
          </a:r>
          <a:endParaRPr lang="en-US" sz="2000" b="1" kern="1200" baseline="0" dirty="0">
            <a:solidFill>
              <a:prstClr val="black">
                <a:hueOff val="0"/>
                <a:satOff val="0"/>
                <a:lumOff val="0"/>
                <a:alphaOff val="0"/>
              </a:prstClr>
            </a:solidFill>
            <a:latin typeface="Calibri" panose="020F0502020204030204" pitchFamily="34" charset="0"/>
            <a:ea typeface="+mn-ea"/>
            <a:cs typeface="Calibri" panose="020F0502020204030204" pitchFamily="34" charset="0"/>
          </a:endParaRPr>
        </a:p>
      </dsp:txBody>
      <dsp:txXfrm>
        <a:off x="894609" y="3873330"/>
        <a:ext cx="6699159" cy="774553"/>
      </dsp:txXfrm>
    </dsp:sp>
    <dsp:sp modelId="{55FBEFF6-5461-4D60-847F-5B3E874A13D3}">
      <dsp:nvSpPr>
        <dsp:cNvPr id="0" name=""/>
        <dsp:cNvSpPr/>
      </dsp:nvSpPr>
      <dsp:spPr>
        <a:xfrm>
          <a:off x="0" y="4841521"/>
          <a:ext cx="7593769" cy="77455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7A9D3C-99EA-434E-B233-8BAA339C313E}">
      <dsp:nvSpPr>
        <dsp:cNvPr id="0" name=""/>
        <dsp:cNvSpPr/>
      </dsp:nvSpPr>
      <dsp:spPr>
        <a:xfrm>
          <a:off x="234302" y="5015796"/>
          <a:ext cx="426004" cy="42600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65F10A0-8471-4CF6-997B-30C8C8840576}">
      <dsp:nvSpPr>
        <dsp:cNvPr id="0" name=""/>
        <dsp:cNvSpPr/>
      </dsp:nvSpPr>
      <dsp:spPr>
        <a:xfrm>
          <a:off x="894609" y="4841521"/>
          <a:ext cx="6699159" cy="774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974" tIns="81974" rIns="81974" bIns="81974" numCol="1" spcCol="1270" anchor="ctr" anchorCtr="0">
          <a:noAutofit/>
        </a:bodyPr>
        <a:lstStyle/>
        <a:p>
          <a:pPr marL="0" lvl="0" indent="0" algn="l" defTabSz="889000">
            <a:lnSpc>
              <a:spcPct val="90000"/>
            </a:lnSpc>
            <a:spcBef>
              <a:spcPct val="0"/>
            </a:spcBef>
            <a:spcAft>
              <a:spcPct val="35000"/>
            </a:spcAft>
            <a:buNone/>
          </a:pPr>
          <a:r>
            <a:rPr lang="en-IN" sz="2000" b="1" kern="1200" baseline="0" dirty="0"/>
            <a:t>Public Places (software)</a:t>
          </a:r>
          <a:endParaRPr lang="en-US" sz="2000" kern="1200" dirty="0"/>
        </a:p>
      </dsp:txBody>
      <dsp:txXfrm>
        <a:off x="894609" y="4841521"/>
        <a:ext cx="6699159" cy="774553"/>
      </dsp:txXfrm>
    </dsp:sp>
    <dsp:sp modelId="{914507E7-8CB9-4F4A-942C-F37C40DBA0D6}">
      <dsp:nvSpPr>
        <dsp:cNvPr id="0" name=""/>
        <dsp:cNvSpPr/>
      </dsp:nvSpPr>
      <dsp:spPr>
        <a:xfrm>
          <a:off x="0" y="5809713"/>
          <a:ext cx="7593769" cy="77455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25AB7C0-A635-47D3-B25D-608ED886040D}">
      <dsp:nvSpPr>
        <dsp:cNvPr id="0" name=""/>
        <dsp:cNvSpPr/>
      </dsp:nvSpPr>
      <dsp:spPr>
        <a:xfrm>
          <a:off x="234302" y="5983988"/>
          <a:ext cx="426004" cy="426004"/>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F484345-EDDE-411D-99A4-4D61B90A2C6D}">
      <dsp:nvSpPr>
        <dsp:cNvPr id="0" name=""/>
        <dsp:cNvSpPr/>
      </dsp:nvSpPr>
      <dsp:spPr>
        <a:xfrm>
          <a:off x="894609" y="5809713"/>
          <a:ext cx="6699159" cy="774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974" tIns="81974" rIns="81974" bIns="81974" numCol="1" spcCol="1270" anchor="ctr" anchorCtr="0">
          <a:noAutofit/>
        </a:bodyPr>
        <a:lstStyle/>
        <a:p>
          <a:pPr marL="0" lvl="0" indent="0" algn="l" defTabSz="889000">
            <a:lnSpc>
              <a:spcPct val="90000"/>
            </a:lnSpc>
            <a:spcBef>
              <a:spcPct val="0"/>
            </a:spcBef>
            <a:spcAft>
              <a:spcPct val="35000"/>
            </a:spcAft>
            <a:buNone/>
          </a:pPr>
          <a:r>
            <a:rPr lang="en-IN" sz="2000" b="1" kern="1200" baseline="0" dirty="0"/>
            <a:t>Enabling Environment </a:t>
          </a:r>
          <a:endParaRPr lang="en-US" sz="2000" kern="1200" dirty="0"/>
        </a:p>
      </dsp:txBody>
      <dsp:txXfrm>
        <a:off x="894609" y="5809713"/>
        <a:ext cx="6699159" cy="7745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921E40-BB8E-4C49-B41B-7999D2D69CEB}">
      <dsp:nvSpPr>
        <dsp:cNvPr id="0" name=""/>
        <dsp:cNvSpPr/>
      </dsp:nvSpPr>
      <dsp:spPr>
        <a:xfrm>
          <a:off x="0" y="3622"/>
          <a:ext cx="7715716" cy="593728"/>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691164-3C00-49F2-B771-2BD6DCC52625}">
      <dsp:nvSpPr>
        <dsp:cNvPr id="0" name=""/>
        <dsp:cNvSpPr/>
      </dsp:nvSpPr>
      <dsp:spPr>
        <a:xfrm>
          <a:off x="179602" y="137211"/>
          <a:ext cx="326869" cy="32655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3A8CE32-177A-4608-912A-3478C368D608}">
      <dsp:nvSpPr>
        <dsp:cNvPr id="0" name=""/>
        <dsp:cNvSpPr/>
      </dsp:nvSpPr>
      <dsp:spPr>
        <a:xfrm>
          <a:off x="686075" y="3622"/>
          <a:ext cx="6947572" cy="742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545" tIns="78545" rIns="78545" bIns="78545" numCol="1" spcCol="1270" anchor="ctr" anchorCtr="0">
          <a:noAutofit/>
        </a:bodyPr>
        <a:lstStyle/>
        <a:p>
          <a:pPr marL="0" lvl="0" indent="0" algn="l" defTabSz="889000">
            <a:lnSpc>
              <a:spcPct val="100000"/>
            </a:lnSpc>
            <a:spcBef>
              <a:spcPct val="0"/>
            </a:spcBef>
            <a:spcAft>
              <a:spcPct val="35000"/>
            </a:spcAft>
            <a:buNone/>
          </a:pPr>
          <a:r>
            <a:rPr lang="en-GB" sz="2000" b="1" kern="1200" baseline="0" dirty="0">
              <a:solidFill>
                <a:srgbClr val="FFFF00"/>
              </a:solidFill>
            </a:rPr>
            <a:t>Policies, Laws, Guidelines</a:t>
          </a:r>
          <a:r>
            <a:rPr lang="en-GB" sz="1600" b="1" kern="1200" baseline="0" dirty="0"/>
            <a:t>. Setting up laws, regulations, standards, guidelines for the sector</a:t>
          </a:r>
          <a:endParaRPr lang="en-US" sz="1600" b="1" kern="1200" dirty="0"/>
        </a:p>
      </dsp:txBody>
      <dsp:txXfrm>
        <a:off x="686075" y="3622"/>
        <a:ext cx="6947572" cy="742160"/>
      </dsp:txXfrm>
    </dsp:sp>
    <dsp:sp modelId="{1DE06A47-FA9A-4544-A74D-8B31378F43B8}">
      <dsp:nvSpPr>
        <dsp:cNvPr id="0" name=""/>
        <dsp:cNvSpPr/>
      </dsp:nvSpPr>
      <dsp:spPr>
        <a:xfrm>
          <a:off x="0" y="931323"/>
          <a:ext cx="7715716" cy="593728"/>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58B45D5-8355-4F2A-B00F-0D407BE4A14E}">
      <dsp:nvSpPr>
        <dsp:cNvPr id="0" name=""/>
        <dsp:cNvSpPr/>
      </dsp:nvSpPr>
      <dsp:spPr>
        <a:xfrm>
          <a:off x="179602" y="1064912"/>
          <a:ext cx="326869" cy="32655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A821E74-A653-4467-9E78-323B21008A4B}">
      <dsp:nvSpPr>
        <dsp:cNvPr id="0" name=""/>
        <dsp:cNvSpPr/>
      </dsp:nvSpPr>
      <dsp:spPr>
        <a:xfrm>
          <a:off x="686075" y="931323"/>
          <a:ext cx="6947572" cy="742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545" tIns="78545" rIns="78545" bIns="78545" numCol="1" spcCol="1270" anchor="ctr" anchorCtr="0">
          <a:noAutofit/>
        </a:bodyPr>
        <a:lstStyle/>
        <a:p>
          <a:pPr marL="0" lvl="0" indent="0" algn="l" defTabSz="889000">
            <a:lnSpc>
              <a:spcPct val="100000"/>
            </a:lnSpc>
            <a:spcBef>
              <a:spcPct val="0"/>
            </a:spcBef>
            <a:spcAft>
              <a:spcPct val="35000"/>
            </a:spcAft>
            <a:buNone/>
          </a:pPr>
          <a:r>
            <a:rPr lang="en-GB" sz="2000" b="1" kern="1200" baseline="0" dirty="0">
              <a:solidFill>
                <a:srgbClr val="FFFF00"/>
              </a:solidFill>
              <a:latin typeface="Tw Cen MT" panose="020B0602020104020603"/>
              <a:ea typeface="+mn-ea"/>
              <a:cs typeface="+mn-cs"/>
            </a:rPr>
            <a:t>Advocacy and demand creation</a:t>
          </a:r>
          <a:r>
            <a:rPr lang="en-GB" sz="1600" b="1" kern="1200" baseline="0" dirty="0"/>
            <a:t>. Participatory approach, community-led interpersonal communication, mass and social media used</a:t>
          </a:r>
          <a:endParaRPr lang="en-US" sz="1600" b="1" kern="1200" dirty="0"/>
        </a:p>
      </dsp:txBody>
      <dsp:txXfrm>
        <a:off x="686075" y="931323"/>
        <a:ext cx="6947572" cy="742160"/>
      </dsp:txXfrm>
    </dsp:sp>
    <dsp:sp modelId="{CC38A58E-AD48-4186-8A38-AE1B6BE97292}">
      <dsp:nvSpPr>
        <dsp:cNvPr id="0" name=""/>
        <dsp:cNvSpPr/>
      </dsp:nvSpPr>
      <dsp:spPr>
        <a:xfrm>
          <a:off x="0" y="1741423"/>
          <a:ext cx="7715716" cy="593728"/>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2F2B4E-C95A-4D6E-9102-F24A52FB6786}">
      <dsp:nvSpPr>
        <dsp:cNvPr id="0" name=""/>
        <dsp:cNvSpPr/>
      </dsp:nvSpPr>
      <dsp:spPr>
        <a:xfrm>
          <a:off x="179602" y="1992612"/>
          <a:ext cx="326869" cy="32655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ED13B50-BCF6-4554-A8E8-3AF212EE4C1E}">
      <dsp:nvSpPr>
        <dsp:cNvPr id="0" name=""/>
        <dsp:cNvSpPr/>
      </dsp:nvSpPr>
      <dsp:spPr>
        <a:xfrm>
          <a:off x="686075" y="1859023"/>
          <a:ext cx="6947572" cy="742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545" tIns="78545" rIns="78545" bIns="78545" numCol="1" spcCol="1270" anchor="ctr" anchorCtr="0">
          <a:noAutofit/>
        </a:bodyPr>
        <a:lstStyle/>
        <a:p>
          <a:pPr marL="0" lvl="0" indent="0" algn="l" defTabSz="889000">
            <a:lnSpc>
              <a:spcPct val="100000"/>
            </a:lnSpc>
            <a:spcBef>
              <a:spcPct val="0"/>
            </a:spcBef>
            <a:spcAft>
              <a:spcPct val="35000"/>
            </a:spcAft>
            <a:buNone/>
          </a:pPr>
          <a:r>
            <a:rPr lang="en-GB" sz="2000" b="1" kern="1200" baseline="0" dirty="0">
              <a:solidFill>
                <a:srgbClr val="FFFF00"/>
              </a:solidFill>
              <a:latin typeface="Tw Cen MT" panose="020B0602020104020603"/>
              <a:ea typeface="+mn-ea"/>
              <a:cs typeface="+mn-cs"/>
            </a:rPr>
            <a:t>Institutional framework</a:t>
          </a:r>
          <a:r>
            <a:rPr lang="en-GB" sz="1600" b="1" kern="1200" baseline="0" dirty="0"/>
            <a:t>. National stakeholders focus on policy, monitoring, standards; local stakeholders - implementation, monitoring; independent regulation. Capacity building of stakeholders. </a:t>
          </a:r>
          <a:endParaRPr lang="en-US" sz="1600" b="1" kern="1200" dirty="0"/>
        </a:p>
      </dsp:txBody>
      <dsp:txXfrm>
        <a:off x="686075" y="1859023"/>
        <a:ext cx="6947572" cy="742160"/>
      </dsp:txXfrm>
    </dsp:sp>
    <dsp:sp modelId="{BB8B3A62-F13D-443D-ADFD-21023AACB623}">
      <dsp:nvSpPr>
        <dsp:cNvPr id="0" name=""/>
        <dsp:cNvSpPr/>
      </dsp:nvSpPr>
      <dsp:spPr>
        <a:xfrm>
          <a:off x="0" y="2786723"/>
          <a:ext cx="7715716" cy="593728"/>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9C7299-73DC-4DB0-AEE0-D0BDF308FCBE}">
      <dsp:nvSpPr>
        <dsp:cNvPr id="0" name=""/>
        <dsp:cNvSpPr/>
      </dsp:nvSpPr>
      <dsp:spPr>
        <a:xfrm>
          <a:off x="179602" y="2920312"/>
          <a:ext cx="326869" cy="32655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DE56B66-9639-4F9C-BCF7-3EFA7C716489}">
      <dsp:nvSpPr>
        <dsp:cNvPr id="0" name=""/>
        <dsp:cNvSpPr/>
      </dsp:nvSpPr>
      <dsp:spPr>
        <a:xfrm>
          <a:off x="686075" y="2786723"/>
          <a:ext cx="6947572" cy="742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545" tIns="78545" rIns="78545" bIns="78545" numCol="1" spcCol="1270" anchor="ctr" anchorCtr="0">
          <a:noAutofit/>
        </a:bodyPr>
        <a:lstStyle/>
        <a:p>
          <a:pPr marL="0" lvl="0" indent="0" algn="l" defTabSz="889000">
            <a:lnSpc>
              <a:spcPct val="100000"/>
            </a:lnSpc>
            <a:spcBef>
              <a:spcPct val="0"/>
            </a:spcBef>
            <a:spcAft>
              <a:spcPct val="35000"/>
            </a:spcAft>
            <a:buNone/>
          </a:pPr>
          <a:r>
            <a:rPr lang="en-GB" sz="2000" b="1" kern="1200" baseline="0" dirty="0">
              <a:solidFill>
                <a:srgbClr val="FFFF00"/>
              </a:solidFill>
              <a:latin typeface="Tw Cen MT" panose="020B0602020104020603"/>
              <a:ea typeface="+mn-ea"/>
              <a:cs typeface="+mn-cs"/>
            </a:rPr>
            <a:t>Technology options</a:t>
          </a:r>
          <a:r>
            <a:rPr lang="en-GB" sz="1600" b="1" kern="1200" baseline="0" dirty="0"/>
            <a:t>. Multiple technology options, basic minimum promoted. Local resources promoted</a:t>
          </a:r>
          <a:endParaRPr lang="en-US" sz="1600" b="1" kern="1200" dirty="0"/>
        </a:p>
      </dsp:txBody>
      <dsp:txXfrm>
        <a:off x="686075" y="2786723"/>
        <a:ext cx="6947572" cy="742160"/>
      </dsp:txXfrm>
    </dsp:sp>
    <dsp:sp modelId="{4440A6A9-A1D7-46C9-BBC3-55BAA2E28E17}">
      <dsp:nvSpPr>
        <dsp:cNvPr id="0" name=""/>
        <dsp:cNvSpPr/>
      </dsp:nvSpPr>
      <dsp:spPr>
        <a:xfrm>
          <a:off x="0" y="3714424"/>
          <a:ext cx="7715716" cy="593728"/>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55F5C2-94AE-40A7-8586-52C0593E4494}">
      <dsp:nvSpPr>
        <dsp:cNvPr id="0" name=""/>
        <dsp:cNvSpPr/>
      </dsp:nvSpPr>
      <dsp:spPr>
        <a:xfrm>
          <a:off x="179602" y="3848013"/>
          <a:ext cx="326869" cy="32655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C01B0CC-B8B1-4BC1-B6F5-4C381E6DB54A}">
      <dsp:nvSpPr>
        <dsp:cNvPr id="0" name=""/>
        <dsp:cNvSpPr/>
      </dsp:nvSpPr>
      <dsp:spPr>
        <a:xfrm>
          <a:off x="686075" y="3714424"/>
          <a:ext cx="6947572" cy="742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545" tIns="78545" rIns="78545" bIns="78545" numCol="1" spcCol="1270" anchor="ctr" anchorCtr="0">
          <a:noAutofit/>
        </a:bodyPr>
        <a:lstStyle/>
        <a:p>
          <a:pPr marL="0" lvl="0" indent="0" algn="l" defTabSz="889000">
            <a:lnSpc>
              <a:spcPct val="100000"/>
            </a:lnSpc>
            <a:spcBef>
              <a:spcPct val="0"/>
            </a:spcBef>
            <a:spcAft>
              <a:spcPct val="35000"/>
            </a:spcAft>
            <a:buNone/>
          </a:pPr>
          <a:r>
            <a:rPr lang="en-GB" sz="2000" b="1" kern="1200" baseline="0" dirty="0">
              <a:solidFill>
                <a:srgbClr val="FFFF00"/>
              </a:solidFill>
              <a:latin typeface="Tw Cen MT" panose="020B0602020104020603"/>
              <a:ea typeface="+mn-ea"/>
              <a:cs typeface="+mn-cs"/>
            </a:rPr>
            <a:t>Financial resources and financing</a:t>
          </a:r>
          <a:r>
            <a:rPr lang="en-GB" sz="1600" b="1" kern="1200" baseline="0" dirty="0"/>
            <a:t>. Sourcing of Finance; Life cycle cost approach, public funding for basic minimum needs, long term approach</a:t>
          </a:r>
          <a:endParaRPr lang="en-US" sz="1600" b="1" kern="1200" dirty="0"/>
        </a:p>
      </dsp:txBody>
      <dsp:txXfrm>
        <a:off x="686075" y="3714424"/>
        <a:ext cx="6947572" cy="742160"/>
      </dsp:txXfrm>
    </dsp:sp>
    <dsp:sp modelId="{6A1CC0BA-287B-4591-AE2A-FC0DCB221AC2}">
      <dsp:nvSpPr>
        <dsp:cNvPr id="0" name=""/>
        <dsp:cNvSpPr/>
      </dsp:nvSpPr>
      <dsp:spPr>
        <a:xfrm>
          <a:off x="0" y="4666882"/>
          <a:ext cx="7715716" cy="593728"/>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418875C-4A81-455D-A4A4-DF60F1747FF8}">
      <dsp:nvSpPr>
        <dsp:cNvPr id="0" name=""/>
        <dsp:cNvSpPr/>
      </dsp:nvSpPr>
      <dsp:spPr>
        <a:xfrm>
          <a:off x="179602" y="4775713"/>
          <a:ext cx="326869" cy="326550"/>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6445A3-6467-4FD9-BE2A-4BA790BFC003}">
      <dsp:nvSpPr>
        <dsp:cNvPr id="0" name=""/>
        <dsp:cNvSpPr/>
      </dsp:nvSpPr>
      <dsp:spPr>
        <a:xfrm>
          <a:off x="686075" y="4642124"/>
          <a:ext cx="6947572" cy="742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545" tIns="78545" rIns="78545" bIns="78545" numCol="1" spcCol="1270" anchor="ctr" anchorCtr="0">
          <a:noAutofit/>
        </a:bodyPr>
        <a:lstStyle/>
        <a:p>
          <a:pPr marL="0" lvl="0" indent="0" algn="l" defTabSz="889000">
            <a:lnSpc>
              <a:spcPct val="100000"/>
            </a:lnSpc>
            <a:spcBef>
              <a:spcPct val="0"/>
            </a:spcBef>
            <a:spcAft>
              <a:spcPct val="35000"/>
            </a:spcAft>
            <a:buNone/>
          </a:pPr>
          <a:r>
            <a:rPr lang="en-GB" sz="2000" b="1" kern="1200" baseline="0" dirty="0">
              <a:solidFill>
                <a:srgbClr val="FFFF00"/>
              </a:solidFill>
              <a:latin typeface="Tw Cen MT" panose="020B0602020104020603"/>
              <a:ea typeface="+mn-ea"/>
              <a:cs typeface="+mn-cs"/>
            </a:rPr>
            <a:t>Equity.</a:t>
          </a:r>
          <a:r>
            <a:rPr lang="en-GB" sz="1600" b="1" kern="1200" baseline="0" dirty="0"/>
            <a:t> Access to all people, including marginal populations.</a:t>
          </a:r>
          <a:endParaRPr lang="en-US" sz="1600" b="1" kern="1200" dirty="0"/>
        </a:p>
      </dsp:txBody>
      <dsp:txXfrm>
        <a:off x="686075" y="4642124"/>
        <a:ext cx="6947572" cy="742160"/>
      </dsp:txXfrm>
    </dsp:sp>
    <dsp:sp modelId="{391156E9-9F82-4B7F-B38D-23C561F71A43}">
      <dsp:nvSpPr>
        <dsp:cNvPr id="0" name=""/>
        <dsp:cNvSpPr/>
      </dsp:nvSpPr>
      <dsp:spPr>
        <a:xfrm>
          <a:off x="0" y="5569824"/>
          <a:ext cx="7715716" cy="593728"/>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0F5B77A-486B-4699-B72D-2215269173C5}">
      <dsp:nvSpPr>
        <dsp:cNvPr id="0" name=""/>
        <dsp:cNvSpPr/>
      </dsp:nvSpPr>
      <dsp:spPr>
        <a:xfrm>
          <a:off x="179602" y="5703413"/>
          <a:ext cx="326869" cy="326550"/>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F16CB18-B32D-450A-B7D3-D2B5B94BDCEE}">
      <dsp:nvSpPr>
        <dsp:cNvPr id="0" name=""/>
        <dsp:cNvSpPr/>
      </dsp:nvSpPr>
      <dsp:spPr>
        <a:xfrm>
          <a:off x="686075" y="5569824"/>
          <a:ext cx="6947572" cy="742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545" tIns="78545" rIns="78545" bIns="78545" numCol="1" spcCol="1270" anchor="ctr" anchorCtr="0">
          <a:noAutofit/>
        </a:bodyPr>
        <a:lstStyle/>
        <a:p>
          <a:pPr marL="0" lvl="0" indent="0" algn="l" defTabSz="889000">
            <a:lnSpc>
              <a:spcPct val="100000"/>
            </a:lnSpc>
            <a:spcBef>
              <a:spcPct val="0"/>
            </a:spcBef>
            <a:spcAft>
              <a:spcPct val="35000"/>
            </a:spcAft>
            <a:buNone/>
          </a:pPr>
          <a:r>
            <a:rPr lang="en-US" sz="2000" b="1" kern="1200" baseline="0" dirty="0">
              <a:solidFill>
                <a:srgbClr val="FFFF00"/>
              </a:solidFill>
              <a:latin typeface="Tw Cen MT" panose="020B0602020104020603"/>
              <a:ea typeface="+mn-ea"/>
              <a:cs typeface="+mn-cs"/>
            </a:rPr>
            <a:t>Monitoring. </a:t>
          </a:r>
          <a:r>
            <a:rPr lang="en-US" sz="1600" b="1" kern="1200" baseline="0" dirty="0"/>
            <a:t>Based on ‘need to know’ indicators. Verified statistically data. Project and third-party monitoring</a:t>
          </a:r>
          <a:endParaRPr lang="en-US" sz="1600" b="1" kern="1200" dirty="0"/>
        </a:p>
      </dsp:txBody>
      <dsp:txXfrm>
        <a:off x="686075" y="5569824"/>
        <a:ext cx="6947572" cy="7421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5A4706-40A3-4FA9-A5FE-663AEB728886}">
      <dsp:nvSpPr>
        <dsp:cNvPr id="0" name=""/>
        <dsp:cNvSpPr/>
      </dsp:nvSpPr>
      <dsp:spPr>
        <a:xfrm>
          <a:off x="0" y="1000602"/>
          <a:ext cx="7039429" cy="529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11F78B5-8B3A-4F41-B696-11C35EB811BF}">
      <dsp:nvSpPr>
        <dsp:cNvPr id="0" name=""/>
        <dsp:cNvSpPr/>
      </dsp:nvSpPr>
      <dsp:spPr>
        <a:xfrm>
          <a:off x="351971" y="690642"/>
          <a:ext cx="4927600" cy="619920"/>
        </a:xfrm>
        <a:prstGeom prst="round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6252" tIns="0" rIns="186252" bIns="0" numCol="1" spcCol="1270" anchor="ctr" anchorCtr="0">
          <a:noAutofit/>
        </a:bodyPr>
        <a:lstStyle/>
        <a:p>
          <a:pPr marL="0" lvl="0" indent="0" algn="l" defTabSz="933450">
            <a:lnSpc>
              <a:spcPct val="100000"/>
            </a:lnSpc>
            <a:spcBef>
              <a:spcPct val="0"/>
            </a:spcBef>
            <a:spcAft>
              <a:spcPct val="35000"/>
            </a:spcAft>
            <a:buNone/>
          </a:pPr>
          <a:r>
            <a:rPr lang="en-US" sz="2100" b="1" kern="1200"/>
            <a:t>Household Sanitation </a:t>
          </a:r>
          <a:endParaRPr lang="en-US" sz="2100" kern="1200"/>
        </a:p>
      </dsp:txBody>
      <dsp:txXfrm>
        <a:off x="382233" y="720904"/>
        <a:ext cx="4867076" cy="559396"/>
      </dsp:txXfrm>
    </dsp:sp>
    <dsp:sp modelId="{D92CA47D-9EEC-4644-89B3-AD4ED37CFA9A}">
      <dsp:nvSpPr>
        <dsp:cNvPr id="0" name=""/>
        <dsp:cNvSpPr/>
      </dsp:nvSpPr>
      <dsp:spPr>
        <a:xfrm>
          <a:off x="0" y="1953162"/>
          <a:ext cx="7039429" cy="529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0150C29-4D90-4E78-9B2D-C35780B85DF6}">
      <dsp:nvSpPr>
        <dsp:cNvPr id="0" name=""/>
        <dsp:cNvSpPr/>
      </dsp:nvSpPr>
      <dsp:spPr>
        <a:xfrm>
          <a:off x="351971" y="1643202"/>
          <a:ext cx="4927600" cy="619920"/>
        </a:xfrm>
        <a:prstGeom prst="round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6252" tIns="0" rIns="186252" bIns="0" numCol="1" spcCol="1270" anchor="ctr" anchorCtr="0">
          <a:noAutofit/>
        </a:bodyPr>
        <a:lstStyle/>
        <a:p>
          <a:pPr marL="0" lvl="0" indent="0" algn="l" defTabSz="933450">
            <a:lnSpc>
              <a:spcPct val="100000"/>
            </a:lnSpc>
            <a:spcBef>
              <a:spcPct val="0"/>
            </a:spcBef>
            <a:spcAft>
              <a:spcPct val="35000"/>
            </a:spcAft>
            <a:buNone/>
          </a:pPr>
          <a:r>
            <a:rPr lang="en-US" sz="2100" b="1" kern="1200"/>
            <a:t>School Sanitation </a:t>
          </a:r>
          <a:endParaRPr lang="en-US" sz="2100" kern="1200"/>
        </a:p>
      </dsp:txBody>
      <dsp:txXfrm>
        <a:off x="382233" y="1673464"/>
        <a:ext cx="4867076" cy="559396"/>
      </dsp:txXfrm>
    </dsp:sp>
    <dsp:sp modelId="{7C49E4A1-257C-46C0-A29B-92AD655C75C0}">
      <dsp:nvSpPr>
        <dsp:cNvPr id="0" name=""/>
        <dsp:cNvSpPr/>
      </dsp:nvSpPr>
      <dsp:spPr>
        <a:xfrm>
          <a:off x="0" y="2905722"/>
          <a:ext cx="7039429" cy="529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DDA3C91-1753-4A11-AD4C-541883015413}">
      <dsp:nvSpPr>
        <dsp:cNvPr id="0" name=""/>
        <dsp:cNvSpPr/>
      </dsp:nvSpPr>
      <dsp:spPr>
        <a:xfrm>
          <a:off x="351971" y="2595762"/>
          <a:ext cx="4927600" cy="619920"/>
        </a:xfrm>
        <a:prstGeom prst="round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6252" tIns="0" rIns="186252" bIns="0" numCol="1" spcCol="1270" anchor="ctr" anchorCtr="0">
          <a:noAutofit/>
        </a:bodyPr>
        <a:lstStyle/>
        <a:p>
          <a:pPr marL="0" lvl="0" indent="0" algn="l" defTabSz="933450">
            <a:lnSpc>
              <a:spcPct val="100000"/>
            </a:lnSpc>
            <a:spcBef>
              <a:spcPct val="0"/>
            </a:spcBef>
            <a:spcAft>
              <a:spcPct val="35000"/>
            </a:spcAft>
            <a:buNone/>
          </a:pPr>
          <a:r>
            <a:rPr lang="en-US" sz="2100" b="1" kern="1200"/>
            <a:t>Sanitation in Health Care Facilities</a:t>
          </a:r>
          <a:endParaRPr lang="en-US" sz="2100" kern="1200"/>
        </a:p>
      </dsp:txBody>
      <dsp:txXfrm>
        <a:off x="382233" y="2626024"/>
        <a:ext cx="4867076" cy="559396"/>
      </dsp:txXfrm>
    </dsp:sp>
    <dsp:sp modelId="{450DB70C-B9DE-41B3-B938-080039B052DE}">
      <dsp:nvSpPr>
        <dsp:cNvPr id="0" name=""/>
        <dsp:cNvSpPr/>
      </dsp:nvSpPr>
      <dsp:spPr>
        <a:xfrm>
          <a:off x="0" y="3858282"/>
          <a:ext cx="7039429" cy="529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68F8D62-3E62-4289-B925-8EDF85D06B78}">
      <dsp:nvSpPr>
        <dsp:cNvPr id="0" name=""/>
        <dsp:cNvSpPr/>
      </dsp:nvSpPr>
      <dsp:spPr>
        <a:xfrm>
          <a:off x="351971" y="3548322"/>
          <a:ext cx="4927600" cy="619920"/>
        </a:xfrm>
        <a:prstGeom prst="round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6252" tIns="0" rIns="186252" bIns="0" numCol="1" spcCol="1270" anchor="ctr" anchorCtr="0">
          <a:noAutofit/>
        </a:bodyPr>
        <a:lstStyle/>
        <a:p>
          <a:pPr marL="0" lvl="0" indent="0" algn="l" defTabSz="933450">
            <a:lnSpc>
              <a:spcPct val="100000"/>
            </a:lnSpc>
            <a:spcBef>
              <a:spcPct val="0"/>
            </a:spcBef>
            <a:spcAft>
              <a:spcPct val="35000"/>
            </a:spcAft>
            <a:buNone/>
          </a:pPr>
          <a:r>
            <a:rPr lang="en-US" sz="2100" b="1" kern="1200"/>
            <a:t>Sanitation in public areas</a:t>
          </a:r>
          <a:endParaRPr lang="en-US" sz="2100" kern="1200"/>
        </a:p>
      </dsp:txBody>
      <dsp:txXfrm>
        <a:off x="382233" y="3578584"/>
        <a:ext cx="4867076" cy="559396"/>
      </dsp:txXfrm>
    </dsp:sp>
    <dsp:sp modelId="{A5EAFA9A-727E-489F-9D48-F04C485201B8}">
      <dsp:nvSpPr>
        <dsp:cNvPr id="0" name=""/>
        <dsp:cNvSpPr/>
      </dsp:nvSpPr>
      <dsp:spPr>
        <a:xfrm>
          <a:off x="0" y="4810842"/>
          <a:ext cx="7039429" cy="529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1A83D8A-1AFF-4D61-9E8C-9B0F24656CB1}">
      <dsp:nvSpPr>
        <dsp:cNvPr id="0" name=""/>
        <dsp:cNvSpPr/>
      </dsp:nvSpPr>
      <dsp:spPr>
        <a:xfrm>
          <a:off x="351971" y="4500882"/>
          <a:ext cx="4927600" cy="619920"/>
        </a:xfrm>
        <a:prstGeom prst="round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6252" tIns="0" rIns="186252" bIns="0" numCol="1" spcCol="1270" anchor="ctr" anchorCtr="0">
          <a:noAutofit/>
        </a:bodyPr>
        <a:lstStyle/>
        <a:p>
          <a:pPr marL="0" lvl="0" indent="0" algn="l" defTabSz="933450">
            <a:lnSpc>
              <a:spcPct val="100000"/>
            </a:lnSpc>
            <a:spcBef>
              <a:spcPct val="0"/>
            </a:spcBef>
            <a:spcAft>
              <a:spcPct val="35000"/>
            </a:spcAft>
            <a:buNone/>
          </a:pPr>
          <a:r>
            <a:rPr lang="en-US" sz="2100" b="1" kern="1200"/>
            <a:t>Sanitation in disasters and emergencies </a:t>
          </a:r>
          <a:endParaRPr lang="en-US" sz="2100" kern="1200"/>
        </a:p>
      </dsp:txBody>
      <dsp:txXfrm>
        <a:off x="382233" y="4531144"/>
        <a:ext cx="4867076" cy="5593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9D6DA5-3FE1-4125-AE58-88EDAA3A588A}">
      <dsp:nvSpPr>
        <dsp:cNvPr id="0" name=""/>
        <dsp:cNvSpPr/>
      </dsp:nvSpPr>
      <dsp:spPr>
        <a:xfrm>
          <a:off x="1143414" y="341246"/>
          <a:ext cx="1228500" cy="12285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C287FD7-B315-499F-8F25-53BC666F3C77}">
      <dsp:nvSpPr>
        <dsp:cNvPr id="0" name=""/>
        <dsp:cNvSpPr/>
      </dsp:nvSpPr>
      <dsp:spPr>
        <a:xfrm>
          <a:off x="2664" y="1726074"/>
          <a:ext cx="3510000" cy="14995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b="1"/>
          </a:pPr>
          <a:r>
            <a:rPr lang="en-US" sz="2400" b="1" kern="1200" baseline="0"/>
            <a:t>A systematic implementation strategy, plan and costing</a:t>
          </a:r>
          <a:endParaRPr lang="en-US" sz="2400" kern="1200"/>
        </a:p>
      </dsp:txBody>
      <dsp:txXfrm>
        <a:off x="2664" y="1726074"/>
        <a:ext cx="3510000" cy="1499567"/>
      </dsp:txXfrm>
    </dsp:sp>
    <dsp:sp modelId="{71C881CF-CCF2-42CD-B764-D3EAEAE0786A}">
      <dsp:nvSpPr>
        <dsp:cNvPr id="0" name=""/>
        <dsp:cNvSpPr/>
      </dsp:nvSpPr>
      <dsp:spPr>
        <a:xfrm>
          <a:off x="2664" y="3298353"/>
          <a:ext cx="3510000" cy="678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pPr>
          <a:r>
            <a:rPr lang="en-US" sz="1800" b="1" kern="1200" baseline="0"/>
            <a:t>The strategy and costed plan will be completed at national and state/regional levels. </a:t>
          </a:r>
          <a:endParaRPr lang="en-US" sz="1800" kern="1200"/>
        </a:p>
      </dsp:txBody>
      <dsp:txXfrm>
        <a:off x="2664" y="3298353"/>
        <a:ext cx="3510000" cy="678400"/>
      </dsp:txXfrm>
    </dsp:sp>
    <dsp:sp modelId="{5787EB57-E07A-49E3-935A-2E4A2C146822}">
      <dsp:nvSpPr>
        <dsp:cNvPr id="0" name=""/>
        <dsp:cNvSpPr/>
      </dsp:nvSpPr>
      <dsp:spPr>
        <a:xfrm>
          <a:off x="5267664" y="341246"/>
          <a:ext cx="1228500" cy="12285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A55E961-A317-4CA1-AB2F-8F4BE75CB13C}">
      <dsp:nvSpPr>
        <dsp:cNvPr id="0" name=""/>
        <dsp:cNvSpPr/>
      </dsp:nvSpPr>
      <dsp:spPr>
        <a:xfrm>
          <a:off x="4126914" y="1726074"/>
          <a:ext cx="3510000" cy="14995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b="1"/>
          </a:pPr>
          <a:r>
            <a:rPr lang="en-US" sz="2400" b="1" kern="1200" baseline="0"/>
            <a:t>The creation of a higher level enabling environment at national and sub-national levels - Political will, budgetary support</a:t>
          </a:r>
          <a:endParaRPr lang="en-US" sz="2400" kern="1200"/>
        </a:p>
      </dsp:txBody>
      <dsp:txXfrm>
        <a:off x="4126914" y="1726074"/>
        <a:ext cx="3510000" cy="1499567"/>
      </dsp:txXfrm>
    </dsp:sp>
    <dsp:sp modelId="{1642A36A-C722-4D64-96AC-607BB23CAB85}">
      <dsp:nvSpPr>
        <dsp:cNvPr id="0" name=""/>
        <dsp:cNvSpPr/>
      </dsp:nvSpPr>
      <dsp:spPr>
        <a:xfrm>
          <a:off x="4126914" y="3298353"/>
          <a:ext cx="3510000" cy="678400"/>
        </a:xfrm>
        <a:prstGeom prst="rect">
          <a:avLst/>
        </a:prstGeom>
        <a:noFill/>
        <a:ln>
          <a:noFill/>
        </a:ln>
        <a:effectLst/>
      </dsp:spPr>
      <dsp:style>
        <a:lnRef idx="0">
          <a:scrgbClr r="0" g="0" b="0"/>
        </a:lnRef>
        <a:fillRef idx="0">
          <a:scrgbClr r="0" g="0" b="0"/>
        </a:fillRef>
        <a:effectRef idx="0">
          <a:scrgbClr r="0" g="0" b="0"/>
        </a:effectRef>
        <a:fontRef idx="minor"/>
      </dsp:style>
    </dsp:sp>
    <dsp:sp modelId="{2A4D2717-4BB1-4EA6-9959-3F1944486AB0}">
      <dsp:nvSpPr>
        <dsp:cNvPr id="0" name=""/>
        <dsp:cNvSpPr/>
      </dsp:nvSpPr>
      <dsp:spPr>
        <a:xfrm>
          <a:off x="9391914" y="341246"/>
          <a:ext cx="1228500" cy="12285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A1319-AB08-47E3-9C6E-63336A767BBB}">
      <dsp:nvSpPr>
        <dsp:cNvPr id="0" name=""/>
        <dsp:cNvSpPr/>
      </dsp:nvSpPr>
      <dsp:spPr>
        <a:xfrm>
          <a:off x="8251164" y="1726074"/>
          <a:ext cx="3510000" cy="14995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b="1"/>
          </a:pPr>
          <a:r>
            <a:rPr lang="en-US" sz="2400" b="1" kern="1200" baseline="0"/>
            <a:t>Periodic Review of policy – 5 years </a:t>
          </a:r>
          <a:endParaRPr lang="en-US" sz="2400" kern="1200"/>
        </a:p>
      </dsp:txBody>
      <dsp:txXfrm>
        <a:off x="8251164" y="1726074"/>
        <a:ext cx="3510000" cy="1499567"/>
      </dsp:txXfrm>
    </dsp:sp>
    <dsp:sp modelId="{78468ECD-0B0B-4C5E-9DEA-D394895F1D65}">
      <dsp:nvSpPr>
        <dsp:cNvPr id="0" name=""/>
        <dsp:cNvSpPr/>
      </dsp:nvSpPr>
      <dsp:spPr>
        <a:xfrm>
          <a:off x="8251164" y="3298353"/>
          <a:ext cx="3510000" cy="678400"/>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D734BA-E9D7-467B-B0E9-F6D24B859CC5}" type="datetimeFigureOut">
              <a:rPr lang="en-IN" smtClean="0"/>
              <a:t>09-02-2020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1A13AB-3EC8-4971-BAAE-47F7F451B9CF}" type="slidenum">
              <a:rPr lang="en-IN" smtClean="0"/>
              <a:t>‹#›</a:t>
            </a:fld>
            <a:endParaRPr lang="en-IN"/>
          </a:p>
        </p:txBody>
      </p:sp>
    </p:spTree>
    <p:extLst>
      <p:ext uri="{BB962C8B-B14F-4D97-AF65-F5344CB8AC3E}">
        <p14:creationId xmlns:p14="http://schemas.microsoft.com/office/powerpoint/2010/main" val="41424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In physical terms</a:t>
            </a:r>
          </a:p>
        </p:txBody>
      </p:sp>
      <p:sp>
        <p:nvSpPr>
          <p:cNvPr id="4" name="Slide Number Placeholder 3"/>
          <p:cNvSpPr>
            <a:spLocks noGrp="1"/>
          </p:cNvSpPr>
          <p:nvPr>
            <p:ph type="sldNum" sz="quarter" idx="5"/>
          </p:nvPr>
        </p:nvSpPr>
        <p:spPr/>
        <p:txBody>
          <a:bodyPr/>
          <a:lstStyle/>
          <a:p>
            <a:fld id="{C11A13AB-3EC8-4971-BAAE-47F7F451B9CF}" type="slidenum">
              <a:rPr lang="en-IN" smtClean="0"/>
              <a:t>5</a:t>
            </a:fld>
            <a:endParaRPr lang="en-IN"/>
          </a:p>
        </p:txBody>
      </p:sp>
    </p:spTree>
    <p:extLst>
      <p:ext uri="{BB962C8B-B14F-4D97-AF65-F5344CB8AC3E}">
        <p14:creationId xmlns:p14="http://schemas.microsoft.com/office/powerpoint/2010/main" val="584857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For which the Ministers buy in would be required, at this early stage</a:t>
            </a:r>
          </a:p>
        </p:txBody>
      </p:sp>
      <p:sp>
        <p:nvSpPr>
          <p:cNvPr id="4" name="Slide Number Placeholder 3"/>
          <p:cNvSpPr>
            <a:spLocks noGrp="1"/>
          </p:cNvSpPr>
          <p:nvPr>
            <p:ph type="sldNum" sz="quarter" idx="5"/>
          </p:nvPr>
        </p:nvSpPr>
        <p:spPr/>
        <p:txBody>
          <a:bodyPr/>
          <a:lstStyle/>
          <a:p>
            <a:fld id="{C11A13AB-3EC8-4971-BAAE-47F7F451B9CF}" type="slidenum">
              <a:rPr lang="en-IN" smtClean="0"/>
              <a:t>10</a:t>
            </a:fld>
            <a:endParaRPr lang="en-IN"/>
          </a:p>
        </p:txBody>
      </p:sp>
    </p:spTree>
    <p:extLst>
      <p:ext uri="{BB962C8B-B14F-4D97-AF65-F5344CB8AC3E}">
        <p14:creationId xmlns:p14="http://schemas.microsoft.com/office/powerpoint/2010/main" val="807967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11A13AB-3EC8-4971-BAAE-47F7F451B9CF}" type="slidenum">
              <a:rPr lang="en-IN" smtClean="0"/>
              <a:t>45</a:t>
            </a:fld>
            <a:endParaRPr lang="en-IN"/>
          </a:p>
        </p:txBody>
      </p:sp>
    </p:spTree>
    <p:extLst>
      <p:ext uri="{BB962C8B-B14F-4D97-AF65-F5344CB8AC3E}">
        <p14:creationId xmlns:p14="http://schemas.microsoft.com/office/powerpoint/2010/main" val="22738802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2/9/2020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2/9/2020</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ajith67@gmail.com" TargetMode="External"/><Relationship Id="rId1" Type="http://schemas.openxmlformats.org/officeDocument/2006/relationships/slideLayout" Target="../slideLayouts/slideLayout1.xml"/><Relationship Id="rId4" Type="http://schemas.openxmlformats.org/officeDocument/2006/relationships/hyperlink" Target="mailto:mintn2008@gmail.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6.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mailto:ajith67@gmail.com"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6774B-D57E-43B5-B0E4-4748CB8ED590}"/>
              </a:ext>
            </a:extLst>
          </p:cNvPr>
          <p:cNvSpPr>
            <a:spLocks noGrp="1"/>
          </p:cNvSpPr>
          <p:nvPr>
            <p:ph type="ctrTitle"/>
          </p:nvPr>
        </p:nvSpPr>
        <p:spPr>
          <a:xfrm>
            <a:off x="1020333" y="1421545"/>
            <a:ext cx="10037743" cy="2007455"/>
          </a:xfrm>
          <a:solidFill>
            <a:schemeClr val="tx2">
              <a:lumMod val="60000"/>
              <a:lumOff val="40000"/>
            </a:schemeClr>
          </a:solidFill>
        </p:spPr>
        <p:txBody>
          <a:bodyPr>
            <a:normAutofit fontScale="90000"/>
          </a:bodyPr>
          <a:lstStyle/>
          <a:p>
            <a:br>
              <a:rPr lang="en-GB" b="1" dirty="0"/>
            </a:br>
            <a:br>
              <a:rPr lang="en-GB" b="1" dirty="0"/>
            </a:br>
            <a:r>
              <a:rPr lang="en-GB" b="1" dirty="0"/>
              <a:t>National Rural Sanitation and </a:t>
            </a:r>
            <a:br>
              <a:rPr lang="en-GB" b="1" dirty="0"/>
            </a:br>
            <a:r>
              <a:rPr lang="en-GB" b="1" dirty="0"/>
              <a:t>Hygiene Policy and Costed Implementation Plan (2019-2030)</a:t>
            </a:r>
            <a:endParaRPr lang="en-IN" dirty="0"/>
          </a:p>
        </p:txBody>
      </p:sp>
      <p:sp>
        <p:nvSpPr>
          <p:cNvPr id="3" name="TextBox 2">
            <a:extLst>
              <a:ext uri="{FF2B5EF4-FFF2-40B4-BE49-F238E27FC236}">
                <a16:creationId xmlns:a16="http://schemas.microsoft.com/office/drawing/2014/main" id="{2771F916-9B68-43A3-8683-8AA48731B519}"/>
              </a:ext>
            </a:extLst>
          </p:cNvPr>
          <p:cNvSpPr txBox="1"/>
          <p:nvPr/>
        </p:nvSpPr>
        <p:spPr>
          <a:xfrm>
            <a:off x="261257" y="5219463"/>
            <a:ext cx="3441779" cy="884657"/>
          </a:xfrm>
          <a:prstGeom prst="rect">
            <a:avLst/>
          </a:prstGeom>
          <a:solidFill>
            <a:schemeClr val="accent1">
              <a:lumMod val="40000"/>
              <a:lumOff val="60000"/>
            </a:schemeClr>
          </a:solidFill>
        </p:spPr>
        <p:txBody>
          <a:bodyPr vert="horz" lIns="91440" tIns="45720" rIns="91440" bIns="45720" rtlCol="0" anchor="ctr"/>
          <a:lstStyle>
            <a:defPPr>
              <a:defRPr lang="en-US"/>
            </a:defPPr>
            <a:lvl1pPr>
              <a:defRPr sz="1600" b="1"/>
            </a:lvl1pPr>
          </a:lstStyle>
          <a:p>
            <a:r>
              <a:rPr lang="en-IN" dirty="0"/>
              <a:t>Ajith Kumar</a:t>
            </a:r>
          </a:p>
          <a:p>
            <a:r>
              <a:rPr lang="en-IN" dirty="0"/>
              <a:t>Development Consultant</a:t>
            </a:r>
          </a:p>
          <a:p>
            <a:r>
              <a:rPr lang="en-IN" dirty="0">
                <a:hlinkClick r:id="rId2"/>
              </a:rPr>
              <a:t>ajith67@gmail.com</a:t>
            </a:r>
            <a:endParaRPr lang="en-IN" dirty="0"/>
          </a:p>
        </p:txBody>
      </p:sp>
      <p:pic>
        <p:nvPicPr>
          <p:cNvPr id="5" name="Picture 4" descr="A picture containing photo&#10;&#10;Description automatically generated">
            <a:extLst>
              <a:ext uri="{FF2B5EF4-FFF2-40B4-BE49-F238E27FC236}">
                <a16:creationId xmlns:a16="http://schemas.microsoft.com/office/drawing/2014/main" id="{C4F7A72B-02AD-4CA3-8F59-3A9841E82969}"/>
              </a:ext>
            </a:extLst>
          </p:cNvPr>
          <p:cNvPicPr>
            <a:picLocks noChangeAspect="1"/>
          </p:cNvPicPr>
          <p:nvPr/>
        </p:nvPicPr>
        <p:blipFill>
          <a:blip r:embed="rId3"/>
          <a:stretch>
            <a:fillRect/>
          </a:stretch>
        </p:blipFill>
        <p:spPr>
          <a:xfrm>
            <a:off x="317698" y="6104121"/>
            <a:ext cx="631344" cy="631344"/>
          </a:xfrm>
          <a:prstGeom prst="rect">
            <a:avLst/>
          </a:prstGeom>
        </p:spPr>
      </p:pic>
      <p:sp>
        <p:nvSpPr>
          <p:cNvPr id="7" name="Footer Placeholder 4">
            <a:extLst>
              <a:ext uri="{FF2B5EF4-FFF2-40B4-BE49-F238E27FC236}">
                <a16:creationId xmlns:a16="http://schemas.microsoft.com/office/drawing/2014/main" id="{53B215C9-51D2-4311-BFB0-2FE4AD05F0A2}"/>
              </a:ext>
            </a:extLst>
          </p:cNvPr>
          <p:cNvSpPr txBox="1">
            <a:spLocks/>
          </p:cNvSpPr>
          <p:nvPr/>
        </p:nvSpPr>
        <p:spPr>
          <a:xfrm>
            <a:off x="3743125" y="5233237"/>
            <a:ext cx="2858461" cy="870883"/>
          </a:xfrm>
          <a:prstGeom prst="rect">
            <a:avLst/>
          </a:prstGeom>
          <a:solidFill>
            <a:schemeClr val="accent1">
              <a:lumMod val="40000"/>
              <a:lumOff val="60000"/>
            </a:schemeClr>
          </a:solidFill>
        </p:spPr>
        <p:txBody>
          <a:bodyPr vert="horz" lIns="91440" tIns="45720" rIns="91440" bIns="45720" rtlCol="0" anchor="ctr"/>
          <a:lstStyle>
            <a:defPPr>
              <a:defRPr lang="en-US"/>
            </a:defPPr>
            <a:lvl1pPr marL="0" algn="l" defTabSz="457200" rtl="0" eaLnBrk="1" latinLnBrk="0" hangingPunct="1">
              <a:defRPr sz="1100" b="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600" dirty="0"/>
              <a:t>Min Than Nyunt, Consultant </a:t>
            </a:r>
            <a:r>
              <a:rPr lang="en-GB" sz="1600" dirty="0">
                <a:hlinkClick r:id="rId4"/>
              </a:rPr>
              <a:t>mintn2008@gmail.com</a:t>
            </a:r>
            <a:r>
              <a:rPr lang="en-GB" sz="1600" dirty="0"/>
              <a:t> </a:t>
            </a:r>
            <a:endParaRPr lang="en-US" sz="1600" dirty="0"/>
          </a:p>
        </p:txBody>
      </p:sp>
    </p:spTree>
    <p:extLst>
      <p:ext uri="{BB962C8B-B14F-4D97-AF65-F5344CB8AC3E}">
        <p14:creationId xmlns:p14="http://schemas.microsoft.com/office/powerpoint/2010/main" val="1802884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7D10B-7D0F-40B3-9FBE-8B97EB66403E}"/>
              </a:ext>
            </a:extLst>
          </p:cNvPr>
          <p:cNvSpPr>
            <a:spLocks noGrp="1"/>
          </p:cNvSpPr>
          <p:nvPr>
            <p:ph type="title"/>
          </p:nvPr>
        </p:nvSpPr>
        <p:spPr>
          <a:xfrm>
            <a:off x="913774" y="268712"/>
            <a:ext cx="10364451" cy="807053"/>
          </a:xfrm>
        </p:spPr>
        <p:txBody>
          <a:bodyPr/>
          <a:lstStyle/>
          <a:p>
            <a:r>
              <a:rPr lang="en-IN" b="1" dirty="0"/>
              <a:t>SALIENT Components</a:t>
            </a:r>
          </a:p>
        </p:txBody>
      </p:sp>
      <p:sp>
        <p:nvSpPr>
          <p:cNvPr id="3" name="Content Placeholder 2">
            <a:extLst>
              <a:ext uri="{FF2B5EF4-FFF2-40B4-BE49-F238E27FC236}">
                <a16:creationId xmlns:a16="http://schemas.microsoft.com/office/drawing/2014/main" id="{478914C8-A03E-4675-8A8E-1081A9B33885}"/>
              </a:ext>
            </a:extLst>
          </p:cNvPr>
          <p:cNvSpPr>
            <a:spLocks noGrp="1"/>
          </p:cNvSpPr>
          <p:nvPr>
            <p:ph sz="quarter" idx="13"/>
          </p:nvPr>
        </p:nvSpPr>
        <p:spPr>
          <a:xfrm>
            <a:off x="345782" y="1001050"/>
            <a:ext cx="11702783" cy="5714795"/>
          </a:xfrm>
        </p:spPr>
        <p:txBody>
          <a:bodyPr>
            <a:normAutofit lnSpcReduction="10000"/>
          </a:bodyPr>
          <a:lstStyle/>
          <a:p>
            <a:r>
              <a:rPr lang="en-IN" b="1" dirty="0"/>
              <a:t>capex </a:t>
            </a:r>
          </a:p>
          <a:p>
            <a:pPr lvl="1"/>
            <a:r>
              <a:rPr lang="en-IN" b="1" dirty="0"/>
              <a:t>resourced by </a:t>
            </a:r>
            <a:r>
              <a:rPr lang="en-IN" b="1" dirty="0">
                <a:highlight>
                  <a:srgbClr val="FFFF00"/>
                </a:highlight>
              </a:rPr>
              <a:t>households themselves</a:t>
            </a:r>
          </a:p>
          <a:p>
            <a:pPr lvl="2"/>
            <a:r>
              <a:rPr lang="en-IN" b="1" dirty="0">
                <a:highlight>
                  <a:srgbClr val="FFFF00"/>
                </a:highlight>
              </a:rPr>
              <a:t>10% of the capex to be supported by Govt</a:t>
            </a:r>
            <a:r>
              <a:rPr lang="en-IN" b="1" dirty="0"/>
              <a:t>., based on transparent and objective criteria – mostly poverty, difficult areas (coastal, hill, etc.), other marginal factors</a:t>
            </a:r>
          </a:p>
          <a:p>
            <a:pPr lvl="1"/>
            <a:r>
              <a:rPr lang="en-IN" b="1" dirty="0"/>
              <a:t>School, health facilities, offices etc - </a:t>
            </a:r>
            <a:r>
              <a:rPr lang="en-IN" b="1" dirty="0">
                <a:highlight>
                  <a:srgbClr val="FFFF00"/>
                </a:highlight>
              </a:rPr>
              <a:t>100% funded by Govt</a:t>
            </a:r>
            <a:r>
              <a:rPr lang="en-IN" b="1" dirty="0"/>
              <a:t>. – particular Ministry / department</a:t>
            </a:r>
          </a:p>
          <a:p>
            <a:pPr lvl="1"/>
            <a:r>
              <a:rPr lang="en-IN" b="1" dirty="0">
                <a:highlight>
                  <a:srgbClr val="FFFF00"/>
                </a:highlight>
              </a:rPr>
              <a:t>Public toilets </a:t>
            </a:r>
            <a:r>
              <a:rPr lang="en-IN" b="1" dirty="0"/>
              <a:t>–govt. / private sector</a:t>
            </a:r>
          </a:p>
          <a:p>
            <a:r>
              <a:rPr lang="en-IN" b="1" dirty="0"/>
              <a:t>Operational costs</a:t>
            </a:r>
          </a:p>
          <a:p>
            <a:pPr lvl="1"/>
            <a:r>
              <a:rPr lang="en-IN" b="1" dirty="0"/>
              <a:t>Household, institutions – out of their own budget</a:t>
            </a:r>
          </a:p>
          <a:p>
            <a:pPr lvl="1"/>
            <a:r>
              <a:rPr lang="en-IN" b="1" dirty="0"/>
              <a:t>Public toilet – </a:t>
            </a:r>
            <a:r>
              <a:rPr lang="en-IN" b="1" dirty="0">
                <a:highlight>
                  <a:srgbClr val="FFFF00"/>
                </a:highlight>
              </a:rPr>
              <a:t>user fees</a:t>
            </a:r>
          </a:p>
          <a:p>
            <a:r>
              <a:rPr lang="en-IN" b="1" dirty="0"/>
              <a:t>Institutional arrangements </a:t>
            </a:r>
          </a:p>
          <a:p>
            <a:pPr lvl="1">
              <a:lnSpc>
                <a:spcPct val="130000"/>
              </a:lnSpc>
            </a:pPr>
            <a:r>
              <a:rPr lang="en-IN" b="1" dirty="0" err="1">
                <a:highlight>
                  <a:srgbClr val="FFFF00"/>
                </a:highlight>
              </a:rPr>
              <a:t>Ppp</a:t>
            </a:r>
            <a:r>
              <a:rPr lang="en-IN" b="1" dirty="0">
                <a:highlight>
                  <a:srgbClr val="FFFF00"/>
                </a:highlight>
              </a:rPr>
              <a:t> FOR PUBLIC TOILETS </a:t>
            </a:r>
            <a:r>
              <a:rPr lang="en-IN" b="1" dirty="0"/>
              <a:t>– PRIVATE FIRM / NGOs / </a:t>
            </a:r>
            <a:r>
              <a:rPr lang="en-IN" b="1" dirty="0" err="1"/>
              <a:t>cboS</a:t>
            </a:r>
            <a:endParaRPr lang="en-IN" b="1" dirty="0"/>
          </a:p>
          <a:p>
            <a:r>
              <a:rPr lang="en-IN" b="1" dirty="0"/>
              <a:t>TECHNOLGOY</a:t>
            </a:r>
          </a:p>
          <a:p>
            <a:pPr lvl="1"/>
            <a:r>
              <a:rPr lang="en-IN" b="1" dirty="0"/>
              <a:t>NEUTRAL; </a:t>
            </a:r>
            <a:r>
              <a:rPr lang="en-IN" b="1" dirty="0">
                <a:highlight>
                  <a:srgbClr val="FFFF00"/>
                </a:highlight>
              </a:rPr>
              <a:t>MINIMUM STANDARDS TO MEET HEALTH REQUIREMENTS</a:t>
            </a:r>
          </a:p>
          <a:p>
            <a:r>
              <a:rPr lang="en-IN" b="1" dirty="0">
                <a:highlight>
                  <a:srgbClr val="FFFF00"/>
                </a:highlight>
              </a:rPr>
              <a:t>Budgetary support</a:t>
            </a:r>
          </a:p>
          <a:p>
            <a:pPr lvl="1"/>
            <a:endParaRPr lang="en-IN" b="1" dirty="0"/>
          </a:p>
        </p:txBody>
      </p:sp>
    </p:spTree>
    <p:extLst>
      <p:ext uri="{BB962C8B-B14F-4D97-AF65-F5344CB8AC3E}">
        <p14:creationId xmlns:p14="http://schemas.microsoft.com/office/powerpoint/2010/main" val="13056680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71881-8B65-4D67-9EB2-8FCC0F048E9F}"/>
              </a:ext>
            </a:extLst>
          </p:cNvPr>
          <p:cNvSpPr>
            <a:spLocks noGrp="1"/>
          </p:cNvSpPr>
          <p:nvPr>
            <p:ph type="title"/>
          </p:nvPr>
        </p:nvSpPr>
        <p:spPr>
          <a:xfrm>
            <a:off x="1101198" y="345902"/>
            <a:ext cx="10364451" cy="1198924"/>
          </a:xfrm>
        </p:spPr>
        <p:txBody>
          <a:bodyPr>
            <a:normAutofit/>
          </a:bodyPr>
          <a:lstStyle/>
          <a:p>
            <a:r>
              <a:rPr lang="en-GB" sz="4400" b="1" dirty="0">
                <a:solidFill>
                  <a:srgbClr val="FF0000"/>
                </a:solidFill>
              </a:rPr>
              <a:t>Policies, Laws, Guidelines</a:t>
            </a:r>
            <a:endParaRPr lang="en-IN" dirty="0">
              <a:solidFill>
                <a:srgbClr val="FF0000"/>
              </a:solidFill>
            </a:endParaRPr>
          </a:p>
        </p:txBody>
      </p:sp>
      <p:sp>
        <p:nvSpPr>
          <p:cNvPr id="3" name="Content Placeholder 2">
            <a:extLst>
              <a:ext uri="{FF2B5EF4-FFF2-40B4-BE49-F238E27FC236}">
                <a16:creationId xmlns:a16="http://schemas.microsoft.com/office/drawing/2014/main" id="{FA5F31D2-B10C-4637-B901-DCA89528F1E6}"/>
              </a:ext>
            </a:extLst>
          </p:cNvPr>
          <p:cNvSpPr>
            <a:spLocks noGrp="1"/>
          </p:cNvSpPr>
          <p:nvPr>
            <p:ph sz="quarter" idx="13"/>
          </p:nvPr>
        </p:nvSpPr>
        <p:spPr>
          <a:xfrm>
            <a:off x="914087" y="1544826"/>
            <a:ext cx="10363826" cy="5037718"/>
          </a:xfrm>
        </p:spPr>
        <p:txBody>
          <a:bodyPr>
            <a:normAutofit fontScale="92500" lnSpcReduction="20000"/>
          </a:bodyPr>
          <a:lstStyle/>
          <a:p>
            <a:pPr lvl="0"/>
            <a:r>
              <a:rPr lang="en-US" b="1" dirty="0">
                <a:highlight>
                  <a:srgbClr val="FFFF00"/>
                </a:highlight>
              </a:rPr>
              <a:t>existing frameworks</a:t>
            </a:r>
            <a:r>
              <a:rPr lang="en-US" b="1" dirty="0"/>
              <a:t>, but also </a:t>
            </a:r>
            <a:r>
              <a:rPr lang="en-US" b="1" dirty="0">
                <a:highlight>
                  <a:srgbClr val="FFFF00"/>
                </a:highlight>
              </a:rPr>
              <a:t>new laws, regulations, guidelines </a:t>
            </a:r>
          </a:p>
          <a:p>
            <a:pPr lvl="1"/>
            <a:r>
              <a:rPr lang="en-US" dirty="0"/>
              <a:t>undertaken by </a:t>
            </a:r>
            <a:r>
              <a:rPr lang="en-US" dirty="0" err="1"/>
              <a:t>MoHS</a:t>
            </a:r>
            <a:r>
              <a:rPr lang="en-US" dirty="0"/>
              <a:t> / other departments / ministries. existing and required policies, laws and guidelines along with their responsible stakeholder would be identified, and broad timelines fixed. </a:t>
            </a:r>
            <a:endParaRPr lang="en-IN" dirty="0"/>
          </a:p>
          <a:p>
            <a:pPr lvl="0"/>
            <a:r>
              <a:rPr lang="en-US" b="1" dirty="0"/>
              <a:t>A </a:t>
            </a:r>
            <a:r>
              <a:rPr lang="en-US" b="1" dirty="0">
                <a:highlight>
                  <a:srgbClr val="FFFF00"/>
                </a:highlight>
              </a:rPr>
              <a:t>minimum set of standards </a:t>
            </a:r>
            <a:r>
              <a:rPr lang="en-US" b="1" dirty="0"/>
              <a:t>will be established for sanitation and hygiene facilities.</a:t>
            </a:r>
            <a:r>
              <a:rPr lang="en-US" dirty="0"/>
              <a:t> </a:t>
            </a:r>
            <a:endParaRPr lang="en-IN" dirty="0"/>
          </a:p>
          <a:p>
            <a:pPr lvl="1"/>
            <a:r>
              <a:rPr lang="en-US" b="1" dirty="0"/>
              <a:t>A poor intervention is worse than no intervention.</a:t>
            </a:r>
            <a:r>
              <a:rPr lang="en-US" dirty="0"/>
              <a:t> sanitation facility created is not only constructed, but also operated and maintained, as per minimum standards. </a:t>
            </a:r>
            <a:endParaRPr lang="en-IN" dirty="0"/>
          </a:p>
          <a:p>
            <a:pPr lvl="0"/>
            <a:r>
              <a:rPr lang="en-US" b="1" dirty="0"/>
              <a:t>The standards set shall be </a:t>
            </a:r>
            <a:r>
              <a:rPr lang="en-US" b="1" dirty="0">
                <a:highlight>
                  <a:srgbClr val="FFFF00"/>
                </a:highlight>
              </a:rPr>
              <a:t>equivalent to the MSDP or the Joint Monitoring Program (JMP) standards</a:t>
            </a:r>
            <a:r>
              <a:rPr lang="en-US" b="1" dirty="0"/>
              <a:t>. </a:t>
            </a:r>
            <a:r>
              <a:rPr lang="en-US" dirty="0"/>
              <a:t>which public financing would be spent on; Higher standards than the basic minimum would be financed from private sources. </a:t>
            </a:r>
            <a:endParaRPr lang="en-IN" dirty="0"/>
          </a:p>
          <a:p>
            <a:pPr lvl="0"/>
            <a:r>
              <a:rPr lang="en-US" b="1" dirty="0">
                <a:highlight>
                  <a:srgbClr val="FFFF00"/>
                </a:highlight>
              </a:rPr>
              <a:t>Environmental assessments will be part of any decision-making process</a:t>
            </a:r>
            <a:r>
              <a:rPr lang="en-US" b="1" dirty="0"/>
              <a:t>. </a:t>
            </a:r>
            <a:r>
              <a:rPr lang="en-US" dirty="0"/>
              <a:t>holistic approach; Environmental impacts would be managed and minimized; Reduce and recycle approach Legislation will complement awareness raising and advocacy to promote environmental concerns. </a:t>
            </a:r>
            <a:endParaRPr lang="en-IN" dirty="0"/>
          </a:p>
          <a:p>
            <a:endParaRPr lang="en-IN" dirty="0"/>
          </a:p>
        </p:txBody>
      </p:sp>
    </p:spTree>
    <p:extLst>
      <p:ext uri="{BB962C8B-B14F-4D97-AF65-F5344CB8AC3E}">
        <p14:creationId xmlns:p14="http://schemas.microsoft.com/office/powerpoint/2010/main" val="2807628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71881-8B65-4D67-9EB2-8FCC0F048E9F}"/>
              </a:ext>
            </a:extLst>
          </p:cNvPr>
          <p:cNvSpPr>
            <a:spLocks noGrp="1"/>
          </p:cNvSpPr>
          <p:nvPr>
            <p:ph type="title"/>
          </p:nvPr>
        </p:nvSpPr>
        <p:spPr>
          <a:xfrm>
            <a:off x="1101198" y="345902"/>
            <a:ext cx="10364451" cy="1198924"/>
          </a:xfrm>
        </p:spPr>
        <p:txBody>
          <a:bodyPr>
            <a:normAutofit/>
          </a:bodyPr>
          <a:lstStyle/>
          <a:p>
            <a:r>
              <a:rPr lang="en-GB" sz="4400" b="1" dirty="0">
                <a:solidFill>
                  <a:srgbClr val="FF0000"/>
                </a:solidFill>
              </a:rPr>
              <a:t>INSTITUTIONAL FRAMEWORK</a:t>
            </a:r>
            <a:endParaRPr lang="en-IN" dirty="0">
              <a:solidFill>
                <a:srgbClr val="FF0000"/>
              </a:solidFill>
            </a:endParaRPr>
          </a:p>
        </p:txBody>
      </p:sp>
      <p:sp>
        <p:nvSpPr>
          <p:cNvPr id="3" name="Content Placeholder 2">
            <a:extLst>
              <a:ext uri="{FF2B5EF4-FFF2-40B4-BE49-F238E27FC236}">
                <a16:creationId xmlns:a16="http://schemas.microsoft.com/office/drawing/2014/main" id="{FA5F31D2-B10C-4637-B901-DCA89528F1E6}"/>
              </a:ext>
            </a:extLst>
          </p:cNvPr>
          <p:cNvSpPr>
            <a:spLocks noGrp="1"/>
          </p:cNvSpPr>
          <p:nvPr>
            <p:ph sz="quarter" idx="13"/>
          </p:nvPr>
        </p:nvSpPr>
        <p:spPr>
          <a:xfrm>
            <a:off x="914087" y="1544826"/>
            <a:ext cx="10363826" cy="5037718"/>
          </a:xfrm>
        </p:spPr>
        <p:txBody>
          <a:bodyPr>
            <a:normAutofit lnSpcReduction="10000"/>
          </a:bodyPr>
          <a:lstStyle/>
          <a:p>
            <a:pPr lvl="0"/>
            <a:r>
              <a:rPr lang="en-US" sz="1600" b="1" dirty="0">
                <a:highlight>
                  <a:srgbClr val="FFFF00"/>
                </a:highlight>
              </a:rPr>
              <a:t>led and coordinated by the Ministry of Health and Sports </a:t>
            </a:r>
            <a:r>
              <a:rPr lang="en-US" sz="1600" b="1" dirty="0"/>
              <a:t>at the national level -  set standards, enable legal and regulatory frameworks, guide regions and states, coordinate the disparate stakeholders, provide finance and monitor the progress and trends in the sector. </a:t>
            </a:r>
            <a:endParaRPr lang="en-IN" sz="1600" b="1" dirty="0"/>
          </a:p>
          <a:p>
            <a:pPr lvl="0"/>
            <a:r>
              <a:rPr lang="en-US" sz="1600" b="1" dirty="0"/>
              <a:t>promotion and implementation by the </a:t>
            </a:r>
            <a:r>
              <a:rPr lang="en-US" sz="1600" b="1" dirty="0">
                <a:highlight>
                  <a:srgbClr val="FFFF00"/>
                </a:highlight>
              </a:rPr>
              <a:t>region / state level ministry/department</a:t>
            </a:r>
            <a:r>
              <a:rPr lang="en-US" sz="1600" b="1" dirty="0"/>
              <a:t>; oversee and guide the process supply chain and markets are facilitated, outputs and outcomes monitored. </a:t>
            </a:r>
            <a:endParaRPr lang="en-IN" sz="1600" b="1" dirty="0"/>
          </a:p>
          <a:p>
            <a:pPr lvl="0"/>
            <a:r>
              <a:rPr lang="en-US" sz="1600" b="1" dirty="0">
                <a:highlight>
                  <a:srgbClr val="FFFF00"/>
                </a:highlight>
              </a:rPr>
              <a:t>development partners / donors </a:t>
            </a:r>
            <a:r>
              <a:rPr lang="en-US" sz="1600" b="1" dirty="0"/>
              <a:t>shall contribute financial and technical assistance</a:t>
            </a:r>
            <a:endParaRPr lang="en-IN" sz="1600" b="1" dirty="0"/>
          </a:p>
          <a:p>
            <a:pPr lvl="0"/>
            <a:r>
              <a:rPr lang="en-US" sz="1600" b="1" dirty="0">
                <a:highlight>
                  <a:srgbClr val="FFFF00"/>
                </a:highlight>
              </a:rPr>
              <a:t>Financial institutions </a:t>
            </a:r>
            <a:r>
              <a:rPr lang="en-US" sz="1600" b="1" dirty="0"/>
              <a:t>facilitated to provide soft loans / credit to households and vendors</a:t>
            </a:r>
            <a:endParaRPr lang="en-IN" sz="1600" b="1" dirty="0"/>
          </a:p>
          <a:p>
            <a:pPr lvl="0"/>
            <a:r>
              <a:rPr lang="en-US" sz="1600" b="1" dirty="0">
                <a:highlight>
                  <a:srgbClr val="FFFF00"/>
                </a:highlight>
              </a:rPr>
              <a:t>NGOs and CSOs </a:t>
            </a:r>
            <a:r>
              <a:rPr lang="en-US" sz="1600" b="1" dirty="0"/>
              <a:t>partner with the implementing agencies to support implementation, build capacity, facilitate monitoring and accountability, document and disseminate best practices.</a:t>
            </a:r>
            <a:endParaRPr lang="en-IN" sz="1600" b="1" dirty="0"/>
          </a:p>
          <a:p>
            <a:pPr lvl="0"/>
            <a:r>
              <a:rPr lang="en-US" sz="1600" b="1" dirty="0">
                <a:highlight>
                  <a:srgbClr val="FFFF00"/>
                </a:highlight>
              </a:rPr>
              <a:t>private sector </a:t>
            </a:r>
            <a:r>
              <a:rPr lang="en-US" sz="1600" b="1" dirty="0"/>
              <a:t>facilitated to set up self-sustaining supply chain and markets FOR construction AND maintenance</a:t>
            </a:r>
            <a:endParaRPr lang="en-IN" sz="1600" b="1" dirty="0"/>
          </a:p>
          <a:p>
            <a:pPr lvl="0"/>
            <a:r>
              <a:rPr lang="en-US" sz="1600" b="1" dirty="0">
                <a:highlight>
                  <a:srgbClr val="FFFF00"/>
                </a:highlight>
              </a:rPr>
              <a:t>households</a:t>
            </a:r>
            <a:r>
              <a:rPr lang="en-US" sz="1600" b="1" dirty="0"/>
              <a:t> construct and </a:t>
            </a:r>
            <a:r>
              <a:rPr lang="en-US" sz="1600" b="1" dirty="0" err="1"/>
              <a:t>maintAIN</a:t>
            </a:r>
            <a:r>
              <a:rPr lang="en-US" sz="1600" b="1" dirty="0"/>
              <a:t> their toilets and handwashing stations, adopt improved sanitation and hygiene behaviors. </a:t>
            </a:r>
            <a:endParaRPr lang="en-IN" sz="1600" b="1" dirty="0"/>
          </a:p>
          <a:p>
            <a:pPr lvl="0"/>
            <a:r>
              <a:rPr lang="en-US" sz="1600" b="1" dirty="0">
                <a:highlight>
                  <a:srgbClr val="FFFF00"/>
                </a:highlight>
              </a:rPr>
              <a:t>Technical Working Groups </a:t>
            </a:r>
            <a:r>
              <a:rPr lang="en-US" sz="1600" b="1" dirty="0"/>
              <a:t>meet periodically, share experiences, and find solutions. </a:t>
            </a:r>
            <a:endParaRPr lang="en-IN" sz="1600" b="1" dirty="0"/>
          </a:p>
        </p:txBody>
      </p:sp>
    </p:spTree>
    <p:extLst>
      <p:ext uri="{BB962C8B-B14F-4D97-AF65-F5344CB8AC3E}">
        <p14:creationId xmlns:p14="http://schemas.microsoft.com/office/powerpoint/2010/main" val="40902753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71881-8B65-4D67-9EB2-8FCC0F048E9F}"/>
              </a:ext>
            </a:extLst>
          </p:cNvPr>
          <p:cNvSpPr>
            <a:spLocks noGrp="1"/>
          </p:cNvSpPr>
          <p:nvPr>
            <p:ph type="title"/>
          </p:nvPr>
        </p:nvSpPr>
        <p:spPr>
          <a:xfrm>
            <a:off x="1101198" y="345902"/>
            <a:ext cx="10364451" cy="1198924"/>
          </a:xfrm>
        </p:spPr>
        <p:txBody>
          <a:bodyPr>
            <a:normAutofit/>
          </a:bodyPr>
          <a:lstStyle/>
          <a:p>
            <a:pPr lvl="0"/>
            <a:r>
              <a:rPr lang="en-GB" sz="4400" b="1" dirty="0">
                <a:solidFill>
                  <a:srgbClr val="FF0000"/>
                </a:solidFill>
              </a:rPr>
              <a:t>Advocacy and demand creation</a:t>
            </a:r>
            <a:endParaRPr lang="en-IN" sz="4400" dirty="0">
              <a:solidFill>
                <a:srgbClr val="FF0000"/>
              </a:solidFill>
            </a:endParaRPr>
          </a:p>
        </p:txBody>
      </p:sp>
      <p:sp>
        <p:nvSpPr>
          <p:cNvPr id="3" name="Content Placeholder 2">
            <a:extLst>
              <a:ext uri="{FF2B5EF4-FFF2-40B4-BE49-F238E27FC236}">
                <a16:creationId xmlns:a16="http://schemas.microsoft.com/office/drawing/2014/main" id="{FA5F31D2-B10C-4637-B901-DCA89528F1E6}"/>
              </a:ext>
            </a:extLst>
          </p:cNvPr>
          <p:cNvSpPr>
            <a:spLocks noGrp="1"/>
          </p:cNvSpPr>
          <p:nvPr>
            <p:ph sz="quarter" idx="13"/>
          </p:nvPr>
        </p:nvSpPr>
        <p:spPr>
          <a:xfrm>
            <a:off x="914087" y="1544826"/>
            <a:ext cx="10363826" cy="5037718"/>
          </a:xfrm>
        </p:spPr>
        <p:txBody>
          <a:bodyPr>
            <a:normAutofit/>
          </a:bodyPr>
          <a:lstStyle/>
          <a:p>
            <a:pPr lvl="0"/>
            <a:r>
              <a:rPr lang="en-US" sz="1800" b="1" dirty="0">
                <a:highlight>
                  <a:srgbClr val="FFFF00"/>
                </a:highlight>
              </a:rPr>
              <a:t>A participatory approach shall be used to promote sanitation and hygiene</a:t>
            </a:r>
            <a:r>
              <a:rPr lang="en-US" sz="1800" b="1" dirty="0"/>
              <a:t>.</a:t>
            </a:r>
            <a:r>
              <a:rPr lang="en-US" sz="1800" dirty="0"/>
              <a:t> community playing a lead role. health A major component of messaging; shame, dignity, privacy, status, convenience shall supplement; Peer pressure adopted to motivate behavior. </a:t>
            </a:r>
            <a:endParaRPr lang="en-IN" sz="1800" dirty="0"/>
          </a:p>
          <a:p>
            <a:pPr lvl="0"/>
            <a:r>
              <a:rPr lang="en-US" sz="1800" b="1" dirty="0">
                <a:highlight>
                  <a:srgbClr val="FFFF00"/>
                </a:highlight>
              </a:rPr>
              <a:t>A variety of methods shall be used to advocate and raise demand for sanitation and hygiene</a:t>
            </a:r>
            <a:r>
              <a:rPr lang="en-US" sz="1800" b="1" dirty="0"/>
              <a:t>. </a:t>
            </a:r>
            <a:r>
              <a:rPr lang="en-US" sz="1800" dirty="0"/>
              <a:t>interpersonal group communications WITH TRIGGERING; community analyze and take decisions; supplemented by mass media, traditional media, social media</a:t>
            </a:r>
          </a:p>
          <a:p>
            <a:pPr lvl="0"/>
            <a:r>
              <a:rPr lang="en-US" sz="1800" b="1" dirty="0">
                <a:highlight>
                  <a:srgbClr val="FFFF00"/>
                </a:highlight>
              </a:rPr>
              <a:t>Various events and fora shall be used to promote the messages of improved sanitation and hygiene</a:t>
            </a:r>
            <a:r>
              <a:rPr lang="en-US" sz="1800" dirty="0">
                <a:highlight>
                  <a:srgbClr val="FFFF00"/>
                </a:highlight>
              </a:rPr>
              <a:t>. </a:t>
            </a:r>
            <a:endParaRPr lang="en-IN" sz="1800" dirty="0">
              <a:highlight>
                <a:srgbClr val="FFFF00"/>
              </a:highlight>
            </a:endParaRPr>
          </a:p>
          <a:p>
            <a:pPr lvl="0"/>
            <a:r>
              <a:rPr lang="en-US" sz="1800" b="1" dirty="0">
                <a:highlight>
                  <a:srgbClr val="FFFF00"/>
                </a:highlight>
              </a:rPr>
              <a:t>Environmental education will be promoted to lead to an environmental ethic among the population</a:t>
            </a:r>
            <a:r>
              <a:rPr lang="en-US" sz="1800" b="1" dirty="0"/>
              <a:t>. </a:t>
            </a:r>
            <a:r>
              <a:rPr lang="en-US" sz="1800" dirty="0"/>
              <a:t>Awareness campaigns at schools, community, through mass and social media </a:t>
            </a:r>
            <a:endParaRPr lang="en-IN" sz="1800" dirty="0"/>
          </a:p>
          <a:p>
            <a:pPr lvl="0"/>
            <a:r>
              <a:rPr lang="en-US" sz="1800" b="1" dirty="0">
                <a:highlight>
                  <a:srgbClr val="FFFF00"/>
                </a:highlight>
              </a:rPr>
              <a:t>Climate change adaptation and mitigation</a:t>
            </a:r>
            <a:r>
              <a:rPr lang="en-US" sz="1800" b="1" dirty="0"/>
              <a:t>. </a:t>
            </a:r>
            <a:r>
              <a:rPr lang="en-US" sz="1800" dirty="0"/>
              <a:t>have as central focus. </a:t>
            </a:r>
            <a:endParaRPr lang="en-IN" sz="1800" dirty="0"/>
          </a:p>
        </p:txBody>
      </p:sp>
    </p:spTree>
    <p:extLst>
      <p:ext uri="{BB962C8B-B14F-4D97-AF65-F5344CB8AC3E}">
        <p14:creationId xmlns:p14="http://schemas.microsoft.com/office/powerpoint/2010/main" val="1264709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71881-8B65-4D67-9EB2-8FCC0F048E9F}"/>
              </a:ext>
            </a:extLst>
          </p:cNvPr>
          <p:cNvSpPr>
            <a:spLocks noGrp="1"/>
          </p:cNvSpPr>
          <p:nvPr>
            <p:ph type="title"/>
          </p:nvPr>
        </p:nvSpPr>
        <p:spPr>
          <a:xfrm>
            <a:off x="1101198" y="345902"/>
            <a:ext cx="10364451" cy="1198924"/>
          </a:xfrm>
        </p:spPr>
        <p:txBody>
          <a:bodyPr>
            <a:normAutofit/>
          </a:bodyPr>
          <a:lstStyle/>
          <a:p>
            <a:pPr lvl="0"/>
            <a:r>
              <a:rPr lang="en-GB" sz="4400" b="1" dirty="0">
                <a:solidFill>
                  <a:srgbClr val="FF0000"/>
                </a:solidFill>
              </a:rPr>
              <a:t>TECHNOLOGY OPTIONS</a:t>
            </a:r>
            <a:endParaRPr lang="en-IN" sz="4400" dirty="0">
              <a:solidFill>
                <a:srgbClr val="FF0000"/>
              </a:solidFill>
            </a:endParaRPr>
          </a:p>
        </p:txBody>
      </p:sp>
      <p:sp>
        <p:nvSpPr>
          <p:cNvPr id="3" name="Content Placeholder 2">
            <a:extLst>
              <a:ext uri="{FF2B5EF4-FFF2-40B4-BE49-F238E27FC236}">
                <a16:creationId xmlns:a16="http://schemas.microsoft.com/office/drawing/2014/main" id="{FA5F31D2-B10C-4637-B901-DCA89528F1E6}"/>
              </a:ext>
            </a:extLst>
          </p:cNvPr>
          <p:cNvSpPr>
            <a:spLocks noGrp="1"/>
          </p:cNvSpPr>
          <p:nvPr>
            <p:ph sz="quarter" idx="13"/>
          </p:nvPr>
        </p:nvSpPr>
        <p:spPr>
          <a:xfrm>
            <a:off x="107912" y="1544826"/>
            <a:ext cx="11847442" cy="5037718"/>
          </a:xfrm>
        </p:spPr>
        <p:txBody>
          <a:bodyPr>
            <a:normAutofit lnSpcReduction="10000"/>
          </a:bodyPr>
          <a:lstStyle/>
          <a:p>
            <a:pPr lvl="0"/>
            <a:r>
              <a:rPr lang="en-US" sz="1600" dirty="0"/>
              <a:t>The </a:t>
            </a:r>
            <a:r>
              <a:rPr lang="en-US" sz="1600" dirty="0">
                <a:highlight>
                  <a:srgbClr val="FFFF00"/>
                </a:highlight>
              </a:rPr>
              <a:t>principles of sanitation technology </a:t>
            </a:r>
            <a:r>
              <a:rPr lang="en-US" sz="1600" dirty="0"/>
              <a:t>shall be informed to all. separation of feces from vectors, water reaching feces, distance of pits from water </a:t>
            </a:r>
            <a:r>
              <a:rPr lang="en-US" sz="1600" dirty="0" err="1"/>
              <a:t>sourcesinformed</a:t>
            </a:r>
            <a:r>
              <a:rPr lang="en-US" sz="1600" dirty="0"/>
              <a:t> to all. </a:t>
            </a:r>
            <a:endParaRPr lang="en-IN" sz="1600" dirty="0"/>
          </a:p>
          <a:p>
            <a:pPr lvl="0"/>
            <a:r>
              <a:rPr lang="en-US" sz="1600" dirty="0">
                <a:highlight>
                  <a:srgbClr val="FFFF00"/>
                </a:highlight>
              </a:rPr>
              <a:t>Multiple options of technologies </a:t>
            </a:r>
            <a:r>
              <a:rPr lang="en-US" sz="1600" dirty="0"/>
              <a:t>shall be offered at various price points. conform to minimum standards. affordability levels of the household. movement up sanitation ladder out of private financing. Focus on sub-structure and platform, not on super-structure.</a:t>
            </a:r>
            <a:endParaRPr lang="en-IN" sz="1600" dirty="0"/>
          </a:p>
          <a:p>
            <a:pPr lvl="0"/>
            <a:r>
              <a:rPr lang="en-US" sz="1600" dirty="0">
                <a:highlight>
                  <a:srgbClr val="FFFF00"/>
                </a:highlight>
              </a:rPr>
              <a:t>technology hierarchy </a:t>
            </a:r>
            <a:r>
              <a:rPr lang="en-US" sz="1600" dirty="0"/>
              <a:t>shall be provided for easy decision making. Convenience of use, use of water for flushing and cleaning, and costs shall be some of the criteria for creating this hierarchy. </a:t>
            </a:r>
            <a:endParaRPr lang="en-IN" sz="1600" dirty="0"/>
          </a:p>
          <a:p>
            <a:pPr lvl="0"/>
            <a:r>
              <a:rPr lang="en-US" sz="1600" dirty="0"/>
              <a:t>Technology propagated shall be </a:t>
            </a:r>
            <a:r>
              <a:rPr lang="en-US" sz="1600" dirty="0">
                <a:highlight>
                  <a:srgbClr val="FFFF00"/>
                </a:highlight>
              </a:rPr>
              <a:t>tried and tested</a:t>
            </a:r>
            <a:r>
              <a:rPr lang="en-US" sz="1600" dirty="0"/>
              <a:t>. socio-cultural, technical and financial point of view. easy to use, meet technical standards, affordable to the people. No pilot projects TO be propagated among the people. reliable and less complex. </a:t>
            </a:r>
            <a:endParaRPr lang="en-IN" sz="1600" dirty="0"/>
          </a:p>
          <a:p>
            <a:pPr lvl="0"/>
            <a:r>
              <a:rPr lang="en-US" sz="1600" dirty="0">
                <a:highlight>
                  <a:srgbClr val="FFFF00"/>
                </a:highlight>
              </a:rPr>
              <a:t>Local technology</a:t>
            </a:r>
            <a:r>
              <a:rPr lang="en-US" sz="1600" dirty="0"/>
              <a:t>, conditions, material and skills shall be used. </a:t>
            </a:r>
          </a:p>
          <a:p>
            <a:pPr lvl="0"/>
            <a:r>
              <a:rPr lang="en-US" sz="1600" dirty="0">
                <a:highlight>
                  <a:srgbClr val="FFFF00"/>
                </a:highlight>
              </a:rPr>
              <a:t>promote equity and be disable friendly</a:t>
            </a:r>
            <a:r>
              <a:rPr lang="en-US" sz="1600" dirty="0"/>
              <a:t>. minimum standards of technology at affordable rates even and marginal families. friendly to the user. </a:t>
            </a:r>
            <a:endParaRPr lang="en-IN" sz="1600" dirty="0"/>
          </a:p>
          <a:p>
            <a:pPr lvl="0"/>
            <a:r>
              <a:rPr lang="en-US" sz="1600" dirty="0">
                <a:highlight>
                  <a:srgbClr val="FFFF00"/>
                </a:highlight>
              </a:rPr>
              <a:t>conserve resources </a:t>
            </a:r>
            <a:r>
              <a:rPr lang="en-US" sz="1600" dirty="0"/>
              <a:t>LIKE water; waterless or water-conserving toilet facilities, treated waste for agricultural and other uses. </a:t>
            </a:r>
            <a:endParaRPr lang="en-IN" sz="1600" dirty="0"/>
          </a:p>
        </p:txBody>
      </p:sp>
    </p:spTree>
    <p:extLst>
      <p:ext uri="{BB962C8B-B14F-4D97-AF65-F5344CB8AC3E}">
        <p14:creationId xmlns:p14="http://schemas.microsoft.com/office/powerpoint/2010/main" val="1072107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71881-8B65-4D67-9EB2-8FCC0F048E9F}"/>
              </a:ext>
            </a:extLst>
          </p:cNvPr>
          <p:cNvSpPr>
            <a:spLocks noGrp="1"/>
          </p:cNvSpPr>
          <p:nvPr>
            <p:ph type="title"/>
          </p:nvPr>
        </p:nvSpPr>
        <p:spPr>
          <a:xfrm>
            <a:off x="1101198" y="345902"/>
            <a:ext cx="10364451" cy="1198924"/>
          </a:xfrm>
        </p:spPr>
        <p:txBody>
          <a:bodyPr>
            <a:normAutofit/>
          </a:bodyPr>
          <a:lstStyle/>
          <a:p>
            <a:pPr lvl="0"/>
            <a:r>
              <a:rPr lang="en-GB" sz="4400" b="1" dirty="0">
                <a:solidFill>
                  <a:srgbClr val="FF0000"/>
                </a:solidFill>
              </a:rPr>
              <a:t>SUPPLY CHAIN AND MARKETS</a:t>
            </a:r>
            <a:endParaRPr lang="en-IN" sz="4400" dirty="0">
              <a:solidFill>
                <a:srgbClr val="FF0000"/>
              </a:solidFill>
            </a:endParaRPr>
          </a:p>
        </p:txBody>
      </p:sp>
      <p:sp>
        <p:nvSpPr>
          <p:cNvPr id="3" name="Content Placeholder 2">
            <a:extLst>
              <a:ext uri="{FF2B5EF4-FFF2-40B4-BE49-F238E27FC236}">
                <a16:creationId xmlns:a16="http://schemas.microsoft.com/office/drawing/2014/main" id="{FA5F31D2-B10C-4637-B901-DCA89528F1E6}"/>
              </a:ext>
            </a:extLst>
          </p:cNvPr>
          <p:cNvSpPr>
            <a:spLocks noGrp="1"/>
          </p:cNvSpPr>
          <p:nvPr>
            <p:ph sz="quarter" idx="13"/>
          </p:nvPr>
        </p:nvSpPr>
        <p:spPr>
          <a:xfrm>
            <a:off x="107912" y="1544826"/>
            <a:ext cx="11847442" cy="5037718"/>
          </a:xfrm>
        </p:spPr>
        <p:txBody>
          <a:bodyPr>
            <a:normAutofit fontScale="92500" lnSpcReduction="10000"/>
          </a:bodyPr>
          <a:lstStyle/>
          <a:p>
            <a:pPr lvl="0"/>
            <a:r>
              <a:rPr lang="en-US" sz="2800" b="1" dirty="0"/>
              <a:t>A </a:t>
            </a:r>
            <a:r>
              <a:rPr lang="en-US" sz="2800" b="1" dirty="0">
                <a:highlight>
                  <a:srgbClr val="FFFF00"/>
                </a:highlight>
              </a:rPr>
              <a:t>market-based approach </a:t>
            </a:r>
            <a:r>
              <a:rPr lang="en-US" sz="2800" b="1" dirty="0"/>
              <a:t>shall underly the supply chain system.</a:t>
            </a:r>
            <a:r>
              <a:rPr lang="en-US" sz="2800" dirty="0"/>
              <a:t> private sector promoted. decentralized with local masons, retail shops, service providers (for O&amp;M) FACILITATED. </a:t>
            </a:r>
            <a:endParaRPr lang="en-IN" sz="2800" dirty="0"/>
          </a:p>
          <a:p>
            <a:pPr lvl="0"/>
            <a:r>
              <a:rPr lang="en-US" sz="2800" b="1" dirty="0">
                <a:highlight>
                  <a:srgbClr val="FFFF00"/>
                </a:highlight>
              </a:rPr>
              <a:t>Facilitation of private sector </a:t>
            </a:r>
            <a:r>
              <a:rPr lang="en-US" sz="2800" b="1" dirty="0"/>
              <a:t>will be undertaken.</a:t>
            </a:r>
            <a:r>
              <a:rPr lang="en-US" sz="2800" dirty="0"/>
              <a:t> public agencies to </a:t>
            </a:r>
            <a:r>
              <a:rPr lang="en-US" sz="2800" dirty="0" err="1"/>
              <a:t>facilitatE</a:t>
            </a:r>
            <a:r>
              <a:rPr lang="en-US" sz="2800" dirty="0"/>
              <a:t> understand the market, preferences of consumers, access to market-based credit. Public sector NOT involved in supply of products and services. </a:t>
            </a:r>
            <a:endParaRPr lang="en-IN" sz="2800" dirty="0"/>
          </a:p>
          <a:p>
            <a:pPr lvl="0"/>
            <a:r>
              <a:rPr lang="en-US" sz="2800" b="1" dirty="0">
                <a:highlight>
                  <a:srgbClr val="FFFF00"/>
                </a:highlight>
              </a:rPr>
              <a:t>Level playing field </a:t>
            </a:r>
            <a:r>
              <a:rPr lang="en-US" sz="2800" b="1" dirty="0"/>
              <a:t>is important to enable efficiency.</a:t>
            </a:r>
            <a:r>
              <a:rPr lang="en-US" sz="2800" dirty="0"/>
              <a:t> policy and regulatory environment provides enabling environment for private and public sectors. </a:t>
            </a:r>
            <a:endParaRPr lang="en-IN" sz="2800" dirty="0"/>
          </a:p>
          <a:p>
            <a:pPr marL="0" indent="0">
              <a:buNone/>
            </a:pPr>
            <a:endParaRPr lang="en-IN" sz="2800" dirty="0"/>
          </a:p>
        </p:txBody>
      </p:sp>
    </p:spTree>
    <p:extLst>
      <p:ext uri="{BB962C8B-B14F-4D97-AF65-F5344CB8AC3E}">
        <p14:creationId xmlns:p14="http://schemas.microsoft.com/office/powerpoint/2010/main" val="3890555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71881-8B65-4D67-9EB2-8FCC0F048E9F}"/>
              </a:ext>
            </a:extLst>
          </p:cNvPr>
          <p:cNvSpPr>
            <a:spLocks noGrp="1"/>
          </p:cNvSpPr>
          <p:nvPr>
            <p:ph type="title"/>
          </p:nvPr>
        </p:nvSpPr>
        <p:spPr>
          <a:xfrm>
            <a:off x="1101198" y="345902"/>
            <a:ext cx="10364451" cy="1198924"/>
          </a:xfrm>
        </p:spPr>
        <p:txBody>
          <a:bodyPr>
            <a:normAutofit/>
          </a:bodyPr>
          <a:lstStyle/>
          <a:p>
            <a:pPr lvl="0"/>
            <a:r>
              <a:rPr lang="en-US" b="1" dirty="0">
                <a:solidFill>
                  <a:srgbClr val="FF0000"/>
                </a:solidFill>
              </a:rPr>
              <a:t>Financial Resources and Financing </a:t>
            </a:r>
            <a:endParaRPr lang="en-IN" dirty="0">
              <a:solidFill>
                <a:srgbClr val="FF0000"/>
              </a:solidFill>
            </a:endParaRPr>
          </a:p>
        </p:txBody>
      </p:sp>
      <p:sp>
        <p:nvSpPr>
          <p:cNvPr id="3" name="Content Placeholder 2">
            <a:extLst>
              <a:ext uri="{FF2B5EF4-FFF2-40B4-BE49-F238E27FC236}">
                <a16:creationId xmlns:a16="http://schemas.microsoft.com/office/drawing/2014/main" id="{FA5F31D2-B10C-4637-B901-DCA89528F1E6}"/>
              </a:ext>
            </a:extLst>
          </p:cNvPr>
          <p:cNvSpPr>
            <a:spLocks noGrp="1"/>
          </p:cNvSpPr>
          <p:nvPr>
            <p:ph sz="quarter" idx="13"/>
          </p:nvPr>
        </p:nvSpPr>
        <p:spPr>
          <a:xfrm>
            <a:off x="107912" y="1544826"/>
            <a:ext cx="11847442" cy="5037718"/>
          </a:xfrm>
        </p:spPr>
        <p:txBody>
          <a:bodyPr>
            <a:normAutofit fontScale="92500" lnSpcReduction="10000"/>
          </a:bodyPr>
          <a:lstStyle/>
          <a:p>
            <a:pPr lvl="0"/>
            <a:r>
              <a:rPr lang="en-US" sz="1800" b="1" dirty="0">
                <a:highlight>
                  <a:srgbClr val="FFFF00"/>
                </a:highlight>
              </a:rPr>
              <a:t>Efficient utilization of resources shall be key</a:t>
            </a:r>
            <a:r>
              <a:rPr lang="en-US" sz="1800" b="1" dirty="0"/>
              <a:t>. </a:t>
            </a:r>
            <a:r>
              <a:rPr lang="en-US" sz="1800" dirty="0"/>
              <a:t>ensure that public resources gives </a:t>
            </a:r>
            <a:r>
              <a:rPr lang="en-US" sz="1800" dirty="0">
                <a:highlight>
                  <a:srgbClr val="FFFF00"/>
                </a:highlight>
              </a:rPr>
              <a:t>maximum benefits</a:t>
            </a:r>
            <a:r>
              <a:rPr lang="en-US" sz="1800" dirty="0"/>
              <a:t>. utilized only for promotion and investment of the minimum required to meet the health, environmental, social and economic goals. Subsidies not FOR private assets (like household toilets). </a:t>
            </a:r>
            <a:endParaRPr lang="en-IN" sz="1800" dirty="0"/>
          </a:p>
          <a:p>
            <a:pPr lvl="0"/>
            <a:r>
              <a:rPr lang="en-US" sz="1800" b="1" dirty="0">
                <a:highlight>
                  <a:srgbClr val="FFFF00"/>
                </a:highlight>
              </a:rPr>
              <a:t>Output and outcomes-based funding approaches</a:t>
            </a:r>
            <a:r>
              <a:rPr lang="en-US" sz="1800" b="1" dirty="0"/>
              <a:t>.</a:t>
            </a:r>
            <a:r>
              <a:rPr lang="en-US" sz="1800" dirty="0"/>
              <a:t> Planning to meet the </a:t>
            </a:r>
            <a:r>
              <a:rPr lang="en-US" sz="1800" dirty="0">
                <a:highlight>
                  <a:srgbClr val="FFFF00"/>
                </a:highlight>
              </a:rPr>
              <a:t>most of outputs and outcomes</a:t>
            </a:r>
            <a:endParaRPr lang="en-IN" sz="1800" dirty="0">
              <a:highlight>
                <a:srgbClr val="FFFF00"/>
              </a:highlight>
            </a:endParaRPr>
          </a:p>
          <a:p>
            <a:pPr lvl="0"/>
            <a:r>
              <a:rPr lang="en-US" sz="1800" b="1" dirty="0">
                <a:highlight>
                  <a:srgbClr val="FFFF00"/>
                </a:highlight>
              </a:rPr>
              <a:t>Life cycle costs approach shall be adopted</a:t>
            </a:r>
            <a:r>
              <a:rPr lang="en-US" sz="1800" b="1" dirty="0"/>
              <a:t>. </a:t>
            </a:r>
            <a:r>
              <a:rPr lang="en-US" sz="1800" dirty="0"/>
              <a:t>includes the capital expenditure, operational expenditure and other costs together shall be considered, </a:t>
            </a:r>
          </a:p>
          <a:p>
            <a:pPr lvl="0"/>
            <a:r>
              <a:rPr lang="en-US" sz="1800" b="1" dirty="0">
                <a:highlight>
                  <a:srgbClr val="FFFF00"/>
                </a:highlight>
              </a:rPr>
              <a:t>Long term costing of the intervention shall be </a:t>
            </a:r>
            <a:r>
              <a:rPr lang="en-US" sz="1800" b="1" dirty="0"/>
              <a:t>prepared. </a:t>
            </a:r>
            <a:r>
              <a:rPr lang="en-US" sz="1800" dirty="0"/>
              <a:t>total quantum required for sector to meet its </a:t>
            </a:r>
            <a:r>
              <a:rPr lang="en-US" sz="1800" dirty="0">
                <a:highlight>
                  <a:srgbClr val="FFFF00"/>
                </a:highlight>
              </a:rPr>
              <a:t>goals by 2030 </a:t>
            </a:r>
            <a:r>
              <a:rPr lang="en-US" sz="1800" dirty="0"/>
              <a:t>shall be computed. include capital costs, O&amp;M costs, promotion costs, monitoring costs, etc. broad </a:t>
            </a:r>
            <a:r>
              <a:rPr lang="en-US" sz="1800" dirty="0">
                <a:highlight>
                  <a:srgbClr val="FFFF00"/>
                </a:highlight>
              </a:rPr>
              <a:t>sources of funding </a:t>
            </a:r>
            <a:r>
              <a:rPr lang="en-US" sz="1800" dirty="0"/>
              <a:t>also to understand sources of financing. </a:t>
            </a:r>
            <a:endParaRPr lang="en-IN" sz="1800" dirty="0"/>
          </a:p>
          <a:p>
            <a:pPr lvl="0"/>
            <a:r>
              <a:rPr lang="en-US" sz="1800" b="1" dirty="0">
                <a:highlight>
                  <a:srgbClr val="FFFF00"/>
                </a:highlight>
              </a:rPr>
              <a:t>Public funding of private needs shall be based on transparent, objective criteria</a:t>
            </a:r>
            <a:r>
              <a:rPr lang="en-US" sz="1800" b="1" dirty="0"/>
              <a:t>. </a:t>
            </a:r>
            <a:r>
              <a:rPr lang="en-US" sz="1800" dirty="0"/>
              <a:t>rare FOR public funds to fund private needs. </a:t>
            </a:r>
            <a:r>
              <a:rPr lang="en-US" sz="1800" dirty="0">
                <a:highlight>
                  <a:srgbClr val="FFFF00"/>
                </a:highlight>
              </a:rPr>
              <a:t>justified based on transparent and objective criteria</a:t>
            </a:r>
            <a:r>
              <a:rPr lang="en-US" sz="1800" dirty="0"/>
              <a:t>. best offered as an incentive against outcomes. </a:t>
            </a:r>
            <a:endParaRPr lang="en-IN" sz="1800" dirty="0"/>
          </a:p>
          <a:p>
            <a:pPr lvl="0"/>
            <a:r>
              <a:rPr lang="en-US" sz="1800" b="1" dirty="0">
                <a:highlight>
                  <a:srgbClr val="FFFF00"/>
                </a:highlight>
              </a:rPr>
              <a:t>Financing shall be provided to units for promotion based on formulae</a:t>
            </a:r>
            <a:r>
              <a:rPr lang="en-US" sz="1800" b="1" dirty="0"/>
              <a:t>. </a:t>
            </a:r>
            <a:r>
              <a:rPr lang="en-US" sz="1800" dirty="0"/>
              <a:t>financial resources available based on formula, based on </a:t>
            </a:r>
            <a:r>
              <a:rPr lang="en-US" sz="1800" dirty="0">
                <a:highlight>
                  <a:srgbClr val="FFFF00"/>
                </a:highlight>
              </a:rPr>
              <a:t>normative and performance </a:t>
            </a:r>
            <a:r>
              <a:rPr lang="en-US" sz="1800" dirty="0"/>
              <a:t>criteria.. </a:t>
            </a:r>
            <a:endParaRPr lang="en-IN" sz="1800" dirty="0"/>
          </a:p>
        </p:txBody>
      </p:sp>
    </p:spTree>
    <p:extLst>
      <p:ext uri="{BB962C8B-B14F-4D97-AF65-F5344CB8AC3E}">
        <p14:creationId xmlns:p14="http://schemas.microsoft.com/office/powerpoint/2010/main" val="2214675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71881-8B65-4D67-9EB2-8FCC0F048E9F}"/>
              </a:ext>
            </a:extLst>
          </p:cNvPr>
          <p:cNvSpPr>
            <a:spLocks noGrp="1"/>
          </p:cNvSpPr>
          <p:nvPr>
            <p:ph type="title"/>
          </p:nvPr>
        </p:nvSpPr>
        <p:spPr>
          <a:xfrm>
            <a:off x="1101198" y="345902"/>
            <a:ext cx="10364451" cy="1198924"/>
          </a:xfrm>
        </p:spPr>
        <p:txBody>
          <a:bodyPr>
            <a:normAutofit/>
          </a:bodyPr>
          <a:lstStyle/>
          <a:p>
            <a:pPr lvl="0"/>
            <a:r>
              <a:rPr lang="en-US" b="1" dirty="0">
                <a:solidFill>
                  <a:srgbClr val="FF0000"/>
                </a:solidFill>
              </a:rPr>
              <a:t>Monitoring and Accountability</a:t>
            </a:r>
            <a:endParaRPr lang="en-IN" sz="4400" dirty="0">
              <a:solidFill>
                <a:srgbClr val="FF0000"/>
              </a:solidFill>
            </a:endParaRPr>
          </a:p>
        </p:txBody>
      </p:sp>
      <p:sp>
        <p:nvSpPr>
          <p:cNvPr id="3" name="Content Placeholder 2">
            <a:extLst>
              <a:ext uri="{FF2B5EF4-FFF2-40B4-BE49-F238E27FC236}">
                <a16:creationId xmlns:a16="http://schemas.microsoft.com/office/drawing/2014/main" id="{FA5F31D2-B10C-4637-B901-DCA89528F1E6}"/>
              </a:ext>
            </a:extLst>
          </p:cNvPr>
          <p:cNvSpPr>
            <a:spLocks noGrp="1"/>
          </p:cNvSpPr>
          <p:nvPr>
            <p:ph sz="quarter" idx="13"/>
          </p:nvPr>
        </p:nvSpPr>
        <p:spPr>
          <a:xfrm>
            <a:off x="107912" y="1544826"/>
            <a:ext cx="11847442" cy="5037718"/>
          </a:xfrm>
        </p:spPr>
        <p:txBody>
          <a:bodyPr>
            <a:normAutofit lnSpcReduction="10000"/>
          </a:bodyPr>
          <a:lstStyle/>
          <a:p>
            <a:pPr lvl="0"/>
            <a:r>
              <a:rPr lang="en-US" sz="1400" b="1" dirty="0"/>
              <a:t>The monitoring system shall track indicators based on ‘</a:t>
            </a:r>
            <a:r>
              <a:rPr lang="en-US" sz="1400" b="1" dirty="0">
                <a:highlight>
                  <a:srgbClr val="FFFF00"/>
                </a:highlight>
              </a:rPr>
              <a:t>need to know</a:t>
            </a:r>
            <a:r>
              <a:rPr lang="en-US" sz="1400" b="1" dirty="0"/>
              <a:t>’. </a:t>
            </a:r>
            <a:r>
              <a:rPr lang="en-US" sz="1400" dirty="0"/>
              <a:t>not a ‘nice to know’ basis. </a:t>
            </a:r>
            <a:endParaRPr lang="en-IN" sz="1400" dirty="0"/>
          </a:p>
          <a:p>
            <a:pPr lvl="0"/>
            <a:r>
              <a:rPr lang="en-US" sz="1400" b="1" dirty="0"/>
              <a:t>All monitoring systems will collect data based on </a:t>
            </a:r>
            <a:r>
              <a:rPr lang="en-US" sz="1400" b="1" dirty="0">
                <a:highlight>
                  <a:srgbClr val="FFFF00"/>
                </a:highlight>
              </a:rPr>
              <a:t>statistically valid methods</a:t>
            </a:r>
            <a:r>
              <a:rPr lang="en-US" sz="1400" b="1" dirty="0"/>
              <a:t>, and be subject </a:t>
            </a:r>
            <a:r>
              <a:rPr lang="en-US" sz="1400" b="1" dirty="0">
                <a:highlight>
                  <a:srgbClr val="FFFF00"/>
                </a:highlight>
              </a:rPr>
              <a:t>to in-built verification</a:t>
            </a:r>
            <a:r>
              <a:rPr lang="en-US" sz="1400" b="1" dirty="0"/>
              <a:t>. </a:t>
            </a:r>
            <a:r>
              <a:rPr lang="en-US" sz="1400" dirty="0"/>
              <a:t>collect data on census or sample; based on statistically valid samples. In-built verification part of the system. </a:t>
            </a:r>
            <a:endParaRPr lang="en-IN" sz="1400" dirty="0"/>
          </a:p>
          <a:p>
            <a:pPr lvl="0"/>
            <a:r>
              <a:rPr lang="en-US" sz="1400" b="1" dirty="0"/>
              <a:t>Project management monitoring will be </a:t>
            </a:r>
            <a:r>
              <a:rPr lang="en-US" sz="1400" b="1" dirty="0">
                <a:highlight>
                  <a:srgbClr val="FFFF00"/>
                </a:highlight>
              </a:rPr>
              <a:t>supplemented by third-party objective monitoring</a:t>
            </a:r>
            <a:r>
              <a:rPr lang="en-US" sz="1400" b="1" dirty="0"/>
              <a:t>. </a:t>
            </a:r>
            <a:r>
              <a:rPr lang="en-US" sz="1400" dirty="0"/>
              <a:t>third party objective processes supplement, to </a:t>
            </a:r>
            <a:r>
              <a:rPr lang="en-US" sz="1400" dirty="0" err="1"/>
              <a:t>triangulatiE</a:t>
            </a:r>
            <a:r>
              <a:rPr lang="en-US" sz="1400" dirty="0"/>
              <a:t> the data. </a:t>
            </a:r>
            <a:endParaRPr lang="en-IN" sz="1400" dirty="0"/>
          </a:p>
          <a:p>
            <a:pPr lvl="0"/>
            <a:r>
              <a:rPr lang="en-US" sz="1400" b="1" dirty="0"/>
              <a:t>Monitoring system shall </a:t>
            </a:r>
            <a:r>
              <a:rPr lang="en-US" sz="1400" b="1" dirty="0">
                <a:highlight>
                  <a:srgbClr val="FFFF00"/>
                </a:highlight>
              </a:rPr>
              <a:t>evolve a set of indicators along</a:t>
            </a:r>
            <a:r>
              <a:rPr lang="en-US" sz="1400" b="1" dirty="0"/>
              <a:t> with consistent definitions for the indicators </a:t>
            </a:r>
            <a:r>
              <a:rPr lang="en-US" sz="1400" dirty="0"/>
              <a:t>develop relevant indicators; both project monitoring And third party monitoring. </a:t>
            </a:r>
            <a:endParaRPr lang="en-IN" sz="1400" dirty="0"/>
          </a:p>
          <a:p>
            <a:pPr lvl="0"/>
            <a:r>
              <a:rPr lang="en-US" sz="1400" b="1" dirty="0"/>
              <a:t>Monitoring shall </a:t>
            </a:r>
            <a:r>
              <a:rPr lang="en-US" sz="1400" b="1" dirty="0">
                <a:highlight>
                  <a:srgbClr val="FFFF00"/>
                </a:highlight>
              </a:rPr>
              <a:t>prioritize on output and outcome monitoring</a:t>
            </a:r>
            <a:r>
              <a:rPr lang="en-US" sz="1400" b="1" dirty="0"/>
              <a:t>, in addition to focusing on inputs and process. </a:t>
            </a:r>
            <a:r>
              <a:rPr lang="en-US" sz="1400" dirty="0"/>
              <a:t>indicators include output indicators, efficiency of process, outcome indicators inputs and processes. </a:t>
            </a:r>
            <a:endParaRPr lang="en-IN" sz="1400" dirty="0"/>
          </a:p>
          <a:p>
            <a:pPr lvl="0"/>
            <a:r>
              <a:rPr lang="en-US" sz="1400" b="1" dirty="0"/>
              <a:t>Routine monitoring done by the service providers will be </a:t>
            </a:r>
            <a:r>
              <a:rPr lang="en-US" sz="1400" b="1" dirty="0">
                <a:highlight>
                  <a:srgbClr val="FFFF00"/>
                </a:highlight>
              </a:rPr>
              <a:t>triangulated using third-party objective monitoring </a:t>
            </a:r>
            <a:r>
              <a:rPr lang="en-US" sz="1400" b="1" dirty="0"/>
              <a:t>done through third-parties. </a:t>
            </a:r>
            <a:r>
              <a:rPr lang="en-US" sz="1400" dirty="0"/>
              <a:t>sector monitoring collect routine data at periodic intervals. Objective monitoring collect information at more infrequent intervals to triangulate. </a:t>
            </a:r>
            <a:endParaRPr lang="en-IN" sz="1400" dirty="0"/>
          </a:p>
          <a:p>
            <a:pPr lvl="0"/>
            <a:r>
              <a:rPr lang="en-US" sz="1400" b="1" dirty="0"/>
              <a:t>Monitoring system shall </a:t>
            </a:r>
            <a:r>
              <a:rPr lang="en-US" sz="1400" b="1" dirty="0">
                <a:highlight>
                  <a:srgbClr val="FFFF00"/>
                </a:highlight>
              </a:rPr>
              <a:t>provide disaggregated data</a:t>
            </a:r>
            <a:r>
              <a:rPr lang="en-US" sz="1400" b="1" dirty="0"/>
              <a:t>. </a:t>
            </a:r>
            <a:r>
              <a:rPr lang="en-US" sz="1400" dirty="0"/>
              <a:t>on geographical (region, state, etc.), spatial (urban /rural), gender, economic class (quintiles), disability and other indicators. </a:t>
            </a:r>
            <a:endParaRPr lang="en-IN" sz="1400" dirty="0"/>
          </a:p>
          <a:p>
            <a:pPr lvl="0"/>
            <a:r>
              <a:rPr lang="en-US" sz="1400" b="1" dirty="0">
                <a:highlight>
                  <a:srgbClr val="FFFF00"/>
                </a:highlight>
              </a:rPr>
              <a:t>Modular approach will be adopted </a:t>
            </a:r>
            <a:r>
              <a:rPr lang="en-US" sz="1400" b="1" dirty="0"/>
              <a:t>with modules for different sets of monitoring data, with </a:t>
            </a:r>
            <a:r>
              <a:rPr lang="en-US" sz="1400" b="1" dirty="0">
                <a:highlight>
                  <a:srgbClr val="FFFF00"/>
                </a:highlight>
              </a:rPr>
              <a:t>integration of data </a:t>
            </a:r>
            <a:r>
              <a:rPr lang="en-US" sz="1400" b="1" dirty="0"/>
              <a:t>at higher levels. </a:t>
            </a:r>
            <a:r>
              <a:rPr lang="en-US" sz="1400" dirty="0"/>
              <a:t>School sanitation through EMIS monitoring system, HCF monitoring by DHIS2 monitoring. individual modular systems. integration of modules for consolidation and analysis.  </a:t>
            </a:r>
            <a:endParaRPr lang="en-IN" sz="1400" dirty="0"/>
          </a:p>
        </p:txBody>
      </p:sp>
    </p:spTree>
    <p:extLst>
      <p:ext uri="{BB962C8B-B14F-4D97-AF65-F5344CB8AC3E}">
        <p14:creationId xmlns:p14="http://schemas.microsoft.com/office/powerpoint/2010/main" val="1164396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71881-8B65-4D67-9EB2-8FCC0F048E9F}"/>
              </a:ext>
            </a:extLst>
          </p:cNvPr>
          <p:cNvSpPr>
            <a:spLocks noGrp="1"/>
          </p:cNvSpPr>
          <p:nvPr>
            <p:ph type="title"/>
          </p:nvPr>
        </p:nvSpPr>
        <p:spPr>
          <a:xfrm>
            <a:off x="1101198" y="345902"/>
            <a:ext cx="10364451" cy="1198924"/>
          </a:xfrm>
        </p:spPr>
        <p:txBody>
          <a:bodyPr>
            <a:normAutofit/>
          </a:bodyPr>
          <a:lstStyle/>
          <a:p>
            <a:pPr lvl="0"/>
            <a:r>
              <a:rPr lang="en-GB" sz="4400" b="1" dirty="0">
                <a:solidFill>
                  <a:srgbClr val="FF0000"/>
                </a:solidFill>
              </a:rPr>
              <a:t>EQUITY</a:t>
            </a:r>
            <a:endParaRPr lang="en-IN" sz="4400" dirty="0">
              <a:solidFill>
                <a:srgbClr val="FF0000"/>
              </a:solidFill>
            </a:endParaRPr>
          </a:p>
        </p:txBody>
      </p:sp>
      <p:sp>
        <p:nvSpPr>
          <p:cNvPr id="3" name="Content Placeholder 2">
            <a:extLst>
              <a:ext uri="{FF2B5EF4-FFF2-40B4-BE49-F238E27FC236}">
                <a16:creationId xmlns:a16="http://schemas.microsoft.com/office/drawing/2014/main" id="{FA5F31D2-B10C-4637-B901-DCA89528F1E6}"/>
              </a:ext>
            </a:extLst>
          </p:cNvPr>
          <p:cNvSpPr>
            <a:spLocks noGrp="1"/>
          </p:cNvSpPr>
          <p:nvPr>
            <p:ph sz="quarter" idx="13"/>
          </p:nvPr>
        </p:nvSpPr>
        <p:spPr>
          <a:xfrm>
            <a:off x="107912" y="1544826"/>
            <a:ext cx="11847442" cy="5037718"/>
          </a:xfrm>
        </p:spPr>
        <p:txBody>
          <a:bodyPr>
            <a:normAutofit lnSpcReduction="10000"/>
          </a:bodyPr>
          <a:lstStyle/>
          <a:p>
            <a:pPr lvl="0"/>
            <a:r>
              <a:rPr lang="en-US" sz="2800" b="1" dirty="0"/>
              <a:t>Sanitation is a human right. </a:t>
            </a:r>
            <a:r>
              <a:rPr lang="en-US" sz="2800" dirty="0"/>
              <a:t>declared by the United Nations. special </a:t>
            </a:r>
            <a:r>
              <a:rPr lang="en-US" sz="2800" dirty="0">
                <a:highlight>
                  <a:srgbClr val="FFFF00"/>
                </a:highlight>
              </a:rPr>
              <a:t>focus on marginalized populations</a:t>
            </a:r>
            <a:r>
              <a:rPr lang="en-US" sz="2800" dirty="0"/>
              <a:t>. all have </a:t>
            </a:r>
            <a:r>
              <a:rPr lang="en-US" sz="2800" dirty="0">
                <a:highlight>
                  <a:srgbClr val="FFFF00"/>
                </a:highlight>
              </a:rPr>
              <a:t>equal opportunities</a:t>
            </a:r>
            <a:r>
              <a:rPr lang="en-US" sz="2800" dirty="0"/>
              <a:t> to gain access. not mean provision of assets, </a:t>
            </a:r>
            <a:r>
              <a:rPr lang="en-US" sz="2800" dirty="0">
                <a:highlight>
                  <a:srgbClr val="FFFF00"/>
                </a:highlight>
              </a:rPr>
              <a:t>creation of an enabling environment</a:t>
            </a:r>
            <a:r>
              <a:rPr lang="en-US" sz="2800" dirty="0"/>
              <a:t>. </a:t>
            </a:r>
            <a:endParaRPr lang="en-IN" sz="2800" dirty="0"/>
          </a:p>
          <a:p>
            <a:pPr lvl="0"/>
            <a:r>
              <a:rPr lang="en-US" sz="2800" b="1" dirty="0"/>
              <a:t>Equity issues shall be focused on at intervention and monitoring stages. </a:t>
            </a:r>
            <a:r>
              <a:rPr lang="en-US" sz="2800" dirty="0"/>
              <a:t>special </a:t>
            </a:r>
            <a:r>
              <a:rPr lang="en-US" sz="2800" dirty="0">
                <a:highlight>
                  <a:srgbClr val="FFFF00"/>
                </a:highlight>
              </a:rPr>
              <a:t>focus on barriers </a:t>
            </a:r>
            <a:r>
              <a:rPr lang="en-US" sz="2800" dirty="0"/>
              <a:t>for marginalized populations; </a:t>
            </a:r>
            <a:r>
              <a:rPr lang="en-US" sz="2800" dirty="0">
                <a:highlight>
                  <a:srgbClr val="FFFF00"/>
                </a:highlight>
              </a:rPr>
              <a:t>addressing disparities </a:t>
            </a:r>
            <a:r>
              <a:rPr lang="en-US" sz="2800" dirty="0"/>
              <a:t>and lack of differential opportunities between </a:t>
            </a:r>
            <a:r>
              <a:rPr lang="en-US" sz="2800" dirty="0">
                <a:highlight>
                  <a:srgbClr val="FFFF00"/>
                </a:highlight>
              </a:rPr>
              <a:t>geographical regions</a:t>
            </a:r>
            <a:r>
              <a:rPr lang="en-US" sz="2800" dirty="0"/>
              <a:t>, </a:t>
            </a:r>
            <a:r>
              <a:rPr lang="en-US" sz="2800" dirty="0">
                <a:highlight>
                  <a:srgbClr val="FFFF00"/>
                </a:highlight>
              </a:rPr>
              <a:t>urban and rural, gender, rich and poor, abled / disabled</a:t>
            </a:r>
            <a:r>
              <a:rPr lang="en-US" sz="2800" dirty="0"/>
              <a:t>. </a:t>
            </a:r>
            <a:r>
              <a:rPr lang="en-US" sz="2800" dirty="0">
                <a:highlight>
                  <a:srgbClr val="FFFF00"/>
                </a:highlight>
              </a:rPr>
              <a:t>Focused monitoring </a:t>
            </a:r>
            <a:r>
              <a:rPr lang="en-US" sz="2800" dirty="0"/>
              <a:t>for course correction. </a:t>
            </a:r>
            <a:endParaRPr lang="en-IN" sz="2800" dirty="0"/>
          </a:p>
        </p:txBody>
      </p:sp>
    </p:spTree>
    <p:extLst>
      <p:ext uri="{BB962C8B-B14F-4D97-AF65-F5344CB8AC3E}">
        <p14:creationId xmlns:p14="http://schemas.microsoft.com/office/powerpoint/2010/main" val="22485873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71881-8B65-4D67-9EB2-8FCC0F048E9F}"/>
              </a:ext>
            </a:extLst>
          </p:cNvPr>
          <p:cNvSpPr>
            <a:spLocks noGrp="1"/>
          </p:cNvSpPr>
          <p:nvPr>
            <p:ph type="title"/>
          </p:nvPr>
        </p:nvSpPr>
        <p:spPr>
          <a:xfrm>
            <a:off x="1101198" y="345902"/>
            <a:ext cx="10364451" cy="1198924"/>
          </a:xfrm>
        </p:spPr>
        <p:txBody>
          <a:bodyPr>
            <a:normAutofit/>
          </a:bodyPr>
          <a:lstStyle/>
          <a:p>
            <a:pPr lvl="0"/>
            <a:r>
              <a:rPr lang="en-GB" sz="4400" b="1" dirty="0">
                <a:solidFill>
                  <a:srgbClr val="FF0000"/>
                </a:solidFill>
              </a:rPr>
              <a:t>REGULATION</a:t>
            </a:r>
            <a:endParaRPr lang="en-IN" sz="4400" dirty="0">
              <a:solidFill>
                <a:srgbClr val="FF0000"/>
              </a:solidFill>
            </a:endParaRPr>
          </a:p>
        </p:txBody>
      </p:sp>
      <p:sp>
        <p:nvSpPr>
          <p:cNvPr id="3" name="Content Placeholder 2">
            <a:extLst>
              <a:ext uri="{FF2B5EF4-FFF2-40B4-BE49-F238E27FC236}">
                <a16:creationId xmlns:a16="http://schemas.microsoft.com/office/drawing/2014/main" id="{FA5F31D2-B10C-4637-B901-DCA89528F1E6}"/>
              </a:ext>
            </a:extLst>
          </p:cNvPr>
          <p:cNvSpPr>
            <a:spLocks noGrp="1"/>
          </p:cNvSpPr>
          <p:nvPr>
            <p:ph sz="quarter" idx="13"/>
          </p:nvPr>
        </p:nvSpPr>
        <p:spPr>
          <a:xfrm>
            <a:off x="107912" y="1544826"/>
            <a:ext cx="11847442" cy="5037718"/>
          </a:xfrm>
        </p:spPr>
        <p:txBody>
          <a:bodyPr>
            <a:normAutofit/>
          </a:bodyPr>
          <a:lstStyle/>
          <a:p>
            <a:pPr lvl="0"/>
            <a:r>
              <a:rPr lang="en-US" sz="2800" b="1" dirty="0">
                <a:highlight>
                  <a:srgbClr val="FFFF00"/>
                </a:highlight>
              </a:rPr>
              <a:t>Regulation of the sector </a:t>
            </a:r>
            <a:r>
              <a:rPr lang="en-US" sz="2800" b="1" dirty="0"/>
              <a:t>would be done based on the standards and the legal frameworks. </a:t>
            </a:r>
            <a:r>
              <a:rPr lang="en-US" sz="2800" dirty="0">
                <a:highlight>
                  <a:srgbClr val="FFFF00"/>
                </a:highlight>
              </a:rPr>
              <a:t>focus on standards </a:t>
            </a:r>
            <a:r>
              <a:rPr lang="en-US" sz="2800" dirty="0"/>
              <a:t>and/or relevant laws. </a:t>
            </a:r>
            <a:endParaRPr lang="en-IN" sz="2800" dirty="0"/>
          </a:p>
          <a:p>
            <a:pPr lvl="0"/>
            <a:r>
              <a:rPr lang="en-US" sz="2800" b="1" dirty="0"/>
              <a:t>A </a:t>
            </a:r>
            <a:r>
              <a:rPr lang="en-US" sz="2800" b="1" dirty="0">
                <a:highlight>
                  <a:srgbClr val="FFFF00"/>
                </a:highlight>
              </a:rPr>
              <a:t>regulatory framework </a:t>
            </a:r>
            <a:r>
              <a:rPr lang="en-US" sz="2800" b="1" dirty="0"/>
              <a:t>will be created. </a:t>
            </a:r>
            <a:r>
              <a:rPr lang="en-US" sz="2800" dirty="0"/>
              <a:t>who shall regulate, indicators, institutional structure, periodicity, regulatory actions. </a:t>
            </a:r>
            <a:endParaRPr lang="en-IN" sz="2800" dirty="0"/>
          </a:p>
          <a:p>
            <a:pPr lvl="0"/>
            <a:r>
              <a:rPr lang="en-US" sz="2800" b="1" dirty="0"/>
              <a:t>A </a:t>
            </a:r>
            <a:r>
              <a:rPr lang="en-US" sz="2800" b="1" dirty="0">
                <a:highlight>
                  <a:srgbClr val="FFFF00"/>
                </a:highlight>
              </a:rPr>
              <a:t>regulatory body </a:t>
            </a:r>
            <a:r>
              <a:rPr lang="en-US" sz="2800" b="1" dirty="0"/>
              <a:t>will be identified. </a:t>
            </a:r>
            <a:r>
              <a:rPr lang="en-US" sz="2800" dirty="0"/>
              <a:t>If not existing; may be part of the overall regulatory system in the country</a:t>
            </a:r>
            <a:endParaRPr lang="en-IN" sz="2800" dirty="0"/>
          </a:p>
        </p:txBody>
      </p:sp>
    </p:spTree>
    <p:extLst>
      <p:ext uri="{BB962C8B-B14F-4D97-AF65-F5344CB8AC3E}">
        <p14:creationId xmlns:p14="http://schemas.microsoft.com/office/powerpoint/2010/main" val="4234531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B6A7BFB-3BBE-4C11-93FC-A6557BD113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70CA7A26-553C-443C-9A3D-2A2529D459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882C8E-9100-4C56-AA9D-89314854917D}"/>
              </a:ext>
            </a:extLst>
          </p:cNvPr>
          <p:cNvSpPr>
            <a:spLocks noGrp="1"/>
          </p:cNvSpPr>
          <p:nvPr>
            <p:ph type="title"/>
          </p:nvPr>
        </p:nvSpPr>
        <p:spPr>
          <a:xfrm>
            <a:off x="641074" y="1314450"/>
            <a:ext cx="2844002" cy="3680244"/>
          </a:xfrm>
        </p:spPr>
        <p:txBody>
          <a:bodyPr>
            <a:normAutofit/>
          </a:bodyPr>
          <a:lstStyle/>
          <a:p>
            <a:pPr algn="l"/>
            <a:r>
              <a:rPr lang="en-IN" sz="4400" b="1"/>
              <a:t>Scope of the policy</a:t>
            </a:r>
          </a:p>
        </p:txBody>
      </p:sp>
      <p:pic>
        <p:nvPicPr>
          <p:cNvPr id="14" name="Picture 13">
            <a:extLst>
              <a:ext uri="{FF2B5EF4-FFF2-40B4-BE49-F238E27FC236}">
                <a16:creationId xmlns:a16="http://schemas.microsoft.com/office/drawing/2014/main" id="{367E268D-B340-41B0-B037-2F3FC25BC70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pic>
        <p:nvPicPr>
          <p:cNvPr id="16" name="Picture 15">
            <a:extLst>
              <a:ext uri="{FF2B5EF4-FFF2-40B4-BE49-F238E27FC236}">
                <a16:creationId xmlns:a16="http://schemas.microsoft.com/office/drawing/2014/main" id="{ABB0BCA0-9493-46B4-B955-8FBF0287306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graphicFrame>
        <p:nvGraphicFramePr>
          <p:cNvPr id="5" name="Content Placeholder 2">
            <a:extLst>
              <a:ext uri="{FF2B5EF4-FFF2-40B4-BE49-F238E27FC236}">
                <a16:creationId xmlns:a16="http://schemas.microsoft.com/office/drawing/2014/main" id="{70B5BC92-E65B-4D75-9FB8-3B76FF517F86}"/>
              </a:ext>
            </a:extLst>
          </p:cNvPr>
          <p:cNvGraphicFramePr>
            <a:graphicFrameLocks noGrp="1"/>
          </p:cNvGraphicFramePr>
          <p:nvPr>
            <p:ph sz="quarter" idx="13"/>
            <p:extLst>
              <p:ext uri="{D42A27DB-BD31-4B8C-83A1-F6EECF244321}">
                <p14:modId xmlns:p14="http://schemas.microsoft.com/office/powerpoint/2010/main" val="4103381521"/>
              </p:ext>
            </p:extLst>
          </p:nvPr>
        </p:nvGraphicFramePr>
        <p:xfrm>
          <a:off x="4355906" y="128343"/>
          <a:ext cx="7593769" cy="65848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1598558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71881-8B65-4D67-9EB2-8FCC0F048E9F}"/>
              </a:ext>
            </a:extLst>
          </p:cNvPr>
          <p:cNvSpPr>
            <a:spLocks noGrp="1"/>
          </p:cNvSpPr>
          <p:nvPr>
            <p:ph type="title"/>
          </p:nvPr>
        </p:nvSpPr>
        <p:spPr>
          <a:xfrm>
            <a:off x="1101198" y="345902"/>
            <a:ext cx="10364451" cy="1198924"/>
          </a:xfrm>
        </p:spPr>
        <p:txBody>
          <a:bodyPr>
            <a:normAutofit/>
          </a:bodyPr>
          <a:lstStyle/>
          <a:p>
            <a:pPr lvl="0"/>
            <a:r>
              <a:rPr lang="en-GB" sz="4400" b="1" dirty="0">
                <a:solidFill>
                  <a:srgbClr val="FF0000"/>
                </a:solidFill>
              </a:rPr>
              <a:t>Household sanitation</a:t>
            </a:r>
            <a:endParaRPr lang="en-IN" sz="4400" dirty="0">
              <a:solidFill>
                <a:srgbClr val="FF0000"/>
              </a:solidFill>
            </a:endParaRPr>
          </a:p>
        </p:txBody>
      </p:sp>
      <p:sp>
        <p:nvSpPr>
          <p:cNvPr id="3" name="Content Placeholder 2">
            <a:extLst>
              <a:ext uri="{FF2B5EF4-FFF2-40B4-BE49-F238E27FC236}">
                <a16:creationId xmlns:a16="http://schemas.microsoft.com/office/drawing/2014/main" id="{FA5F31D2-B10C-4637-B901-DCA89528F1E6}"/>
              </a:ext>
            </a:extLst>
          </p:cNvPr>
          <p:cNvSpPr>
            <a:spLocks noGrp="1"/>
          </p:cNvSpPr>
          <p:nvPr>
            <p:ph sz="quarter" idx="13"/>
          </p:nvPr>
        </p:nvSpPr>
        <p:spPr>
          <a:xfrm>
            <a:off x="107912" y="1544826"/>
            <a:ext cx="11847442" cy="5037718"/>
          </a:xfrm>
        </p:spPr>
        <p:txBody>
          <a:bodyPr>
            <a:normAutofit/>
          </a:bodyPr>
          <a:lstStyle/>
          <a:p>
            <a:pPr lvl="1"/>
            <a:r>
              <a:rPr lang="en-US" sz="2400" dirty="0">
                <a:highlight>
                  <a:srgbClr val="FFFF00"/>
                </a:highlight>
              </a:rPr>
              <a:t>community-wide approach </a:t>
            </a:r>
            <a:r>
              <a:rPr lang="en-US" sz="2400" dirty="0"/>
              <a:t>adopted to create awareness for using improved sanitation and hygiene facilities. </a:t>
            </a:r>
            <a:r>
              <a:rPr lang="en-US" sz="2400" dirty="0">
                <a:highlight>
                  <a:srgbClr val="FFFF00"/>
                </a:highlight>
              </a:rPr>
              <a:t>Community level ‘triggering</a:t>
            </a:r>
            <a:r>
              <a:rPr lang="en-US" sz="2400" dirty="0"/>
              <a:t>’ </a:t>
            </a:r>
            <a:r>
              <a:rPr lang="en-US" sz="2400" dirty="0">
                <a:highlight>
                  <a:srgbClr val="FFFF00"/>
                </a:highlight>
              </a:rPr>
              <a:t>supplemented with media</a:t>
            </a:r>
            <a:r>
              <a:rPr lang="en-US" sz="2400" dirty="0"/>
              <a:t>; ‘triggers’ health also specific situation based. </a:t>
            </a:r>
            <a:endParaRPr lang="en-IN" sz="2000" dirty="0"/>
          </a:p>
          <a:p>
            <a:pPr lvl="1"/>
            <a:r>
              <a:rPr lang="en-US" sz="2400" dirty="0">
                <a:highlight>
                  <a:srgbClr val="FFFF00"/>
                </a:highlight>
              </a:rPr>
              <a:t>households pay </a:t>
            </a:r>
            <a:r>
              <a:rPr lang="en-US" sz="2400" dirty="0"/>
              <a:t>their based on </a:t>
            </a:r>
            <a:r>
              <a:rPr lang="en-US" sz="2400" dirty="0">
                <a:highlight>
                  <a:srgbClr val="FFFF00"/>
                </a:highlight>
              </a:rPr>
              <a:t>affordability</a:t>
            </a:r>
            <a:r>
              <a:rPr lang="en-US" sz="2400" dirty="0"/>
              <a:t>. </a:t>
            </a:r>
            <a:endParaRPr lang="en-IN" sz="2000" dirty="0"/>
          </a:p>
          <a:p>
            <a:pPr lvl="1"/>
            <a:r>
              <a:rPr lang="en-US" sz="2400" dirty="0">
                <a:highlight>
                  <a:srgbClr val="FFFF00"/>
                </a:highlight>
              </a:rPr>
              <a:t>subscribe to minimum standards</a:t>
            </a:r>
            <a:r>
              <a:rPr lang="en-US" sz="2400" dirty="0"/>
              <a:t>, break fecal-oral chain containing flies and prevent water contamination. </a:t>
            </a:r>
          </a:p>
          <a:p>
            <a:pPr lvl="1"/>
            <a:r>
              <a:rPr lang="en-US" sz="2400" dirty="0">
                <a:highlight>
                  <a:srgbClr val="FFFF00"/>
                </a:highlight>
              </a:rPr>
              <a:t>maintenance responsibility of household</a:t>
            </a:r>
            <a:r>
              <a:rPr lang="en-US" sz="2400" dirty="0"/>
              <a:t>; kept clean to the standards</a:t>
            </a:r>
            <a:endParaRPr lang="en-IN" sz="2000" dirty="0"/>
          </a:p>
          <a:p>
            <a:pPr lvl="1"/>
            <a:r>
              <a:rPr lang="en-US" sz="2400" dirty="0">
                <a:highlight>
                  <a:srgbClr val="FFFF00"/>
                </a:highlight>
              </a:rPr>
              <a:t>Post-usage of toilets</a:t>
            </a:r>
            <a:r>
              <a:rPr lang="en-US" sz="2400" dirty="0"/>
              <a:t>, the long term management of the toilet should also be addressed. </a:t>
            </a:r>
            <a:endParaRPr lang="en-IN" sz="2000" dirty="0"/>
          </a:p>
        </p:txBody>
      </p:sp>
    </p:spTree>
    <p:extLst>
      <p:ext uri="{BB962C8B-B14F-4D97-AF65-F5344CB8AC3E}">
        <p14:creationId xmlns:p14="http://schemas.microsoft.com/office/powerpoint/2010/main" val="42060514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71881-8B65-4D67-9EB2-8FCC0F048E9F}"/>
              </a:ext>
            </a:extLst>
          </p:cNvPr>
          <p:cNvSpPr>
            <a:spLocks noGrp="1"/>
          </p:cNvSpPr>
          <p:nvPr>
            <p:ph type="title"/>
          </p:nvPr>
        </p:nvSpPr>
        <p:spPr>
          <a:xfrm>
            <a:off x="1101198" y="345902"/>
            <a:ext cx="10364451" cy="1198924"/>
          </a:xfrm>
        </p:spPr>
        <p:txBody>
          <a:bodyPr>
            <a:normAutofit/>
          </a:bodyPr>
          <a:lstStyle/>
          <a:p>
            <a:pPr lvl="0"/>
            <a:r>
              <a:rPr lang="en-GB" sz="4400" b="1" dirty="0">
                <a:solidFill>
                  <a:srgbClr val="FF0000"/>
                </a:solidFill>
              </a:rPr>
              <a:t>School sanitation</a:t>
            </a:r>
            <a:endParaRPr lang="en-IN" sz="4400" dirty="0">
              <a:solidFill>
                <a:srgbClr val="FF0000"/>
              </a:solidFill>
            </a:endParaRPr>
          </a:p>
        </p:txBody>
      </p:sp>
      <p:sp>
        <p:nvSpPr>
          <p:cNvPr id="3" name="Content Placeholder 2">
            <a:extLst>
              <a:ext uri="{FF2B5EF4-FFF2-40B4-BE49-F238E27FC236}">
                <a16:creationId xmlns:a16="http://schemas.microsoft.com/office/drawing/2014/main" id="{FA5F31D2-B10C-4637-B901-DCA89528F1E6}"/>
              </a:ext>
            </a:extLst>
          </p:cNvPr>
          <p:cNvSpPr>
            <a:spLocks noGrp="1"/>
          </p:cNvSpPr>
          <p:nvPr>
            <p:ph sz="quarter" idx="13"/>
          </p:nvPr>
        </p:nvSpPr>
        <p:spPr>
          <a:xfrm>
            <a:off x="107912" y="1544826"/>
            <a:ext cx="11847442" cy="5037718"/>
          </a:xfrm>
        </p:spPr>
        <p:txBody>
          <a:bodyPr>
            <a:normAutofit/>
          </a:bodyPr>
          <a:lstStyle/>
          <a:p>
            <a:pPr lvl="1"/>
            <a:r>
              <a:rPr lang="en-US" dirty="0"/>
              <a:t>school sanitation facility include </a:t>
            </a:r>
            <a:r>
              <a:rPr lang="en-US" dirty="0">
                <a:highlight>
                  <a:srgbClr val="FFFF00"/>
                </a:highlight>
              </a:rPr>
              <a:t>gender-separated facilities</a:t>
            </a:r>
            <a:r>
              <a:rPr lang="en-US" dirty="0"/>
              <a:t>, urinals and toilet facilities for boys and girls, facilities for Menstrual Hygiene Management. </a:t>
            </a:r>
            <a:endParaRPr lang="en-IN" sz="1600" dirty="0"/>
          </a:p>
          <a:p>
            <a:pPr lvl="1"/>
            <a:r>
              <a:rPr lang="en-US" dirty="0">
                <a:highlight>
                  <a:srgbClr val="FFFF00"/>
                </a:highlight>
              </a:rPr>
              <a:t>child friendly </a:t>
            </a:r>
            <a:r>
              <a:rPr lang="en-US" dirty="0"/>
              <a:t>and correspond to age. differential standards in large school. right height, proper lighting and ventilation, emergency assistance. </a:t>
            </a:r>
            <a:endParaRPr lang="en-IN" sz="1600" dirty="0"/>
          </a:p>
          <a:p>
            <a:pPr lvl="1"/>
            <a:r>
              <a:rPr lang="en-US" dirty="0"/>
              <a:t>education department </a:t>
            </a:r>
            <a:r>
              <a:rPr lang="en-US" dirty="0">
                <a:highlight>
                  <a:srgbClr val="FFFF00"/>
                </a:highlight>
              </a:rPr>
              <a:t>coordinate with DRD </a:t>
            </a:r>
            <a:r>
              <a:rPr lang="en-US" dirty="0"/>
              <a:t>to ensure water. </a:t>
            </a:r>
            <a:endParaRPr lang="en-IN" sz="1600" dirty="0"/>
          </a:p>
          <a:p>
            <a:pPr lvl="1"/>
            <a:r>
              <a:rPr lang="en-US" dirty="0">
                <a:highlight>
                  <a:srgbClr val="FFFF00"/>
                </a:highlight>
              </a:rPr>
              <a:t>friendly to the disabled </a:t>
            </a:r>
            <a:r>
              <a:rPr lang="en-US" dirty="0"/>
              <a:t>(mobility, hearing, sight impaired), as per standards. </a:t>
            </a:r>
            <a:endParaRPr lang="en-IN" sz="1600" dirty="0"/>
          </a:p>
          <a:p>
            <a:pPr lvl="1"/>
            <a:r>
              <a:rPr lang="en-US" dirty="0">
                <a:highlight>
                  <a:srgbClr val="FFFF00"/>
                </a:highlight>
              </a:rPr>
              <a:t>number of urinals and toilets </a:t>
            </a:r>
            <a:r>
              <a:rPr lang="en-US" dirty="0"/>
              <a:t>decided on number of children, teachers and others. National level standards and guidelines, followed. </a:t>
            </a:r>
            <a:endParaRPr lang="en-IN" sz="1600" dirty="0"/>
          </a:p>
          <a:p>
            <a:pPr lvl="1"/>
            <a:r>
              <a:rPr lang="en-US" dirty="0">
                <a:highlight>
                  <a:srgbClr val="FFFF00"/>
                </a:highlight>
              </a:rPr>
              <a:t>facilities for Menstrual Hygiene Management</a:t>
            </a:r>
            <a:r>
              <a:rPr lang="en-US" dirty="0"/>
              <a:t>. special rooms for privacy, disposal units such as incinerators. </a:t>
            </a:r>
            <a:endParaRPr lang="en-IN" sz="1600" dirty="0"/>
          </a:p>
          <a:p>
            <a:pPr lvl="1"/>
            <a:r>
              <a:rPr lang="en-US" dirty="0">
                <a:highlight>
                  <a:srgbClr val="FFFF00"/>
                </a:highlight>
              </a:rPr>
              <a:t>funded out of public funds</a:t>
            </a:r>
            <a:r>
              <a:rPr lang="en-US" dirty="0"/>
              <a:t>, with priority for a cost sharing approach Post-construction management by school. </a:t>
            </a:r>
            <a:endParaRPr lang="en-IN" sz="1600" dirty="0"/>
          </a:p>
          <a:p>
            <a:pPr lvl="1"/>
            <a:r>
              <a:rPr lang="en-US" dirty="0">
                <a:highlight>
                  <a:srgbClr val="FFFF00"/>
                </a:highlight>
              </a:rPr>
              <a:t>Hygiene education </a:t>
            </a:r>
            <a:r>
              <a:rPr lang="en-US" dirty="0"/>
              <a:t>a core part of the curriculum. Health clubs in all schools. </a:t>
            </a:r>
            <a:endParaRPr lang="en-IN" sz="1600" dirty="0"/>
          </a:p>
        </p:txBody>
      </p:sp>
    </p:spTree>
    <p:extLst>
      <p:ext uri="{BB962C8B-B14F-4D97-AF65-F5344CB8AC3E}">
        <p14:creationId xmlns:p14="http://schemas.microsoft.com/office/powerpoint/2010/main" val="820729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71881-8B65-4D67-9EB2-8FCC0F048E9F}"/>
              </a:ext>
            </a:extLst>
          </p:cNvPr>
          <p:cNvSpPr>
            <a:spLocks noGrp="1"/>
          </p:cNvSpPr>
          <p:nvPr>
            <p:ph type="title"/>
          </p:nvPr>
        </p:nvSpPr>
        <p:spPr>
          <a:xfrm>
            <a:off x="1101198" y="345902"/>
            <a:ext cx="10364451" cy="1198924"/>
          </a:xfrm>
        </p:spPr>
        <p:txBody>
          <a:bodyPr>
            <a:normAutofit/>
          </a:bodyPr>
          <a:lstStyle/>
          <a:p>
            <a:pPr lvl="0"/>
            <a:r>
              <a:rPr lang="en-GB" sz="4400" b="1" dirty="0">
                <a:solidFill>
                  <a:srgbClr val="FF0000"/>
                </a:solidFill>
              </a:rPr>
              <a:t>Sanitation in public health facilities</a:t>
            </a:r>
            <a:endParaRPr lang="en-IN" sz="4400" dirty="0">
              <a:solidFill>
                <a:srgbClr val="FF0000"/>
              </a:solidFill>
            </a:endParaRPr>
          </a:p>
        </p:txBody>
      </p:sp>
      <p:sp>
        <p:nvSpPr>
          <p:cNvPr id="3" name="Content Placeholder 2">
            <a:extLst>
              <a:ext uri="{FF2B5EF4-FFF2-40B4-BE49-F238E27FC236}">
                <a16:creationId xmlns:a16="http://schemas.microsoft.com/office/drawing/2014/main" id="{FA5F31D2-B10C-4637-B901-DCA89528F1E6}"/>
              </a:ext>
            </a:extLst>
          </p:cNvPr>
          <p:cNvSpPr>
            <a:spLocks noGrp="1"/>
          </p:cNvSpPr>
          <p:nvPr>
            <p:ph sz="quarter" idx="13"/>
          </p:nvPr>
        </p:nvSpPr>
        <p:spPr>
          <a:xfrm>
            <a:off x="107912" y="1544826"/>
            <a:ext cx="11847442" cy="5037718"/>
          </a:xfrm>
        </p:spPr>
        <p:txBody>
          <a:bodyPr>
            <a:normAutofit/>
          </a:bodyPr>
          <a:lstStyle/>
          <a:p>
            <a:pPr lvl="0"/>
            <a:r>
              <a:rPr lang="en-US" sz="2400" dirty="0">
                <a:highlight>
                  <a:srgbClr val="FFFF00"/>
                </a:highlight>
              </a:rPr>
              <a:t>number depend </a:t>
            </a:r>
            <a:r>
              <a:rPr lang="en-US" sz="2400" dirty="0"/>
              <a:t>on number of patients and staff</a:t>
            </a:r>
            <a:endParaRPr lang="en-IN" sz="2400" dirty="0"/>
          </a:p>
          <a:p>
            <a:pPr lvl="0"/>
            <a:r>
              <a:rPr lang="en-US" sz="2400" dirty="0"/>
              <a:t>also provide and maintain </a:t>
            </a:r>
            <a:r>
              <a:rPr lang="en-US" sz="2400" dirty="0">
                <a:highlight>
                  <a:srgbClr val="FFFF00"/>
                </a:highlight>
              </a:rPr>
              <a:t>facilities for bathing, laundry</a:t>
            </a:r>
            <a:r>
              <a:rPr lang="en-US" sz="2400" dirty="0"/>
              <a:t>. Additional focus to </a:t>
            </a:r>
            <a:r>
              <a:rPr lang="en-US" sz="2400" dirty="0">
                <a:highlight>
                  <a:srgbClr val="FFFF00"/>
                </a:highlight>
              </a:rPr>
              <a:t>medical waste management (separate policy</a:t>
            </a:r>
            <a:r>
              <a:rPr lang="en-US" sz="2400" dirty="0"/>
              <a:t>) and Infection Prevention Control.  </a:t>
            </a:r>
            <a:endParaRPr lang="en-IN" sz="2400" dirty="0"/>
          </a:p>
          <a:p>
            <a:pPr lvl="0"/>
            <a:r>
              <a:rPr lang="en-US" sz="2400" dirty="0">
                <a:highlight>
                  <a:srgbClr val="FFFF00"/>
                </a:highlight>
              </a:rPr>
              <a:t>Financing sourced </a:t>
            </a:r>
            <a:r>
              <a:rPr lang="en-US" sz="2400" dirty="0"/>
              <a:t>from Ministry of Health and Sports. integrated into capital expenditure of HCF.</a:t>
            </a:r>
            <a:endParaRPr lang="en-IN" sz="2400" dirty="0"/>
          </a:p>
          <a:p>
            <a:pPr lvl="0"/>
            <a:r>
              <a:rPr lang="en-US" sz="2400" dirty="0">
                <a:highlight>
                  <a:srgbClr val="FFFF00"/>
                </a:highlight>
              </a:rPr>
              <a:t>Maintenance integrated </a:t>
            </a:r>
            <a:r>
              <a:rPr lang="en-US" sz="2400" dirty="0"/>
              <a:t>into maintenance protocol of HCF. </a:t>
            </a:r>
            <a:endParaRPr lang="en-IN" sz="2400" dirty="0"/>
          </a:p>
        </p:txBody>
      </p:sp>
    </p:spTree>
    <p:extLst>
      <p:ext uri="{BB962C8B-B14F-4D97-AF65-F5344CB8AC3E}">
        <p14:creationId xmlns:p14="http://schemas.microsoft.com/office/powerpoint/2010/main" val="1995298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71881-8B65-4D67-9EB2-8FCC0F048E9F}"/>
              </a:ext>
            </a:extLst>
          </p:cNvPr>
          <p:cNvSpPr>
            <a:spLocks noGrp="1"/>
          </p:cNvSpPr>
          <p:nvPr>
            <p:ph type="title"/>
          </p:nvPr>
        </p:nvSpPr>
        <p:spPr>
          <a:xfrm>
            <a:off x="1101198" y="345902"/>
            <a:ext cx="10364451" cy="1198924"/>
          </a:xfrm>
        </p:spPr>
        <p:txBody>
          <a:bodyPr>
            <a:normAutofit/>
          </a:bodyPr>
          <a:lstStyle/>
          <a:p>
            <a:pPr lvl="0"/>
            <a:r>
              <a:rPr lang="en-GB" sz="4400" b="1" dirty="0">
                <a:solidFill>
                  <a:srgbClr val="FF0000"/>
                </a:solidFill>
              </a:rPr>
              <a:t>Sanitation in public areas</a:t>
            </a:r>
            <a:endParaRPr lang="en-IN" sz="4400" dirty="0">
              <a:solidFill>
                <a:srgbClr val="FF0000"/>
              </a:solidFill>
            </a:endParaRPr>
          </a:p>
        </p:txBody>
      </p:sp>
      <p:sp>
        <p:nvSpPr>
          <p:cNvPr id="3" name="Content Placeholder 2">
            <a:extLst>
              <a:ext uri="{FF2B5EF4-FFF2-40B4-BE49-F238E27FC236}">
                <a16:creationId xmlns:a16="http://schemas.microsoft.com/office/drawing/2014/main" id="{FA5F31D2-B10C-4637-B901-DCA89528F1E6}"/>
              </a:ext>
            </a:extLst>
          </p:cNvPr>
          <p:cNvSpPr>
            <a:spLocks noGrp="1"/>
          </p:cNvSpPr>
          <p:nvPr>
            <p:ph sz="quarter" idx="13"/>
          </p:nvPr>
        </p:nvSpPr>
        <p:spPr>
          <a:xfrm>
            <a:off x="107912" y="1544826"/>
            <a:ext cx="11847442" cy="5037718"/>
          </a:xfrm>
        </p:spPr>
        <p:txBody>
          <a:bodyPr>
            <a:normAutofit/>
          </a:bodyPr>
          <a:lstStyle/>
          <a:p>
            <a:pPr lvl="1"/>
            <a:r>
              <a:rPr lang="en-IN" sz="2400" dirty="0"/>
              <a:t>type of facility </a:t>
            </a:r>
            <a:r>
              <a:rPr lang="en-IN" sz="2400" dirty="0">
                <a:highlight>
                  <a:srgbClr val="FFFF00"/>
                </a:highlight>
              </a:rPr>
              <a:t>based on need </a:t>
            </a:r>
            <a:r>
              <a:rPr lang="en-IN" sz="2400" dirty="0"/>
              <a:t>– footfall. temporary or permanent as per need. </a:t>
            </a:r>
            <a:endParaRPr lang="en-IN" sz="2000" dirty="0"/>
          </a:p>
          <a:p>
            <a:pPr lvl="1"/>
            <a:r>
              <a:rPr lang="en-IN" sz="2400" dirty="0">
                <a:highlight>
                  <a:srgbClr val="FFFF00"/>
                </a:highlight>
              </a:rPr>
              <a:t>capital expenditure from Government </a:t>
            </a:r>
            <a:r>
              <a:rPr lang="en-IN" sz="2400" dirty="0"/>
              <a:t>/ parastatals / organisation in charge of the facility, grant or credit. viability analysis to understand self-sustenance; </a:t>
            </a:r>
            <a:r>
              <a:rPr lang="en-IN" sz="2400" dirty="0">
                <a:highlight>
                  <a:srgbClr val="FFFF00"/>
                </a:highlight>
              </a:rPr>
              <a:t>life-cycle cost approach </a:t>
            </a:r>
            <a:r>
              <a:rPr lang="en-IN" sz="2400" dirty="0"/>
              <a:t>adopted. </a:t>
            </a:r>
            <a:endParaRPr lang="en-IN" sz="2000" dirty="0"/>
          </a:p>
          <a:p>
            <a:pPr lvl="1"/>
            <a:r>
              <a:rPr lang="en-IN" sz="2400" dirty="0">
                <a:highlight>
                  <a:srgbClr val="FFFF00"/>
                </a:highlight>
              </a:rPr>
              <a:t>operation and management by specific organisations</a:t>
            </a:r>
            <a:r>
              <a:rPr lang="en-IN" sz="2400" dirty="0"/>
              <a:t>, private sector or community groups. owners enter into O&amp;M contracts. </a:t>
            </a:r>
            <a:endParaRPr lang="en-IN" sz="2000" dirty="0"/>
          </a:p>
          <a:p>
            <a:pPr lvl="1"/>
            <a:r>
              <a:rPr lang="en-IN" sz="2400" dirty="0"/>
              <a:t>adopt a ‘</a:t>
            </a:r>
            <a:r>
              <a:rPr lang="en-IN" sz="2400" dirty="0">
                <a:highlight>
                  <a:srgbClr val="FFFF00"/>
                </a:highlight>
              </a:rPr>
              <a:t>Pay and use’ model</a:t>
            </a:r>
            <a:endParaRPr lang="en-IN" sz="2000" dirty="0">
              <a:highlight>
                <a:srgbClr val="FFFF00"/>
              </a:highlight>
            </a:endParaRPr>
          </a:p>
        </p:txBody>
      </p:sp>
    </p:spTree>
    <p:extLst>
      <p:ext uri="{BB962C8B-B14F-4D97-AF65-F5344CB8AC3E}">
        <p14:creationId xmlns:p14="http://schemas.microsoft.com/office/powerpoint/2010/main" val="30133059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71881-8B65-4D67-9EB2-8FCC0F048E9F}"/>
              </a:ext>
            </a:extLst>
          </p:cNvPr>
          <p:cNvSpPr>
            <a:spLocks noGrp="1"/>
          </p:cNvSpPr>
          <p:nvPr>
            <p:ph type="title"/>
          </p:nvPr>
        </p:nvSpPr>
        <p:spPr>
          <a:xfrm>
            <a:off x="1101198" y="345902"/>
            <a:ext cx="10364451" cy="1198924"/>
          </a:xfrm>
        </p:spPr>
        <p:txBody>
          <a:bodyPr>
            <a:normAutofit/>
          </a:bodyPr>
          <a:lstStyle/>
          <a:p>
            <a:pPr lvl="0"/>
            <a:r>
              <a:rPr lang="en-GB" sz="4400" b="1" dirty="0">
                <a:solidFill>
                  <a:srgbClr val="FF0000"/>
                </a:solidFill>
              </a:rPr>
              <a:t>Sanitation in emergencies</a:t>
            </a:r>
            <a:endParaRPr lang="en-IN" sz="4400" dirty="0">
              <a:solidFill>
                <a:srgbClr val="FF0000"/>
              </a:solidFill>
            </a:endParaRPr>
          </a:p>
        </p:txBody>
      </p:sp>
      <p:sp>
        <p:nvSpPr>
          <p:cNvPr id="3" name="Content Placeholder 2">
            <a:extLst>
              <a:ext uri="{FF2B5EF4-FFF2-40B4-BE49-F238E27FC236}">
                <a16:creationId xmlns:a16="http://schemas.microsoft.com/office/drawing/2014/main" id="{FA5F31D2-B10C-4637-B901-DCA89528F1E6}"/>
              </a:ext>
            </a:extLst>
          </p:cNvPr>
          <p:cNvSpPr>
            <a:spLocks noGrp="1"/>
          </p:cNvSpPr>
          <p:nvPr>
            <p:ph sz="quarter" idx="13"/>
          </p:nvPr>
        </p:nvSpPr>
        <p:spPr>
          <a:xfrm>
            <a:off x="107912" y="1544826"/>
            <a:ext cx="11847442" cy="5037718"/>
          </a:xfrm>
        </p:spPr>
        <p:txBody>
          <a:bodyPr>
            <a:normAutofit/>
          </a:bodyPr>
          <a:lstStyle/>
          <a:p>
            <a:pPr lvl="1"/>
            <a:r>
              <a:rPr lang="en-US" sz="2400" dirty="0">
                <a:highlight>
                  <a:srgbClr val="FFFF00"/>
                </a:highlight>
              </a:rPr>
              <a:t>management plan</a:t>
            </a:r>
            <a:r>
              <a:rPr lang="en-US" sz="2400" dirty="0"/>
              <a:t>, along with </a:t>
            </a:r>
            <a:r>
              <a:rPr lang="en-US" sz="2400" dirty="0">
                <a:highlight>
                  <a:srgbClr val="FFFF00"/>
                </a:highlight>
              </a:rPr>
              <a:t>Standard Operating Procedures </a:t>
            </a:r>
            <a:r>
              <a:rPr lang="en-US" sz="2400" dirty="0"/>
              <a:t>(SOPs) prepared by district and disseminated. include emergency rescue locations, identify human resources, material, financial needs. </a:t>
            </a:r>
            <a:endParaRPr lang="en-IN" sz="2000" dirty="0"/>
          </a:p>
          <a:p>
            <a:pPr lvl="1"/>
            <a:r>
              <a:rPr lang="en-US" sz="2400" dirty="0">
                <a:highlight>
                  <a:srgbClr val="FFFF00"/>
                </a:highlight>
              </a:rPr>
              <a:t>Awareness sessions </a:t>
            </a:r>
            <a:r>
              <a:rPr lang="en-US" sz="2400" dirty="0"/>
              <a:t>conducted on actions to be taken. </a:t>
            </a:r>
            <a:endParaRPr lang="en-IN" sz="2000" dirty="0"/>
          </a:p>
          <a:p>
            <a:pPr lvl="1"/>
            <a:r>
              <a:rPr lang="en-US" sz="2400" dirty="0">
                <a:highlight>
                  <a:srgbClr val="FFFF00"/>
                </a:highlight>
              </a:rPr>
              <a:t>Supply chains </a:t>
            </a:r>
            <a:r>
              <a:rPr lang="en-US" sz="2400" dirty="0"/>
              <a:t>for disasters and emergencies, set up at district level. </a:t>
            </a:r>
            <a:endParaRPr lang="en-IN" sz="2000" dirty="0"/>
          </a:p>
          <a:p>
            <a:pPr lvl="1"/>
            <a:r>
              <a:rPr lang="en-US" sz="2400" dirty="0">
                <a:highlight>
                  <a:srgbClr val="FFFF00"/>
                </a:highlight>
              </a:rPr>
              <a:t>district level emergency fund </a:t>
            </a:r>
            <a:r>
              <a:rPr lang="en-US" sz="2400" dirty="0"/>
              <a:t>enables rapid response in times of emergencies. </a:t>
            </a:r>
            <a:endParaRPr lang="en-IN" sz="2000" dirty="0"/>
          </a:p>
          <a:p>
            <a:pPr lvl="1"/>
            <a:r>
              <a:rPr lang="en-US" sz="2400" dirty="0">
                <a:highlight>
                  <a:srgbClr val="FFFF00"/>
                </a:highlight>
              </a:rPr>
              <a:t>monitoring system </a:t>
            </a:r>
            <a:r>
              <a:rPr lang="en-US" sz="2400" dirty="0"/>
              <a:t>responds to emergency in real-time designed and tested. </a:t>
            </a:r>
            <a:endParaRPr lang="en-IN" sz="2000" dirty="0"/>
          </a:p>
        </p:txBody>
      </p:sp>
    </p:spTree>
    <p:extLst>
      <p:ext uri="{BB962C8B-B14F-4D97-AF65-F5344CB8AC3E}">
        <p14:creationId xmlns:p14="http://schemas.microsoft.com/office/powerpoint/2010/main" val="34949075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913775" y="618517"/>
            <a:ext cx="10364451" cy="1596177"/>
          </a:xfrm>
        </p:spPr>
        <p:txBody>
          <a:bodyPr>
            <a:normAutofit/>
          </a:bodyPr>
          <a:lstStyle/>
          <a:p>
            <a:pPr lvl="0"/>
            <a:r>
              <a:rPr lang="en-US" b="1" dirty="0"/>
              <a:t>Taking the policy forward</a:t>
            </a:r>
            <a:endParaRPr lang="en-IN" b="1" dirty="0"/>
          </a:p>
        </p:txBody>
      </p:sp>
      <p:graphicFrame>
        <p:nvGraphicFramePr>
          <p:cNvPr id="5" name="Content Placeholder 2">
            <a:extLst>
              <a:ext uri="{FF2B5EF4-FFF2-40B4-BE49-F238E27FC236}">
                <a16:creationId xmlns:a16="http://schemas.microsoft.com/office/drawing/2014/main" id="{E662AE96-2CA3-4E5E-B907-8D8A69CA1C59}"/>
              </a:ext>
            </a:extLst>
          </p:cNvPr>
          <p:cNvGraphicFramePr>
            <a:graphicFrameLocks noGrp="1"/>
          </p:cNvGraphicFramePr>
          <p:nvPr>
            <p:ph sz="quarter" idx="13"/>
            <p:extLst>
              <p:ext uri="{D42A27DB-BD31-4B8C-83A1-F6EECF244321}">
                <p14:modId xmlns:p14="http://schemas.microsoft.com/office/powerpoint/2010/main" val="131741516"/>
              </p:ext>
            </p:extLst>
          </p:nvPr>
        </p:nvGraphicFramePr>
        <p:xfrm>
          <a:off x="261257" y="1836057"/>
          <a:ext cx="11763829" cy="431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834612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useBgFill="1">
        <p:nvSpPr>
          <p:cNvPr id="34" name="Rectangle 21">
            <a:extLst>
              <a:ext uri="{FF2B5EF4-FFF2-40B4-BE49-F238E27FC236}">
                <a16:creationId xmlns:a16="http://schemas.microsoft.com/office/drawing/2014/main" id="{9416C2F8-A84C-4357-A755-81D3F466DD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2">
            <a:extLst>
              <a:ext uri="{FF2B5EF4-FFF2-40B4-BE49-F238E27FC236}">
                <a16:creationId xmlns:a16="http://schemas.microsoft.com/office/drawing/2014/main" id="{031306E5-EFE3-459A-89EF-0EF2185CDEF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screenshot of a cell phone&#10;&#10;Description automatically generated">
            <a:extLst>
              <a:ext uri="{FF2B5EF4-FFF2-40B4-BE49-F238E27FC236}">
                <a16:creationId xmlns:a16="http://schemas.microsoft.com/office/drawing/2014/main" id="{F6E07F1A-3E21-4C97-A4E6-0E62849002D6}"/>
              </a:ext>
            </a:extLst>
          </p:cNvPr>
          <p:cNvPicPr>
            <a:picLocks noChangeAspect="1"/>
          </p:cNvPicPr>
          <p:nvPr/>
        </p:nvPicPr>
        <p:blipFill>
          <a:blip r:embed="rId3"/>
          <a:stretch>
            <a:fillRect/>
          </a:stretch>
        </p:blipFill>
        <p:spPr>
          <a:xfrm>
            <a:off x="4525896" y="1528160"/>
            <a:ext cx="7603355" cy="3801677"/>
          </a:xfrm>
          <a:prstGeom prst="roundRect">
            <a:avLst>
              <a:gd name="adj" fmla="val 2392"/>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36" name="Picture 25">
            <a:extLst>
              <a:ext uri="{FF2B5EF4-FFF2-40B4-BE49-F238E27FC236}">
                <a16:creationId xmlns:a16="http://schemas.microsoft.com/office/drawing/2014/main" id="{4A23C976-ECF8-49F1-914B-B5BD60613BB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261257" y="1129554"/>
            <a:ext cx="4003382" cy="5630396"/>
          </a:xfrm>
        </p:spPr>
        <p:txBody>
          <a:bodyPr>
            <a:normAutofit fontScale="92500" lnSpcReduction="10000"/>
          </a:bodyPr>
          <a:lstStyle/>
          <a:p>
            <a:pPr lvl="0">
              <a:lnSpc>
                <a:spcPct val="110000"/>
              </a:lnSpc>
            </a:pPr>
            <a:r>
              <a:rPr lang="en-GB" b="1" dirty="0"/>
              <a:t>Timeline: </a:t>
            </a:r>
            <a:r>
              <a:rPr lang="en-GB" b="1" dirty="0">
                <a:highlight>
                  <a:srgbClr val="FFFF00"/>
                </a:highlight>
              </a:rPr>
              <a:t>2020 – 2030</a:t>
            </a:r>
          </a:p>
          <a:p>
            <a:pPr lvl="1">
              <a:lnSpc>
                <a:spcPct val="110000"/>
              </a:lnSpc>
            </a:pPr>
            <a:r>
              <a:rPr lang="en-GB" sz="2000" b="1" dirty="0"/>
              <a:t>Baseline – 2020; </a:t>
            </a:r>
            <a:r>
              <a:rPr lang="en-GB" sz="2000" b="1" dirty="0">
                <a:highlight>
                  <a:srgbClr val="FFFF00"/>
                </a:highlight>
              </a:rPr>
              <a:t>intermediate outcomes/outputs </a:t>
            </a:r>
            <a:r>
              <a:rPr lang="en-GB" sz="2000" b="1" dirty="0"/>
              <a:t>in 2022, 2025; final outcomes/outputs by 2030</a:t>
            </a:r>
          </a:p>
          <a:p>
            <a:pPr lvl="0">
              <a:lnSpc>
                <a:spcPct val="110000"/>
              </a:lnSpc>
            </a:pPr>
            <a:r>
              <a:rPr lang="en-GB" b="1" dirty="0"/>
              <a:t>Planning for </a:t>
            </a:r>
            <a:r>
              <a:rPr lang="en-GB" b="1" dirty="0">
                <a:highlight>
                  <a:srgbClr val="FFFF00"/>
                </a:highlight>
              </a:rPr>
              <a:t>physical and financial </a:t>
            </a:r>
            <a:r>
              <a:rPr lang="en-GB" b="1" dirty="0"/>
              <a:t>needs:</a:t>
            </a:r>
          </a:p>
          <a:p>
            <a:pPr lvl="1">
              <a:lnSpc>
                <a:spcPct val="110000"/>
              </a:lnSpc>
            </a:pPr>
            <a:r>
              <a:rPr lang="en-GB" sz="2000" b="1" dirty="0"/>
              <a:t>Annual disaggregation</a:t>
            </a:r>
          </a:p>
          <a:p>
            <a:pPr lvl="1">
              <a:lnSpc>
                <a:spcPct val="110000"/>
              </a:lnSpc>
            </a:pPr>
            <a:r>
              <a:rPr lang="en-GB" sz="2000" b="1" dirty="0"/>
              <a:t>National, regions/states, township disaggregation</a:t>
            </a:r>
          </a:p>
          <a:p>
            <a:pPr>
              <a:lnSpc>
                <a:spcPct val="110000"/>
              </a:lnSpc>
            </a:pPr>
            <a:r>
              <a:rPr lang="en-GB" b="1" dirty="0">
                <a:highlight>
                  <a:srgbClr val="FFFF00"/>
                </a:highlight>
              </a:rPr>
              <a:t>Source of investments </a:t>
            </a:r>
            <a:r>
              <a:rPr lang="en-GB" b="1" dirty="0"/>
              <a:t>– government (national and sub-national, development partners, households, private sector, others</a:t>
            </a:r>
          </a:p>
        </p:txBody>
      </p:sp>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1984419" y="-297623"/>
            <a:ext cx="10205021" cy="987446"/>
          </a:xfrm>
        </p:spPr>
        <p:txBody>
          <a:bodyPr anchor="b">
            <a:normAutofit/>
          </a:bodyPr>
          <a:lstStyle/>
          <a:p>
            <a:pPr lvl="0"/>
            <a:r>
              <a:rPr lang="en-US" sz="2700" b="1" dirty="0"/>
              <a:t>Scope of the costed implementation plan</a:t>
            </a:r>
            <a:endParaRPr lang="en-IN" sz="2700" b="1" dirty="0"/>
          </a:p>
        </p:txBody>
      </p:sp>
    </p:spTree>
    <p:extLst>
      <p:ext uri="{BB962C8B-B14F-4D97-AF65-F5344CB8AC3E}">
        <p14:creationId xmlns:p14="http://schemas.microsoft.com/office/powerpoint/2010/main" val="30360147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6E921-05AA-424A-8352-4834928D1CC0}"/>
              </a:ext>
            </a:extLst>
          </p:cNvPr>
          <p:cNvSpPr>
            <a:spLocks noGrp="1"/>
          </p:cNvSpPr>
          <p:nvPr>
            <p:ph type="title"/>
          </p:nvPr>
        </p:nvSpPr>
        <p:spPr>
          <a:xfrm>
            <a:off x="1835233" y="1124125"/>
            <a:ext cx="8689976" cy="1844385"/>
          </a:xfrm>
        </p:spPr>
        <p:txBody>
          <a:bodyPr vert="horz" lIns="91440" tIns="45720" rIns="91440" bIns="45720" rtlCol="0" anchor="b">
            <a:normAutofit/>
          </a:bodyPr>
          <a:lstStyle/>
          <a:p>
            <a:r>
              <a:rPr lang="en-US" b="1"/>
              <a:t>Costed Implementation Plan</a:t>
            </a:r>
          </a:p>
        </p:txBody>
      </p:sp>
      <p:sp>
        <p:nvSpPr>
          <p:cNvPr id="3" name="Text Placeholder 2">
            <a:extLst>
              <a:ext uri="{FF2B5EF4-FFF2-40B4-BE49-F238E27FC236}">
                <a16:creationId xmlns:a16="http://schemas.microsoft.com/office/drawing/2014/main" id="{D0E35205-1C74-464B-8084-9636FA3DC65B}"/>
              </a:ext>
            </a:extLst>
          </p:cNvPr>
          <p:cNvSpPr>
            <a:spLocks noGrp="1"/>
          </p:cNvSpPr>
          <p:nvPr>
            <p:ph type="body" idx="1"/>
          </p:nvPr>
        </p:nvSpPr>
        <p:spPr>
          <a:xfrm>
            <a:off x="1835233" y="3013746"/>
            <a:ext cx="8689976" cy="1078889"/>
          </a:xfrm>
        </p:spPr>
        <p:txBody>
          <a:bodyPr vert="horz" lIns="91440" tIns="45720" rIns="91440" bIns="45720" rtlCol="0">
            <a:normAutofit/>
          </a:bodyPr>
          <a:lstStyle/>
          <a:p>
            <a:endParaRPr lang="en-US" sz="2200">
              <a:solidFill>
                <a:schemeClr val="tx1">
                  <a:lumMod val="50000"/>
                  <a:lumOff val="50000"/>
                </a:schemeClr>
              </a:solidFill>
            </a:endParaRPr>
          </a:p>
        </p:txBody>
      </p:sp>
    </p:spTree>
    <p:extLst>
      <p:ext uri="{BB962C8B-B14F-4D97-AF65-F5344CB8AC3E}">
        <p14:creationId xmlns:p14="http://schemas.microsoft.com/office/powerpoint/2010/main" val="11898165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F008B-38BA-470D-8046-8BA6B9190C72}"/>
              </a:ext>
            </a:extLst>
          </p:cNvPr>
          <p:cNvSpPr>
            <a:spLocks noGrp="1"/>
          </p:cNvSpPr>
          <p:nvPr>
            <p:ph type="title"/>
          </p:nvPr>
        </p:nvSpPr>
        <p:spPr/>
        <p:txBody>
          <a:bodyPr/>
          <a:lstStyle/>
          <a:p>
            <a:r>
              <a:rPr lang="en-IN" b="1" dirty="0"/>
              <a:t>Approaching the implementation plan</a:t>
            </a:r>
          </a:p>
        </p:txBody>
      </p:sp>
      <p:sp>
        <p:nvSpPr>
          <p:cNvPr id="3" name="Content Placeholder 2">
            <a:extLst>
              <a:ext uri="{FF2B5EF4-FFF2-40B4-BE49-F238E27FC236}">
                <a16:creationId xmlns:a16="http://schemas.microsoft.com/office/drawing/2014/main" id="{8695B6D2-E41D-440F-BEF4-833FB655FCEE}"/>
              </a:ext>
            </a:extLst>
          </p:cNvPr>
          <p:cNvSpPr>
            <a:spLocks noGrp="1"/>
          </p:cNvSpPr>
          <p:nvPr>
            <p:ph sz="quarter" idx="13"/>
          </p:nvPr>
        </p:nvSpPr>
        <p:spPr/>
        <p:txBody>
          <a:bodyPr>
            <a:normAutofit/>
          </a:bodyPr>
          <a:lstStyle/>
          <a:p>
            <a:r>
              <a:rPr lang="en-IN" sz="2800" b="1" dirty="0"/>
              <a:t>An </a:t>
            </a:r>
            <a:r>
              <a:rPr lang="en-IN" sz="2800" b="1" dirty="0">
                <a:highlight>
                  <a:srgbClr val="FFFF00"/>
                </a:highlight>
              </a:rPr>
              <a:t>evidence-based</a:t>
            </a:r>
            <a:r>
              <a:rPr lang="en-IN" sz="2800" b="1" dirty="0"/>
              <a:t> approach will be used</a:t>
            </a:r>
          </a:p>
          <a:p>
            <a:pPr lvl="1"/>
            <a:r>
              <a:rPr lang="en-IN" sz="2400" b="1" dirty="0"/>
              <a:t>Based on formative research</a:t>
            </a:r>
          </a:p>
          <a:p>
            <a:pPr lvl="1"/>
            <a:r>
              <a:rPr lang="en-IN" sz="2400" b="1" dirty="0"/>
              <a:t>Adapted to local situation</a:t>
            </a:r>
          </a:p>
          <a:p>
            <a:r>
              <a:rPr lang="en-IN" sz="2800" b="1" dirty="0">
                <a:highlight>
                  <a:srgbClr val="FFFF00"/>
                </a:highlight>
              </a:rPr>
              <a:t>Enabling environment </a:t>
            </a:r>
            <a:r>
              <a:rPr lang="en-IN" sz="2800" b="1" dirty="0"/>
              <a:t>is key to scale up</a:t>
            </a:r>
          </a:p>
          <a:p>
            <a:pPr lvl="1"/>
            <a:r>
              <a:rPr lang="en-IN" sz="2400" b="1" dirty="0"/>
              <a:t>Systems are essential </a:t>
            </a:r>
          </a:p>
          <a:p>
            <a:r>
              <a:rPr lang="en-IN" sz="2800" b="1" dirty="0">
                <a:highlight>
                  <a:srgbClr val="FFFF00"/>
                </a:highlight>
              </a:rPr>
              <a:t>Phasing</a:t>
            </a:r>
            <a:r>
              <a:rPr lang="en-IN" sz="2800" b="1" dirty="0"/>
              <a:t> the intervention</a:t>
            </a:r>
          </a:p>
          <a:p>
            <a:endParaRPr lang="en-IN" sz="2800" b="1" dirty="0"/>
          </a:p>
        </p:txBody>
      </p:sp>
    </p:spTree>
    <p:extLst>
      <p:ext uri="{BB962C8B-B14F-4D97-AF65-F5344CB8AC3E}">
        <p14:creationId xmlns:p14="http://schemas.microsoft.com/office/powerpoint/2010/main" val="24124554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pic>
        <p:nvPicPr>
          <p:cNvPr id="23" name="Picture 2">
            <a:extLst>
              <a:ext uri="{FF2B5EF4-FFF2-40B4-BE49-F238E27FC236}">
                <a16:creationId xmlns:a16="http://schemas.microsoft.com/office/drawing/2014/main" id="{E77D5960-B3B3-4AE1-8BBD-3C55D906A61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a:extLst>
              <a:ext uri="{FF2B5EF4-FFF2-40B4-BE49-F238E27FC236}">
                <a16:creationId xmlns:a16="http://schemas.microsoft.com/office/drawing/2014/main" id="{9CB45896-DF82-4158-8135-BB4EF221987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27" name="Rectangle 26">
            <a:extLst>
              <a:ext uri="{FF2B5EF4-FFF2-40B4-BE49-F238E27FC236}">
                <a16:creationId xmlns:a16="http://schemas.microsoft.com/office/drawing/2014/main" id="{317B8CA8-958D-40D5-A620-2A70EBEADE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
            <a:extLst>
              <a:ext uri="{FF2B5EF4-FFF2-40B4-BE49-F238E27FC236}">
                <a16:creationId xmlns:a16="http://schemas.microsoft.com/office/drawing/2014/main" id="{A210B7D1-BCB5-430D-B55E-9C83A437595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0">
            <a:extLst>
              <a:ext uri="{FF2B5EF4-FFF2-40B4-BE49-F238E27FC236}">
                <a16:creationId xmlns:a16="http://schemas.microsoft.com/office/drawing/2014/main" id="{E46FB406-684D-4F7E-A453-2498C7432E6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607" y="0"/>
            <a:ext cx="12192000" cy="6858000"/>
          </a:xfrm>
          <a:prstGeom prst="rect">
            <a:avLst/>
          </a:prstGeom>
        </p:spPr>
      </p:pic>
      <p:sp>
        <p:nvSpPr>
          <p:cNvPr id="2" name="Title 1">
            <a:extLst>
              <a:ext uri="{FF2B5EF4-FFF2-40B4-BE49-F238E27FC236}">
                <a16:creationId xmlns:a16="http://schemas.microsoft.com/office/drawing/2014/main" id="{56CAA362-F1EF-4536-8609-BE20FC1F0A00}"/>
              </a:ext>
            </a:extLst>
          </p:cNvPr>
          <p:cNvSpPr>
            <a:spLocks noGrp="1"/>
          </p:cNvSpPr>
          <p:nvPr>
            <p:ph type="title"/>
          </p:nvPr>
        </p:nvSpPr>
        <p:spPr>
          <a:xfrm>
            <a:off x="637817" y="5200302"/>
            <a:ext cx="10916365" cy="1137554"/>
          </a:xfrm>
        </p:spPr>
        <p:txBody>
          <a:bodyPr vert="horz" lIns="91440" tIns="45720" rIns="91440" bIns="45720" rtlCol="0" anchor="b">
            <a:normAutofit/>
          </a:bodyPr>
          <a:lstStyle/>
          <a:p>
            <a:r>
              <a:rPr lang="en-US" sz="4800" b="1" dirty="0"/>
              <a:t>timeline</a:t>
            </a:r>
          </a:p>
        </p:txBody>
      </p:sp>
      <p:graphicFrame>
        <p:nvGraphicFramePr>
          <p:cNvPr id="4" name="Content Placeholder 3">
            <a:extLst>
              <a:ext uri="{FF2B5EF4-FFF2-40B4-BE49-F238E27FC236}">
                <a16:creationId xmlns:a16="http://schemas.microsoft.com/office/drawing/2014/main" id="{EDDB436D-B213-4984-89FA-AAA6CD1D5F40}"/>
              </a:ext>
            </a:extLst>
          </p:cNvPr>
          <p:cNvGraphicFramePr>
            <a:graphicFrameLocks noGrp="1"/>
          </p:cNvGraphicFramePr>
          <p:nvPr>
            <p:ph sz="quarter" idx="13"/>
            <p:extLst>
              <p:ext uri="{D42A27DB-BD31-4B8C-83A1-F6EECF244321}">
                <p14:modId xmlns:p14="http://schemas.microsoft.com/office/powerpoint/2010/main" val="2571853526"/>
              </p:ext>
            </p:extLst>
          </p:nvPr>
        </p:nvGraphicFramePr>
        <p:xfrm>
          <a:off x="464457" y="348343"/>
          <a:ext cx="11567885" cy="4775200"/>
        </p:xfrm>
        <a:graphic>
          <a:graphicData uri="http://schemas.openxmlformats.org/drawingml/2006/table">
            <a:tbl>
              <a:tblPr firstRow="1" firstCol="1" bandRow="1">
                <a:noFill/>
                <a:tableStyleId>{5C22544A-7EE6-4342-B048-85BDC9FD1C3A}</a:tableStyleId>
              </a:tblPr>
              <a:tblGrid>
                <a:gridCol w="4622739">
                  <a:extLst>
                    <a:ext uri="{9D8B030D-6E8A-4147-A177-3AD203B41FA5}">
                      <a16:colId xmlns:a16="http://schemas.microsoft.com/office/drawing/2014/main" val="2125901427"/>
                    </a:ext>
                  </a:extLst>
                </a:gridCol>
                <a:gridCol w="2452559">
                  <a:extLst>
                    <a:ext uri="{9D8B030D-6E8A-4147-A177-3AD203B41FA5}">
                      <a16:colId xmlns:a16="http://schemas.microsoft.com/office/drawing/2014/main" val="91397188"/>
                    </a:ext>
                  </a:extLst>
                </a:gridCol>
                <a:gridCol w="1497529">
                  <a:extLst>
                    <a:ext uri="{9D8B030D-6E8A-4147-A177-3AD203B41FA5}">
                      <a16:colId xmlns:a16="http://schemas.microsoft.com/office/drawing/2014/main" val="74950693"/>
                    </a:ext>
                  </a:extLst>
                </a:gridCol>
                <a:gridCol w="1497529">
                  <a:extLst>
                    <a:ext uri="{9D8B030D-6E8A-4147-A177-3AD203B41FA5}">
                      <a16:colId xmlns:a16="http://schemas.microsoft.com/office/drawing/2014/main" val="1376369944"/>
                    </a:ext>
                  </a:extLst>
                </a:gridCol>
                <a:gridCol w="1497529">
                  <a:extLst>
                    <a:ext uri="{9D8B030D-6E8A-4147-A177-3AD203B41FA5}">
                      <a16:colId xmlns:a16="http://schemas.microsoft.com/office/drawing/2014/main" val="4255392673"/>
                    </a:ext>
                  </a:extLst>
                </a:gridCol>
              </a:tblGrid>
              <a:tr h="477520">
                <a:tc>
                  <a:txBody>
                    <a:bodyPr/>
                    <a:lstStyle/>
                    <a:p>
                      <a:pPr marL="228600" marR="0">
                        <a:spcBef>
                          <a:spcPts val="0"/>
                        </a:spcBef>
                        <a:spcAft>
                          <a:spcPts val="0"/>
                        </a:spcAft>
                      </a:pPr>
                      <a:r>
                        <a:rPr lang="en-US" sz="1800" b="1" dirty="0">
                          <a:solidFill>
                            <a:srgbClr val="FFFFFF"/>
                          </a:solidFill>
                          <a:effectLst/>
                        </a:rPr>
                        <a:t>(all figures in %)</a:t>
                      </a:r>
                      <a:endParaRPr lang="en-IN" sz="1800" b="1" dirty="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noFill/>
                      <a:prstDash val="solid"/>
                    </a:lnL>
                    <a:lnR w="38100" cap="flat" cmpd="sng" algn="ctr">
                      <a:solidFill>
                        <a:srgbClr val="FFFFFF"/>
                      </a:solidFill>
                      <a:prstDash val="solid"/>
                    </a:lnR>
                    <a:lnT w="38100" cap="flat" cmpd="sng" algn="ctr">
                      <a:noFill/>
                      <a:prstDash val="solid"/>
                    </a:lnT>
                    <a:lnB w="38100" cap="flat" cmpd="sng" algn="ctr">
                      <a:solidFill>
                        <a:srgbClr val="FFFFFF"/>
                      </a:solidFill>
                      <a:prstDash val="solid"/>
                    </a:lnB>
                    <a:solidFill>
                      <a:srgbClr val="636B68">
                        <a:alpha val="69804"/>
                      </a:srgbClr>
                    </a:solidFill>
                  </a:tcPr>
                </a:tc>
                <a:tc>
                  <a:txBody>
                    <a:bodyPr/>
                    <a:lstStyle/>
                    <a:p>
                      <a:pPr marL="228600" marR="0" algn="ctr">
                        <a:spcBef>
                          <a:spcPts val="0"/>
                        </a:spcBef>
                        <a:spcAft>
                          <a:spcPts val="0"/>
                        </a:spcAft>
                      </a:pPr>
                      <a:r>
                        <a:rPr lang="en-US" sz="1800" b="1">
                          <a:solidFill>
                            <a:srgbClr val="FFFFFF"/>
                          </a:solidFill>
                          <a:effectLst/>
                        </a:rPr>
                        <a:t>Baseline (2019)</a:t>
                      </a:r>
                      <a:endParaRPr lang="en-IN" sz="1800" b="1">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noFill/>
                      <a:prstDash val="solid"/>
                    </a:lnT>
                    <a:lnB w="38100" cap="flat" cmpd="sng" algn="ctr">
                      <a:solidFill>
                        <a:srgbClr val="FFFFFF"/>
                      </a:solidFill>
                      <a:prstDash val="solid"/>
                    </a:lnB>
                    <a:solidFill>
                      <a:srgbClr val="636B68">
                        <a:alpha val="69804"/>
                      </a:srgbClr>
                    </a:solidFill>
                  </a:tcPr>
                </a:tc>
                <a:tc>
                  <a:txBody>
                    <a:bodyPr/>
                    <a:lstStyle/>
                    <a:p>
                      <a:pPr marL="228600" marR="0" algn="ctr">
                        <a:spcBef>
                          <a:spcPts val="0"/>
                        </a:spcBef>
                        <a:spcAft>
                          <a:spcPts val="0"/>
                        </a:spcAft>
                      </a:pPr>
                      <a:r>
                        <a:rPr lang="en-US" sz="1800" b="1">
                          <a:solidFill>
                            <a:srgbClr val="FFFFFF"/>
                          </a:solidFill>
                          <a:effectLst/>
                        </a:rPr>
                        <a:t>2022</a:t>
                      </a:r>
                      <a:endParaRPr lang="en-IN" sz="1800" b="1">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noFill/>
                      <a:prstDash val="solid"/>
                    </a:lnT>
                    <a:lnB w="38100" cap="flat" cmpd="sng" algn="ctr">
                      <a:solidFill>
                        <a:srgbClr val="FFFFFF"/>
                      </a:solidFill>
                      <a:prstDash val="solid"/>
                    </a:lnB>
                    <a:solidFill>
                      <a:srgbClr val="636B68">
                        <a:alpha val="69804"/>
                      </a:srgbClr>
                    </a:solidFill>
                  </a:tcPr>
                </a:tc>
                <a:tc>
                  <a:txBody>
                    <a:bodyPr/>
                    <a:lstStyle/>
                    <a:p>
                      <a:pPr marL="228600" marR="0" algn="ctr">
                        <a:spcBef>
                          <a:spcPts val="0"/>
                        </a:spcBef>
                        <a:spcAft>
                          <a:spcPts val="0"/>
                        </a:spcAft>
                      </a:pPr>
                      <a:r>
                        <a:rPr lang="en-US" sz="1800" b="1">
                          <a:solidFill>
                            <a:srgbClr val="FFFFFF"/>
                          </a:solidFill>
                          <a:effectLst/>
                        </a:rPr>
                        <a:t>2025</a:t>
                      </a:r>
                      <a:endParaRPr lang="en-IN" sz="1800" b="1">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noFill/>
                      <a:prstDash val="solid"/>
                    </a:lnT>
                    <a:lnB w="38100" cap="flat" cmpd="sng" algn="ctr">
                      <a:solidFill>
                        <a:srgbClr val="FFFFFF"/>
                      </a:solidFill>
                      <a:prstDash val="solid"/>
                    </a:lnB>
                    <a:solidFill>
                      <a:srgbClr val="636B68">
                        <a:alpha val="69804"/>
                      </a:srgbClr>
                    </a:solidFill>
                  </a:tcPr>
                </a:tc>
                <a:tc>
                  <a:txBody>
                    <a:bodyPr/>
                    <a:lstStyle/>
                    <a:p>
                      <a:pPr marL="228600" marR="0" algn="ctr">
                        <a:spcBef>
                          <a:spcPts val="0"/>
                        </a:spcBef>
                        <a:spcAft>
                          <a:spcPts val="0"/>
                        </a:spcAft>
                      </a:pPr>
                      <a:r>
                        <a:rPr lang="en-US" sz="1800" b="1">
                          <a:solidFill>
                            <a:srgbClr val="FFFFFF"/>
                          </a:solidFill>
                          <a:effectLst/>
                        </a:rPr>
                        <a:t>2030</a:t>
                      </a:r>
                      <a:endParaRPr lang="en-IN" sz="1800" b="1">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noFill/>
                      <a:prstDash val="solid"/>
                    </a:lnR>
                    <a:lnT w="38100" cap="flat" cmpd="sng" algn="ctr">
                      <a:noFill/>
                      <a:prstDash val="solid"/>
                    </a:lnT>
                    <a:lnB w="38100" cap="flat" cmpd="sng" algn="ctr">
                      <a:solidFill>
                        <a:srgbClr val="FFFFFF"/>
                      </a:solidFill>
                      <a:prstDash val="solid"/>
                    </a:lnB>
                    <a:solidFill>
                      <a:srgbClr val="636B68">
                        <a:alpha val="69804"/>
                      </a:srgbClr>
                    </a:solidFill>
                  </a:tcPr>
                </a:tc>
                <a:extLst>
                  <a:ext uri="{0D108BD9-81ED-4DB2-BD59-A6C34878D82A}">
                    <a16:rowId xmlns:a16="http://schemas.microsoft.com/office/drawing/2014/main" val="2764336815"/>
                  </a:ext>
                </a:extLst>
              </a:tr>
              <a:tr h="477520">
                <a:tc>
                  <a:txBody>
                    <a:bodyPr/>
                    <a:lstStyle/>
                    <a:p>
                      <a:pPr marL="228600" marR="0">
                        <a:spcBef>
                          <a:spcPts val="0"/>
                        </a:spcBef>
                        <a:spcAft>
                          <a:spcPts val="0"/>
                        </a:spcAft>
                      </a:pPr>
                      <a:r>
                        <a:rPr lang="en-US" sz="1800" b="1">
                          <a:solidFill>
                            <a:srgbClr val="FFFFFF"/>
                          </a:solidFill>
                          <a:effectLst/>
                        </a:rPr>
                        <a:t>Open Defecation Free communities</a:t>
                      </a:r>
                      <a:endParaRPr lang="en-IN" sz="1800" b="1">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no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636B68">
                        <a:alpha val="69804"/>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NA</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14902"/>
                      </a:srgbClr>
                    </a:solidFill>
                  </a:tcPr>
                </a:tc>
                <a:tc>
                  <a:txBody>
                    <a:bodyPr/>
                    <a:lstStyle/>
                    <a:p>
                      <a:pPr marL="228600" marR="0" algn="ctr">
                        <a:spcBef>
                          <a:spcPts val="0"/>
                        </a:spcBef>
                        <a:spcAft>
                          <a:spcPts val="0"/>
                        </a:spcAft>
                      </a:pPr>
                      <a:r>
                        <a:rPr lang="en-US" sz="1800" dirty="0">
                          <a:solidFill>
                            <a:schemeClr val="tx1">
                              <a:lumMod val="85000"/>
                              <a:lumOff val="15000"/>
                            </a:schemeClr>
                          </a:solidFill>
                          <a:effectLst/>
                        </a:rPr>
                        <a:t>40</a:t>
                      </a:r>
                      <a:endParaRPr lang="en-IN" sz="1800" dirty="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14902"/>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70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14902"/>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100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noFill/>
                      <a:prstDash val="solid"/>
                    </a:lnR>
                    <a:lnT w="38100" cap="flat" cmpd="sng" algn="ctr">
                      <a:solidFill>
                        <a:srgbClr val="FFFFFF"/>
                      </a:solidFill>
                      <a:prstDash val="solid"/>
                    </a:lnT>
                    <a:lnB w="38100" cap="flat" cmpd="sng" algn="ctr">
                      <a:solidFill>
                        <a:srgbClr val="FFFFFF"/>
                      </a:solidFill>
                      <a:prstDash val="solid"/>
                    </a:lnB>
                    <a:solidFill>
                      <a:srgbClr val="878E8B">
                        <a:alpha val="14902"/>
                      </a:srgbClr>
                    </a:solidFill>
                  </a:tcPr>
                </a:tc>
                <a:extLst>
                  <a:ext uri="{0D108BD9-81ED-4DB2-BD59-A6C34878D82A}">
                    <a16:rowId xmlns:a16="http://schemas.microsoft.com/office/drawing/2014/main" val="2463230098"/>
                  </a:ext>
                </a:extLst>
              </a:tr>
              <a:tr h="477520">
                <a:tc>
                  <a:txBody>
                    <a:bodyPr/>
                    <a:lstStyle/>
                    <a:p>
                      <a:pPr marL="228600" marR="0">
                        <a:spcBef>
                          <a:spcPts val="0"/>
                        </a:spcBef>
                        <a:spcAft>
                          <a:spcPts val="0"/>
                        </a:spcAft>
                      </a:pPr>
                      <a:r>
                        <a:rPr lang="en-US" sz="1800" b="1" dirty="0">
                          <a:solidFill>
                            <a:srgbClr val="FFFFFF"/>
                          </a:solidFill>
                          <a:effectLst/>
                        </a:rPr>
                        <a:t>Access to basic toilets</a:t>
                      </a:r>
                      <a:endParaRPr lang="en-IN" sz="1800" b="1" dirty="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no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636B68">
                        <a:alpha val="69804"/>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42</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30196"/>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60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30196"/>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80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30196"/>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100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12700" cmpd="sng">
                      <a:noFill/>
                      <a:prstDash val="solid"/>
                    </a:lnR>
                    <a:lnT w="38100" cap="flat" cmpd="sng" algn="ctr">
                      <a:solidFill>
                        <a:srgbClr val="FFFFFF"/>
                      </a:solidFill>
                      <a:prstDash val="solid"/>
                    </a:lnT>
                    <a:lnB w="38100" cap="flat" cmpd="sng" algn="ctr">
                      <a:solidFill>
                        <a:srgbClr val="FFFFFF"/>
                      </a:solidFill>
                      <a:prstDash val="solid"/>
                    </a:lnB>
                    <a:solidFill>
                      <a:srgbClr val="878E8B">
                        <a:alpha val="30196"/>
                      </a:srgbClr>
                    </a:solidFill>
                  </a:tcPr>
                </a:tc>
                <a:extLst>
                  <a:ext uri="{0D108BD9-81ED-4DB2-BD59-A6C34878D82A}">
                    <a16:rowId xmlns:a16="http://schemas.microsoft.com/office/drawing/2014/main" val="550809128"/>
                  </a:ext>
                </a:extLst>
              </a:tr>
              <a:tr h="477520">
                <a:tc>
                  <a:txBody>
                    <a:bodyPr/>
                    <a:lstStyle/>
                    <a:p>
                      <a:pPr marL="228600" marR="0">
                        <a:spcBef>
                          <a:spcPts val="0"/>
                        </a:spcBef>
                        <a:spcAft>
                          <a:spcPts val="0"/>
                        </a:spcAft>
                      </a:pPr>
                      <a:r>
                        <a:rPr lang="en-US" sz="1800" b="1">
                          <a:solidFill>
                            <a:srgbClr val="FFFFFF"/>
                          </a:solidFill>
                          <a:effectLst/>
                        </a:rPr>
                        <a:t>Access to safe sanitation </a:t>
                      </a:r>
                      <a:endParaRPr lang="en-IN" sz="1800" b="1">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no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636B68">
                        <a:alpha val="69804"/>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 </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14902"/>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30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14902"/>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50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14902"/>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70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noFill/>
                      <a:prstDash val="solid"/>
                    </a:lnR>
                    <a:lnT w="38100" cap="flat" cmpd="sng" algn="ctr">
                      <a:solidFill>
                        <a:srgbClr val="FFFFFF"/>
                      </a:solidFill>
                      <a:prstDash val="solid"/>
                    </a:lnT>
                    <a:lnB w="38100" cap="flat" cmpd="sng" algn="ctr">
                      <a:solidFill>
                        <a:srgbClr val="FFFFFF"/>
                      </a:solidFill>
                      <a:prstDash val="solid"/>
                    </a:lnB>
                    <a:solidFill>
                      <a:srgbClr val="878E8B">
                        <a:alpha val="14902"/>
                      </a:srgbClr>
                    </a:solidFill>
                  </a:tcPr>
                </a:tc>
                <a:extLst>
                  <a:ext uri="{0D108BD9-81ED-4DB2-BD59-A6C34878D82A}">
                    <a16:rowId xmlns:a16="http://schemas.microsoft.com/office/drawing/2014/main" val="1777232478"/>
                  </a:ext>
                </a:extLst>
              </a:tr>
              <a:tr h="477520">
                <a:tc>
                  <a:txBody>
                    <a:bodyPr/>
                    <a:lstStyle/>
                    <a:p>
                      <a:pPr marL="228600" marR="0">
                        <a:spcBef>
                          <a:spcPts val="0"/>
                        </a:spcBef>
                        <a:spcAft>
                          <a:spcPts val="0"/>
                        </a:spcAft>
                      </a:pPr>
                      <a:r>
                        <a:rPr lang="en-US" sz="1800" b="1">
                          <a:solidFill>
                            <a:srgbClr val="FFFFFF"/>
                          </a:solidFill>
                          <a:effectLst/>
                        </a:rPr>
                        <a:t>Access to handwashing facilities</a:t>
                      </a:r>
                      <a:endParaRPr lang="en-IN" sz="1800" b="1">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no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636B68">
                        <a:alpha val="69804"/>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80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30196"/>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90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30196"/>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90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30196"/>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100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12700" cmpd="sng">
                      <a:noFill/>
                      <a:prstDash val="solid"/>
                    </a:lnR>
                    <a:lnT w="38100" cap="flat" cmpd="sng" algn="ctr">
                      <a:solidFill>
                        <a:srgbClr val="FFFFFF"/>
                      </a:solidFill>
                      <a:prstDash val="solid"/>
                    </a:lnT>
                    <a:lnB w="38100" cap="flat" cmpd="sng" algn="ctr">
                      <a:solidFill>
                        <a:srgbClr val="FFFFFF"/>
                      </a:solidFill>
                      <a:prstDash val="solid"/>
                    </a:lnB>
                    <a:solidFill>
                      <a:srgbClr val="878E8B">
                        <a:alpha val="30196"/>
                      </a:srgbClr>
                    </a:solidFill>
                  </a:tcPr>
                </a:tc>
                <a:extLst>
                  <a:ext uri="{0D108BD9-81ED-4DB2-BD59-A6C34878D82A}">
                    <a16:rowId xmlns:a16="http://schemas.microsoft.com/office/drawing/2014/main" val="1893692386"/>
                  </a:ext>
                </a:extLst>
              </a:tr>
              <a:tr h="477520">
                <a:tc>
                  <a:txBody>
                    <a:bodyPr/>
                    <a:lstStyle/>
                    <a:p>
                      <a:pPr marL="228600" marR="0">
                        <a:spcBef>
                          <a:spcPts val="0"/>
                        </a:spcBef>
                        <a:spcAft>
                          <a:spcPts val="0"/>
                        </a:spcAft>
                      </a:pPr>
                      <a:r>
                        <a:rPr lang="en-US" sz="1800" b="1" dirty="0">
                          <a:solidFill>
                            <a:srgbClr val="FFFFFF"/>
                          </a:solidFill>
                          <a:effectLst/>
                        </a:rPr>
                        <a:t>Safe disposal of infant feces</a:t>
                      </a:r>
                      <a:endParaRPr lang="en-IN" sz="1800" b="1" dirty="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no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636B68">
                        <a:alpha val="69804"/>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59</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14902"/>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70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14902"/>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90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14902"/>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100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noFill/>
                      <a:prstDash val="solid"/>
                    </a:lnR>
                    <a:lnT w="38100" cap="flat" cmpd="sng" algn="ctr">
                      <a:solidFill>
                        <a:srgbClr val="FFFFFF"/>
                      </a:solidFill>
                      <a:prstDash val="solid"/>
                    </a:lnT>
                    <a:lnB w="38100" cap="flat" cmpd="sng" algn="ctr">
                      <a:solidFill>
                        <a:srgbClr val="FFFFFF"/>
                      </a:solidFill>
                      <a:prstDash val="solid"/>
                    </a:lnB>
                    <a:solidFill>
                      <a:srgbClr val="878E8B">
                        <a:alpha val="14902"/>
                      </a:srgbClr>
                    </a:solidFill>
                  </a:tcPr>
                </a:tc>
                <a:extLst>
                  <a:ext uri="{0D108BD9-81ED-4DB2-BD59-A6C34878D82A}">
                    <a16:rowId xmlns:a16="http://schemas.microsoft.com/office/drawing/2014/main" val="610884705"/>
                  </a:ext>
                </a:extLst>
              </a:tr>
              <a:tr h="477520">
                <a:tc>
                  <a:txBody>
                    <a:bodyPr/>
                    <a:lstStyle/>
                    <a:p>
                      <a:pPr marL="228600" marR="0">
                        <a:spcBef>
                          <a:spcPts val="0"/>
                        </a:spcBef>
                        <a:spcAft>
                          <a:spcPts val="0"/>
                        </a:spcAft>
                      </a:pPr>
                      <a:r>
                        <a:rPr lang="en-US" sz="1800" b="1">
                          <a:solidFill>
                            <a:srgbClr val="FFFFFF"/>
                          </a:solidFill>
                          <a:effectLst/>
                        </a:rPr>
                        <a:t>School Sanitation and Hygiene facilities</a:t>
                      </a:r>
                      <a:endParaRPr lang="en-IN" sz="1800" b="1">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no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636B68">
                        <a:alpha val="69804"/>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NA</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30196"/>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 </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30196"/>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 </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30196"/>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100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12700" cmpd="sng">
                      <a:noFill/>
                      <a:prstDash val="solid"/>
                    </a:lnR>
                    <a:lnT w="38100" cap="flat" cmpd="sng" algn="ctr">
                      <a:solidFill>
                        <a:srgbClr val="FFFFFF"/>
                      </a:solidFill>
                      <a:prstDash val="solid"/>
                    </a:lnT>
                    <a:lnB w="38100" cap="flat" cmpd="sng" algn="ctr">
                      <a:solidFill>
                        <a:srgbClr val="FFFFFF"/>
                      </a:solidFill>
                      <a:prstDash val="solid"/>
                    </a:lnB>
                    <a:solidFill>
                      <a:srgbClr val="878E8B">
                        <a:alpha val="30196"/>
                      </a:srgbClr>
                    </a:solidFill>
                  </a:tcPr>
                </a:tc>
                <a:extLst>
                  <a:ext uri="{0D108BD9-81ED-4DB2-BD59-A6C34878D82A}">
                    <a16:rowId xmlns:a16="http://schemas.microsoft.com/office/drawing/2014/main" val="2850585846"/>
                  </a:ext>
                </a:extLst>
              </a:tr>
              <a:tr h="477520">
                <a:tc>
                  <a:txBody>
                    <a:bodyPr/>
                    <a:lstStyle/>
                    <a:p>
                      <a:pPr marL="228600" marR="0">
                        <a:spcBef>
                          <a:spcPts val="0"/>
                        </a:spcBef>
                        <a:spcAft>
                          <a:spcPts val="0"/>
                        </a:spcAft>
                      </a:pPr>
                      <a:r>
                        <a:rPr lang="en-US" sz="1800" b="1">
                          <a:solidFill>
                            <a:srgbClr val="FFFFFF"/>
                          </a:solidFill>
                          <a:effectLst/>
                        </a:rPr>
                        <a:t>Health Care Facility Sanitation</a:t>
                      </a:r>
                      <a:endParaRPr lang="en-IN" sz="1800" b="1">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no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636B68">
                        <a:alpha val="69804"/>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NA</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14902"/>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 </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14902"/>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 </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14902"/>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100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noFill/>
                      <a:prstDash val="solid"/>
                    </a:lnR>
                    <a:lnT w="38100" cap="flat" cmpd="sng" algn="ctr">
                      <a:solidFill>
                        <a:srgbClr val="FFFFFF"/>
                      </a:solidFill>
                      <a:prstDash val="solid"/>
                    </a:lnT>
                    <a:lnB w="38100" cap="flat" cmpd="sng" algn="ctr">
                      <a:solidFill>
                        <a:srgbClr val="FFFFFF"/>
                      </a:solidFill>
                      <a:prstDash val="solid"/>
                    </a:lnB>
                    <a:solidFill>
                      <a:srgbClr val="878E8B">
                        <a:alpha val="14902"/>
                      </a:srgbClr>
                    </a:solidFill>
                  </a:tcPr>
                </a:tc>
                <a:extLst>
                  <a:ext uri="{0D108BD9-81ED-4DB2-BD59-A6C34878D82A}">
                    <a16:rowId xmlns:a16="http://schemas.microsoft.com/office/drawing/2014/main" val="438712137"/>
                  </a:ext>
                </a:extLst>
              </a:tr>
              <a:tr h="477520">
                <a:tc>
                  <a:txBody>
                    <a:bodyPr/>
                    <a:lstStyle/>
                    <a:p>
                      <a:pPr marL="228600" marR="0">
                        <a:spcBef>
                          <a:spcPts val="0"/>
                        </a:spcBef>
                        <a:spcAft>
                          <a:spcPts val="0"/>
                        </a:spcAft>
                      </a:pPr>
                      <a:r>
                        <a:rPr lang="en-US" sz="1800" b="1">
                          <a:solidFill>
                            <a:srgbClr val="FFFFFF"/>
                          </a:solidFill>
                          <a:effectLst/>
                        </a:rPr>
                        <a:t>Public Places Sanitation </a:t>
                      </a:r>
                      <a:endParaRPr lang="en-IN" sz="1800" b="1">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no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636B68">
                        <a:alpha val="69804"/>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NA</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30196"/>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 </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30196"/>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 </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rgbClr val="878E8B">
                        <a:alpha val="30196"/>
                      </a:srgbClr>
                    </a:solidFill>
                  </a:tcPr>
                </a:tc>
                <a:tc>
                  <a:txBody>
                    <a:bodyPr/>
                    <a:lstStyle/>
                    <a:p>
                      <a:pPr marL="228600" marR="0" algn="ctr">
                        <a:spcBef>
                          <a:spcPts val="0"/>
                        </a:spcBef>
                        <a:spcAft>
                          <a:spcPts val="0"/>
                        </a:spcAft>
                      </a:pPr>
                      <a:r>
                        <a:rPr lang="en-US" sz="1800">
                          <a:solidFill>
                            <a:schemeClr val="tx1">
                              <a:lumMod val="85000"/>
                              <a:lumOff val="15000"/>
                            </a:schemeClr>
                          </a:solidFill>
                          <a:effectLst/>
                        </a:rPr>
                        <a:t>100</a:t>
                      </a:r>
                      <a:endParaRPr lang="en-IN" sz="180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12700" cmpd="sng">
                      <a:noFill/>
                      <a:prstDash val="solid"/>
                    </a:lnR>
                    <a:lnT w="38100" cap="flat" cmpd="sng" algn="ctr">
                      <a:solidFill>
                        <a:srgbClr val="FFFFFF"/>
                      </a:solidFill>
                      <a:prstDash val="solid"/>
                    </a:lnT>
                    <a:lnB w="38100" cap="flat" cmpd="sng" algn="ctr">
                      <a:solidFill>
                        <a:srgbClr val="FFFFFF"/>
                      </a:solidFill>
                      <a:prstDash val="solid"/>
                    </a:lnB>
                    <a:solidFill>
                      <a:srgbClr val="878E8B">
                        <a:alpha val="30196"/>
                      </a:srgbClr>
                    </a:solidFill>
                  </a:tcPr>
                </a:tc>
                <a:extLst>
                  <a:ext uri="{0D108BD9-81ED-4DB2-BD59-A6C34878D82A}">
                    <a16:rowId xmlns:a16="http://schemas.microsoft.com/office/drawing/2014/main" val="1822143479"/>
                  </a:ext>
                </a:extLst>
              </a:tr>
              <a:tr h="477520">
                <a:tc>
                  <a:txBody>
                    <a:bodyPr/>
                    <a:lstStyle/>
                    <a:p>
                      <a:pPr marL="228600" marR="0">
                        <a:spcBef>
                          <a:spcPts val="0"/>
                        </a:spcBef>
                        <a:spcAft>
                          <a:spcPts val="0"/>
                        </a:spcAft>
                      </a:pPr>
                      <a:r>
                        <a:rPr lang="en-US" sz="1800" b="1">
                          <a:solidFill>
                            <a:srgbClr val="FFFFFF"/>
                          </a:solidFill>
                          <a:effectLst/>
                        </a:rPr>
                        <a:t>Emergency Sanitation</a:t>
                      </a:r>
                      <a:endParaRPr lang="en-IN" sz="1800" b="1">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noFill/>
                      <a:prstDash val="solid"/>
                    </a:lnL>
                    <a:lnR w="38100" cap="flat" cmpd="sng" algn="ctr">
                      <a:solidFill>
                        <a:srgbClr val="FFFFFF"/>
                      </a:solidFill>
                      <a:prstDash val="solid"/>
                    </a:lnR>
                    <a:lnT w="38100" cap="flat" cmpd="sng" algn="ctr">
                      <a:solidFill>
                        <a:srgbClr val="FFFFFF"/>
                      </a:solidFill>
                      <a:prstDash val="solid"/>
                    </a:lnT>
                    <a:lnB w="38100" cap="flat" cmpd="sng" algn="ctr">
                      <a:noFill/>
                      <a:prstDash val="solid"/>
                    </a:lnB>
                    <a:solidFill>
                      <a:srgbClr val="636B68">
                        <a:alpha val="69804"/>
                      </a:srgbClr>
                    </a:solidFill>
                  </a:tcPr>
                </a:tc>
                <a:tc>
                  <a:txBody>
                    <a:bodyPr/>
                    <a:lstStyle/>
                    <a:p>
                      <a:pPr marL="228600" marR="0" algn="ctr">
                        <a:spcBef>
                          <a:spcPts val="0"/>
                        </a:spcBef>
                        <a:spcAft>
                          <a:spcPts val="0"/>
                        </a:spcAft>
                      </a:pPr>
                      <a:r>
                        <a:rPr lang="en-US" sz="1800" dirty="0">
                          <a:solidFill>
                            <a:schemeClr val="tx1">
                              <a:lumMod val="85000"/>
                              <a:lumOff val="15000"/>
                            </a:schemeClr>
                          </a:solidFill>
                          <a:effectLst/>
                        </a:rPr>
                        <a:t>NA</a:t>
                      </a:r>
                      <a:endParaRPr lang="en-IN" sz="1800" dirty="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12700" cmpd="sng">
                      <a:noFill/>
                      <a:prstDash val="solid"/>
                    </a:lnB>
                    <a:solidFill>
                      <a:srgbClr val="878E8B">
                        <a:alpha val="14902"/>
                      </a:srgbClr>
                    </a:solidFill>
                  </a:tcPr>
                </a:tc>
                <a:tc>
                  <a:txBody>
                    <a:bodyPr/>
                    <a:lstStyle/>
                    <a:p>
                      <a:pPr marL="228600" marR="0" algn="ctr">
                        <a:spcBef>
                          <a:spcPts val="0"/>
                        </a:spcBef>
                        <a:spcAft>
                          <a:spcPts val="0"/>
                        </a:spcAft>
                      </a:pPr>
                      <a:r>
                        <a:rPr lang="en-US" sz="1800" dirty="0">
                          <a:solidFill>
                            <a:schemeClr val="tx1">
                              <a:lumMod val="85000"/>
                              <a:lumOff val="15000"/>
                            </a:schemeClr>
                          </a:solidFill>
                          <a:effectLst/>
                        </a:rPr>
                        <a:t>90</a:t>
                      </a:r>
                      <a:endParaRPr lang="en-IN" sz="1800" dirty="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12700" cmpd="sng">
                      <a:noFill/>
                      <a:prstDash val="solid"/>
                    </a:lnB>
                    <a:solidFill>
                      <a:srgbClr val="878E8B">
                        <a:alpha val="14902"/>
                      </a:srgbClr>
                    </a:solidFill>
                  </a:tcPr>
                </a:tc>
                <a:tc>
                  <a:txBody>
                    <a:bodyPr/>
                    <a:lstStyle/>
                    <a:p>
                      <a:pPr marL="228600" marR="0" algn="ctr">
                        <a:spcBef>
                          <a:spcPts val="0"/>
                        </a:spcBef>
                        <a:spcAft>
                          <a:spcPts val="0"/>
                        </a:spcAft>
                      </a:pPr>
                      <a:r>
                        <a:rPr lang="en-US" sz="1800" dirty="0">
                          <a:solidFill>
                            <a:schemeClr val="tx1">
                              <a:lumMod val="85000"/>
                              <a:lumOff val="15000"/>
                            </a:schemeClr>
                          </a:solidFill>
                          <a:effectLst/>
                        </a:rPr>
                        <a:t>100</a:t>
                      </a:r>
                      <a:endParaRPr lang="en-IN" sz="1800" dirty="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12700" cmpd="sng">
                      <a:noFill/>
                      <a:prstDash val="solid"/>
                    </a:lnB>
                    <a:solidFill>
                      <a:srgbClr val="878E8B">
                        <a:alpha val="14902"/>
                      </a:srgbClr>
                    </a:solidFill>
                  </a:tcPr>
                </a:tc>
                <a:tc>
                  <a:txBody>
                    <a:bodyPr/>
                    <a:lstStyle/>
                    <a:p>
                      <a:pPr marL="228600" marR="0" algn="ctr">
                        <a:spcBef>
                          <a:spcPts val="0"/>
                        </a:spcBef>
                        <a:spcAft>
                          <a:spcPts val="0"/>
                        </a:spcAft>
                      </a:pPr>
                      <a:r>
                        <a:rPr lang="en-US" sz="1800" dirty="0">
                          <a:solidFill>
                            <a:schemeClr val="tx1">
                              <a:lumMod val="85000"/>
                              <a:lumOff val="15000"/>
                            </a:schemeClr>
                          </a:solidFill>
                          <a:effectLst/>
                        </a:rPr>
                        <a:t>100</a:t>
                      </a:r>
                      <a:endParaRPr lang="en-IN" sz="1800" dirty="0">
                        <a:solidFill>
                          <a:schemeClr val="tx1">
                            <a:lumMod val="85000"/>
                            <a:lumOff val="1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35384" marR="81231" marT="81231" marB="81231">
                    <a:lnL w="38100" cap="flat" cmpd="sng" algn="ctr">
                      <a:solidFill>
                        <a:srgbClr val="FFFFFF"/>
                      </a:solidFill>
                      <a:prstDash val="solid"/>
                    </a:lnL>
                    <a:lnR w="38100" cap="flat" cmpd="sng" algn="ctr">
                      <a:noFill/>
                      <a:prstDash val="solid"/>
                    </a:lnR>
                    <a:lnT w="38100" cap="flat" cmpd="sng" algn="ctr">
                      <a:solidFill>
                        <a:srgbClr val="FFFFFF"/>
                      </a:solidFill>
                      <a:prstDash val="solid"/>
                    </a:lnT>
                    <a:lnB w="12700" cmpd="sng">
                      <a:noFill/>
                      <a:prstDash val="solid"/>
                    </a:lnB>
                    <a:solidFill>
                      <a:srgbClr val="878E8B">
                        <a:alpha val="14902"/>
                      </a:srgbClr>
                    </a:solidFill>
                  </a:tcPr>
                </a:tc>
                <a:extLst>
                  <a:ext uri="{0D108BD9-81ED-4DB2-BD59-A6C34878D82A}">
                    <a16:rowId xmlns:a16="http://schemas.microsoft.com/office/drawing/2014/main" val="182162814"/>
                  </a:ext>
                </a:extLst>
              </a:tr>
            </a:tbl>
          </a:graphicData>
        </a:graphic>
      </p:graphicFrame>
    </p:spTree>
    <p:extLst>
      <p:ext uri="{BB962C8B-B14F-4D97-AF65-F5344CB8AC3E}">
        <p14:creationId xmlns:p14="http://schemas.microsoft.com/office/powerpoint/2010/main" val="3846914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641074" y="1588878"/>
            <a:ext cx="2844002" cy="3680244"/>
          </a:xfrm>
        </p:spPr>
        <p:txBody>
          <a:bodyPr>
            <a:normAutofit/>
          </a:bodyPr>
          <a:lstStyle/>
          <a:p>
            <a:pPr lvl="0" algn="l"/>
            <a:r>
              <a:rPr lang="en-US" sz="4400" b="1">
                <a:solidFill>
                  <a:srgbClr val="FFFFFF"/>
                </a:solidFill>
              </a:rPr>
              <a:t>Vision for the sector</a:t>
            </a:r>
            <a:endParaRPr lang="en-IN" sz="4400" b="1">
              <a:solidFill>
                <a:srgbClr val="FFFFFF"/>
              </a:solidFill>
            </a:endParaRP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4634794" y="443001"/>
            <a:ext cx="7326240" cy="5974838"/>
          </a:xfrm>
        </p:spPr>
        <p:txBody>
          <a:bodyPr anchor="ctr">
            <a:normAutofit/>
          </a:bodyPr>
          <a:lstStyle/>
          <a:p>
            <a:pPr marL="0" indent="0">
              <a:lnSpc>
                <a:spcPct val="150000"/>
              </a:lnSpc>
              <a:buNone/>
            </a:pPr>
            <a:r>
              <a:rPr lang="en-US" sz="2800" b="1" i="1" dirty="0">
                <a:latin typeface="Calibri" panose="020F0502020204030204" pitchFamily="34" charset="0"/>
                <a:cs typeface="Calibri" panose="020F0502020204030204" pitchFamily="34" charset="0"/>
              </a:rPr>
              <a:t>“</a:t>
            </a:r>
            <a:r>
              <a:rPr lang="en-US" sz="2800" b="1" i="1" dirty="0">
                <a:solidFill>
                  <a:srgbClr val="FF0000"/>
                </a:solidFill>
                <a:latin typeface="Calibri" panose="020F0502020204030204" pitchFamily="34" charset="0"/>
                <a:cs typeface="Calibri" panose="020F0502020204030204" pitchFamily="34" charset="0"/>
              </a:rPr>
              <a:t>all residents </a:t>
            </a:r>
            <a:r>
              <a:rPr lang="en-US" sz="2800" b="1" i="1" dirty="0">
                <a:latin typeface="Calibri" panose="020F0502020204030204" pitchFamily="34" charset="0"/>
                <a:cs typeface="Calibri" panose="020F0502020204030204" pitchFamily="34" charset="0"/>
              </a:rPr>
              <a:t>of the </a:t>
            </a:r>
            <a:r>
              <a:rPr lang="en-US" sz="2800" b="1" i="1" dirty="0">
                <a:solidFill>
                  <a:srgbClr val="FF0000"/>
                </a:solidFill>
                <a:latin typeface="Calibri" panose="020F0502020204030204" pitchFamily="34" charset="0"/>
                <a:cs typeface="Calibri" panose="020F0502020204030204" pitchFamily="34" charset="0"/>
              </a:rPr>
              <a:t>rural areas </a:t>
            </a:r>
            <a:r>
              <a:rPr lang="en-US" sz="2800" b="1" i="1" dirty="0">
                <a:latin typeface="Calibri" panose="020F0502020204030204" pitchFamily="34" charset="0"/>
                <a:cs typeface="Calibri" panose="020F0502020204030204" pitchFamily="34" charset="0"/>
              </a:rPr>
              <a:t>in the country will live and practice, by the year 2030, in a </a:t>
            </a:r>
            <a:r>
              <a:rPr lang="en-US" sz="2800" b="1" i="1" dirty="0">
                <a:solidFill>
                  <a:srgbClr val="FF0000"/>
                </a:solidFill>
                <a:latin typeface="Calibri" panose="020F0502020204030204" pitchFamily="34" charset="0"/>
                <a:cs typeface="Calibri" panose="020F0502020204030204" pitchFamily="34" charset="0"/>
              </a:rPr>
              <a:t>clean and safe environment </a:t>
            </a:r>
            <a:r>
              <a:rPr lang="en-US" sz="2800" b="1" i="1" dirty="0">
                <a:latin typeface="Calibri" panose="020F0502020204030204" pitchFamily="34" charset="0"/>
                <a:cs typeface="Calibri" panose="020F0502020204030204" pitchFamily="34" charset="0"/>
              </a:rPr>
              <a:t>as a norm, as a </a:t>
            </a:r>
            <a:r>
              <a:rPr lang="en-US" sz="2800" b="1" i="1" dirty="0">
                <a:solidFill>
                  <a:srgbClr val="FF0000"/>
                </a:solidFill>
                <a:latin typeface="Calibri" panose="020F0502020204030204" pitchFamily="34" charset="0"/>
                <a:cs typeface="Calibri" panose="020F0502020204030204" pitchFamily="34" charset="0"/>
              </a:rPr>
              <a:t>way of life</a:t>
            </a:r>
            <a:r>
              <a:rPr lang="en-US" sz="2800" b="1" i="1" dirty="0">
                <a:latin typeface="Calibri" panose="020F0502020204030204" pitchFamily="34" charset="0"/>
                <a:cs typeface="Calibri" panose="020F0502020204030204" pitchFamily="34" charset="0"/>
              </a:rPr>
              <a:t>.” </a:t>
            </a:r>
            <a:endParaRPr lang="en-IN" sz="2800" b="1" i="1" dirty="0">
              <a:latin typeface="Calibri" panose="020F0502020204030204" pitchFamily="34" charset="0"/>
              <a:cs typeface="Calibri" panose="020F0502020204030204" pitchFamily="34" charset="0"/>
            </a:endParaRPr>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32000962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48667-AC25-437E-81F9-5E986147747E}"/>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8543A9D4-12C3-4C39-AEB5-CD2C2AE2C26F}"/>
              </a:ext>
            </a:extLst>
          </p:cNvPr>
          <p:cNvSpPr>
            <a:spLocks noGrp="1"/>
          </p:cNvSpPr>
          <p:nvPr>
            <p:ph sz="quarter" idx="13"/>
          </p:nvPr>
        </p:nvSpPr>
        <p:spPr/>
        <p:txBody>
          <a:bodyPr/>
          <a:lstStyle/>
          <a:p>
            <a:endParaRPr lang="en-IN"/>
          </a:p>
        </p:txBody>
      </p:sp>
      <p:graphicFrame>
        <p:nvGraphicFramePr>
          <p:cNvPr id="4" name="Table 3">
            <a:extLst>
              <a:ext uri="{FF2B5EF4-FFF2-40B4-BE49-F238E27FC236}">
                <a16:creationId xmlns:a16="http://schemas.microsoft.com/office/drawing/2014/main" id="{73E5B568-EB05-44D8-B3C6-77962F4A4385}"/>
              </a:ext>
            </a:extLst>
          </p:cNvPr>
          <p:cNvGraphicFramePr>
            <a:graphicFrameLocks noGrp="1"/>
          </p:cNvGraphicFramePr>
          <p:nvPr/>
        </p:nvGraphicFramePr>
        <p:xfrm>
          <a:off x="470138" y="111238"/>
          <a:ext cx="11251097" cy="6635523"/>
        </p:xfrm>
        <a:graphic>
          <a:graphicData uri="http://schemas.openxmlformats.org/drawingml/2006/table">
            <a:tbl>
              <a:tblPr firstRow="1" bandRow="1">
                <a:tableStyleId>{5C22544A-7EE6-4342-B048-85BDC9FD1C3A}</a:tableStyleId>
              </a:tblPr>
              <a:tblGrid>
                <a:gridCol w="1968721">
                  <a:extLst>
                    <a:ext uri="{9D8B030D-6E8A-4147-A177-3AD203B41FA5}">
                      <a16:colId xmlns:a16="http://schemas.microsoft.com/office/drawing/2014/main" val="711604564"/>
                    </a:ext>
                  </a:extLst>
                </a:gridCol>
                <a:gridCol w="1252823">
                  <a:extLst>
                    <a:ext uri="{9D8B030D-6E8A-4147-A177-3AD203B41FA5}">
                      <a16:colId xmlns:a16="http://schemas.microsoft.com/office/drawing/2014/main" val="2905338365"/>
                    </a:ext>
                  </a:extLst>
                </a:gridCol>
                <a:gridCol w="1252823">
                  <a:extLst>
                    <a:ext uri="{9D8B030D-6E8A-4147-A177-3AD203B41FA5}">
                      <a16:colId xmlns:a16="http://schemas.microsoft.com/office/drawing/2014/main" val="3633458232"/>
                    </a:ext>
                  </a:extLst>
                </a:gridCol>
                <a:gridCol w="1058142">
                  <a:extLst>
                    <a:ext uri="{9D8B030D-6E8A-4147-A177-3AD203B41FA5}">
                      <a16:colId xmlns:a16="http://schemas.microsoft.com/office/drawing/2014/main" val="237868307"/>
                    </a:ext>
                  </a:extLst>
                </a:gridCol>
                <a:gridCol w="912727">
                  <a:extLst>
                    <a:ext uri="{9D8B030D-6E8A-4147-A177-3AD203B41FA5}">
                      <a16:colId xmlns:a16="http://schemas.microsoft.com/office/drawing/2014/main" val="831589977"/>
                    </a:ext>
                  </a:extLst>
                </a:gridCol>
                <a:gridCol w="1237257">
                  <a:extLst>
                    <a:ext uri="{9D8B030D-6E8A-4147-A177-3AD203B41FA5}">
                      <a16:colId xmlns:a16="http://schemas.microsoft.com/office/drawing/2014/main" val="631993976"/>
                    </a:ext>
                  </a:extLst>
                </a:gridCol>
                <a:gridCol w="1040862">
                  <a:extLst>
                    <a:ext uri="{9D8B030D-6E8A-4147-A177-3AD203B41FA5}">
                      <a16:colId xmlns:a16="http://schemas.microsoft.com/office/drawing/2014/main" val="2924017189"/>
                    </a:ext>
                  </a:extLst>
                </a:gridCol>
                <a:gridCol w="1263871">
                  <a:extLst>
                    <a:ext uri="{9D8B030D-6E8A-4147-A177-3AD203B41FA5}">
                      <a16:colId xmlns:a16="http://schemas.microsoft.com/office/drawing/2014/main" val="730990590"/>
                    </a:ext>
                  </a:extLst>
                </a:gridCol>
                <a:gridCol w="1263871">
                  <a:extLst>
                    <a:ext uri="{9D8B030D-6E8A-4147-A177-3AD203B41FA5}">
                      <a16:colId xmlns:a16="http://schemas.microsoft.com/office/drawing/2014/main" val="3529463364"/>
                    </a:ext>
                  </a:extLst>
                </a:gridCol>
              </a:tblGrid>
              <a:tr h="1179603">
                <a:tc>
                  <a:txBody>
                    <a:bodyPr/>
                    <a:lstStyle/>
                    <a:p>
                      <a:endParaRPr lang="en-IN" sz="2000" dirty="0">
                        <a:sym typeface="Wingdings" panose="05000000000000000000" pitchFamily="2" charset="2"/>
                      </a:endParaRPr>
                    </a:p>
                    <a:p>
                      <a:endParaRPr lang="en-IN" sz="2000" dirty="0"/>
                    </a:p>
                  </a:txBody>
                  <a:tcPr/>
                </a:tc>
                <a:tc>
                  <a:txBody>
                    <a:bodyPr/>
                    <a:lstStyle/>
                    <a:p>
                      <a:pPr algn="ctr"/>
                      <a:r>
                        <a:rPr lang="en-IN" sz="1600" dirty="0"/>
                        <a:t>Laws, regulations, guidelines</a:t>
                      </a:r>
                    </a:p>
                  </a:txBody>
                  <a:tcPr/>
                </a:tc>
                <a:tc>
                  <a:txBody>
                    <a:bodyPr/>
                    <a:lstStyle/>
                    <a:p>
                      <a:pPr algn="ctr"/>
                      <a:r>
                        <a:rPr lang="en-GB" sz="1600" b="1" dirty="0"/>
                        <a:t>Institutions</a:t>
                      </a:r>
                      <a:endParaRPr lang="en-IN"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a:t>Demand creation</a:t>
                      </a:r>
                    </a:p>
                    <a:p>
                      <a:pPr algn="ctr"/>
                      <a:endParaRPr lang="en-IN"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a:t>Supply chain</a:t>
                      </a:r>
                    </a:p>
                    <a:p>
                      <a:pPr algn="ctr"/>
                      <a:endParaRPr lang="en-IN"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a:t>Technology</a:t>
                      </a:r>
                    </a:p>
                    <a:p>
                      <a:pPr algn="ctr"/>
                      <a:endParaRPr lang="en-IN"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a:t>Financing</a:t>
                      </a:r>
                    </a:p>
                    <a:p>
                      <a:pPr algn="ctr"/>
                      <a:endParaRPr lang="en-IN"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a:t>Monitoring</a:t>
                      </a:r>
                    </a:p>
                    <a:p>
                      <a:pPr algn="ctr"/>
                      <a:endParaRPr lang="en-IN" sz="1600" dirty="0"/>
                    </a:p>
                  </a:txBody>
                  <a:tcPr/>
                </a:tc>
                <a:tc>
                  <a:txBody>
                    <a:bodyPr/>
                    <a:lstStyle/>
                    <a:p>
                      <a:pPr algn="ctr"/>
                      <a:r>
                        <a:rPr lang="en-IN" sz="1600" dirty="0"/>
                        <a:t>Equity</a:t>
                      </a:r>
                    </a:p>
                  </a:txBody>
                  <a:tcPr/>
                </a:tc>
                <a:extLst>
                  <a:ext uri="{0D108BD9-81ED-4DB2-BD59-A6C34878D82A}">
                    <a16:rowId xmlns:a16="http://schemas.microsoft.com/office/drawing/2014/main" val="2624217290"/>
                  </a:ext>
                </a:extLst>
              </a:tr>
              <a:tr h="8355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t>Household Sanitation (incl. Water Safety)</a:t>
                      </a:r>
                    </a:p>
                  </a:txBody>
                  <a:tcPr/>
                </a:tc>
                <a:tc rowSpan="5" gridSpan="8">
                  <a:txBody>
                    <a:bodyPr/>
                    <a:lstStyle/>
                    <a:p>
                      <a:pPr marL="1828800" indent="0" algn="l">
                        <a:buFont typeface="Arial" panose="020B0604020202020204" pitchFamily="34" charset="0"/>
                        <a:buNone/>
                      </a:pPr>
                      <a:r>
                        <a:rPr lang="en-IN" sz="3200" b="1" dirty="0"/>
                        <a:t>Outcome Indicators</a:t>
                      </a:r>
                    </a:p>
                    <a:p>
                      <a:pPr marL="1828800" indent="0" algn="l">
                        <a:buFont typeface="Arial" panose="020B0604020202020204" pitchFamily="34" charset="0"/>
                        <a:buNone/>
                      </a:pPr>
                      <a:r>
                        <a:rPr lang="en-IN" sz="3200" b="1" dirty="0"/>
                        <a:t>Targets</a:t>
                      </a:r>
                    </a:p>
                    <a:p>
                      <a:pPr marL="1828800" indent="0" algn="l">
                        <a:buFont typeface="Arial" panose="020B0604020202020204" pitchFamily="34" charset="0"/>
                        <a:buNone/>
                      </a:pPr>
                      <a:r>
                        <a:rPr lang="en-IN" sz="3200" b="1" dirty="0"/>
                        <a:t>Strategic Approach</a:t>
                      </a:r>
                    </a:p>
                    <a:p>
                      <a:pPr marL="1828800" indent="0" algn="l">
                        <a:buFont typeface="Arial" panose="020B0604020202020204" pitchFamily="34" charset="0"/>
                        <a:buNone/>
                      </a:pPr>
                      <a:r>
                        <a:rPr lang="en-IN" sz="3200" b="1" dirty="0"/>
                        <a:t>Costs</a:t>
                      </a:r>
                    </a:p>
                  </a:txBody>
                  <a:tcPr anchor="ctr"/>
                </a:tc>
                <a:tc rowSpan="5" hMerge="1">
                  <a:txBody>
                    <a:bodyPr/>
                    <a:lstStyle/>
                    <a:p>
                      <a:pPr marL="1828800" indent="0" algn="l">
                        <a:buFont typeface="Arial" panose="020B0604020202020204" pitchFamily="34" charset="0"/>
                        <a:buNone/>
                      </a:pPr>
                      <a:endParaRPr lang="en-IN" sz="2400" b="1" dirty="0"/>
                    </a:p>
                  </a:txBody>
                  <a:tcPr anchor="ctr"/>
                </a:tc>
                <a:tc rowSpan="5" hMerge="1">
                  <a:txBody>
                    <a:bodyPr/>
                    <a:lstStyle/>
                    <a:p>
                      <a:endParaRPr lang="en-IN" sz="2000" dirty="0"/>
                    </a:p>
                  </a:txBody>
                  <a:tcPr/>
                </a:tc>
                <a:tc rowSpan="5" hMerge="1">
                  <a:txBody>
                    <a:bodyPr/>
                    <a:lstStyle/>
                    <a:p>
                      <a:endParaRPr lang="en-IN" sz="2000" dirty="0"/>
                    </a:p>
                  </a:txBody>
                  <a:tcPr/>
                </a:tc>
                <a:tc rowSpan="5" hMerge="1">
                  <a:txBody>
                    <a:bodyPr/>
                    <a:lstStyle/>
                    <a:p>
                      <a:endParaRPr lang="en-IN" sz="2000" dirty="0"/>
                    </a:p>
                  </a:txBody>
                  <a:tcPr/>
                </a:tc>
                <a:tc rowSpan="5" hMerge="1">
                  <a:txBody>
                    <a:bodyPr/>
                    <a:lstStyle/>
                    <a:p>
                      <a:endParaRPr lang="en-IN" sz="2000" dirty="0"/>
                    </a:p>
                  </a:txBody>
                  <a:tcPr/>
                </a:tc>
                <a:tc rowSpan="5" hMerge="1">
                  <a:txBody>
                    <a:bodyPr/>
                    <a:lstStyle/>
                    <a:p>
                      <a:endParaRPr lang="en-IN" sz="2000" dirty="0"/>
                    </a:p>
                  </a:txBody>
                  <a:tcPr/>
                </a:tc>
                <a:tc rowSpan="5" hMerge="1">
                  <a:txBody>
                    <a:bodyPr/>
                    <a:lstStyle/>
                    <a:p>
                      <a:pPr marL="1828800" indent="0" algn="l">
                        <a:buFont typeface="Arial" panose="020B0604020202020204" pitchFamily="34" charset="0"/>
                        <a:buNone/>
                      </a:pPr>
                      <a:endParaRPr lang="en-IN" sz="3200" b="1" dirty="0"/>
                    </a:p>
                  </a:txBody>
                  <a:tcPr anchor="ctr"/>
                </a:tc>
                <a:extLst>
                  <a:ext uri="{0D108BD9-81ED-4DB2-BD59-A6C34878D82A}">
                    <a16:rowId xmlns:a16="http://schemas.microsoft.com/office/drawing/2014/main" val="1421437132"/>
                  </a:ext>
                </a:extLst>
              </a:tr>
              <a:tr h="5979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t>School Sanitation (incl. MHM)</a:t>
                      </a:r>
                    </a:p>
                  </a:txBody>
                  <a:tcPr/>
                </a:tc>
                <a:tc gridSpan="8" vMerge="1">
                  <a:txBody>
                    <a:bodyPr/>
                    <a:lstStyle/>
                    <a:p>
                      <a:endParaRPr lang="en-IN"/>
                    </a:p>
                  </a:txBody>
                  <a:tcPr/>
                </a:tc>
                <a:tc hMerge="1" vMerge="1">
                  <a:txBody>
                    <a:bodyPr/>
                    <a:lstStyle/>
                    <a:p>
                      <a:endParaRPr lang="en-IN" sz="2000" dirty="0"/>
                    </a:p>
                  </a:txBody>
                  <a:tcPr/>
                </a:tc>
                <a:tc hMerge="1" vMerge="1">
                  <a:txBody>
                    <a:bodyPr/>
                    <a:lstStyle/>
                    <a:p>
                      <a:endParaRPr lang="en-IN" sz="2000" dirty="0"/>
                    </a:p>
                  </a:txBody>
                  <a:tcPr/>
                </a:tc>
                <a:tc hMerge="1" vMerge="1">
                  <a:txBody>
                    <a:bodyPr/>
                    <a:lstStyle/>
                    <a:p>
                      <a:endParaRPr lang="en-IN" sz="2000"/>
                    </a:p>
                  </a:txBody>
                  <a:tcPr/>
                </a:tc>
                <a:tc hMerge="1" vMerge="1">
                  <a:txBody>
                    <a:bodyPr/>
                    <a:lstStyle/>
                    <a:p>
                      <a:endParaRPr lang="en-IN" sz="2000"/>
                    </a:p>
                  </a:txBody>
                  <a:tcPr/>
                </a:tc>
                <a:tc hMerge="1" vMerge="1">
                  <a:txBody>
                    <a:bodyPr/>
                    <a:lstStyle/>
                    <a:p>
                      <a:endParaRPr lang="en-IN" sz="2000" dirty="0"/>
                    </a:p>
                  </a:txBody>
                  <a:tcPr/>
                </a:tc>
                <a:tc hMerge="1" vMerge="1">
                  <a:txBody>
                    <a:bodyPr/>
                    <a:lstStyle/>
                    <a:p>
                      <a:endParaRPr lang="en-IN" sz="2000"/>
                    </a:p>
                  </a:txBody>
                  <a:tcPr/>
                </a:tc>
                <a:tc hMerge="1" vMerge="1">
                  <a:txBody>
                    <a:bodyPr/>
                    <a:lstStyle/>
                    <a:p>
                      <a:endParaRPr lang="en-IN"/>
                    </a:p>
                  </a:txBody>
                  <a:tcPr/>
                </a:tc>
                <a:extLst>
                  <a:ext uri="{0D108BD9-81ED-4DB2-BD59-A6C34878D82A}">
                    <a16:rowId xmlns:a16="http://schemas.microsoft.com/office/drawing/2014/main" val="1695861214"/>
                  </a:ext>
                </a:extLst>
              </a:tr>
              <a:tr h="8355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t>Health Care Facility Sanitation</a:t>
                      </a:r>
                      <a:endParaRPr lang="en-IN" sz="2000" dirty="0"/>
                    </a:p>
                  </a:txBody>
                  <a:tcPr/>
                </a:tc>
                <a:tc gridSpan="8" vMerge="1">
                  <a:txBody>
                    <a:bodyPr/>
                    <a:lstStyle/>
                    <a:p>
                      <a:endParaRPr lang="en-IN"/>
                    </a:p>
                  </a:txBody>
                  <a:tcPr/>
                </a:tc>
                <a:tc hMerge="1" vMerge="1">
                  <a:txBody>
                    <a:bodyPr/>
                    <a:lstStyle/>
                    <a:p>
                      <a:endParaRPr lang="en-IN" sz="2000"/>
                    </a:p>
                  </a:txBody>
                  <a:tcPr/>
                </a:tc>
                <a:tc hMerge="1" vMerge="1">
                  <a:txBody>
                    <a:bodyPr/>
                    <a:lstStyle/>
                    <a:p>
                      <a:endParaRPr lang="en-IN" sz="2000"/>
                    </a:p>
                  </a:txBody>
                  <a:tcPr/>
                </a:tc>
                <a:tc hMerge="1" vMerge="1">
                  <a:txBody>
                    <a:bodyPr/>
                    <a:lstStyle/>
                    <a:p>
                      <a:endParaRPr lang="en-IN" sz="2000" dirty="0"/>
                    </a:p>
                  </a:txBody>
                  <a:tcPr/>
                </a:tc>
                <a:tc hMerge="1" vMerge="1">
                  <a:txBody>
                    <a:bodyPr/>
                    <a:lstStyle/>
                    <a:p>
                      <a:endParaRPr lang="en-IN" sz="2000" dirty="0"/>
                    </a:p>
                  </a:txBody>
                  <a:tcPr/>
                </a:tc>
                <a:tc hMerge="1" vMerge="1">
                  <a:txBody>
                    <a:bodyPr/>
                    <a:lstStyle/>
                    <a:p>
                      <a:endParaRPr lang="en-IN" sz="2000" dirty="0"/>
                    </a:p>
                  </a:txBody>
                  <a:tcPr/>
                </a:tc>
                <a:tc hMerge="1" vMerge="1">
                  <a:txBody>
                    <a:bodyPr/>
                    <a:lstStyle/>
                    <a:p>
                      <a:endParaRPr lang="en-IN" sz="2000"/>
                    </a:p>
                  </a:txBody>
                  <a:tcPr/>
                </a:tc>
                <a:tc hMerge="1" vMerge="1">
                  <a:txBody>
                    <a:bodyPr/>
                    <a:lstStyle/>
                    <a:p>
                      <a:endParaRPr lang="en-IN"/>
                    </a:p>
                  </a:txBody>
                  <a:tcPr/>
                </a:tc>
                <a:extLst>
                  <a:ext uri="{0D108BD9-81ED-4DB2-BD59-A6C34878D82A}">
                    <a16:rowId xmlns:a16="http://schemas.microsoft.com/office/drawing/2014/main" val="2715366419"/>
                  </a:ext>
                </a:extLst>
              </a:tr>
              <a:tr h="13762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t>Public place sanitation </a:t>
                      </a:r>
                      <a:r>
                        <a:rPr lang="en-GB" sz="1600" b="1" dirty="0"/>
                        <a:t>(markets, bus stops, any other public place)</a:t>
                      </a:r>
                      <a:endParaRPr lang="en-GB" sz="2000" b="1" dirty="0"/>
                    </a:p>
                  </a:txBody>
                  <a:tcPr/>
                </a:tc>
                <a:tc gridSpan="8" vMerge="1">
                  <a:txBody>
                    <a:bodyPr/>
                    <a:lstStyle/>
                    <a:p>
                      <a:endParaRPr lang="en-IN"/>
                    </a:p>
                  </a:txBody>
                  <a:tcPr/>
                </a:tc>
                <a:tc hMerge="1" vMerge="1">
                  <a:txBody>
                    <a:bodyPr/>
                    <a:lstStyle/>
                    <a:p>
                      <a:endParaRPr lang="en-IN" sz="2000"/>
                    </a:p>
                  </a:txBody>
                  <a:tcPr/>
                </a:tc>
                <a:tc hMerge="1" vMerge="1">
                  <a:txBody>
                    <a:bodyPr/>
                    <a:lstStyle/>
                    <a:p>
                      <a:endParaRPr lang="en-IN" sz="2000"/>
                    </a:p>
                  </a:txBody>
                  <a:tcPr/>
                </a:tc>
                <a:tc hMerge="1" vMerge="1">
                  <a:txBody>
                    <a:bodyPr/>
                    <a:lstStyle/>
                    <a:p>
                      <a:endParaRPr lang="en-IN" sz="2000" dirty="0"/>
                    </a:p>
                  </a:txBody>
                  <a:tcPr/>
                </a:tc>
                <a:tc hMerge="1" vMerge="1">
                  <a:txBody>
                    <a:bodyPr/>
                    <a:lstStyle/>
                    <a:p>
                      <a:endParaRPr lang="en-IN" sz="2000" dirty="0"/>
                    </a:p>
                  </a:txBody>
                  <a:tcPr/>
                </a:tc>
                <a:tc hMerge="1" vMerge="1">
                  <a:txBody>
                    <a:bodyPr/>
                    <a:lstStyle/>
                    <a:p>
                      <a:endParaRPr lang="en-IN" sz="2000" dirty="0"/>
                    </a:p>
                  </a:txBody>
                  <a:tcPr/>
                </a:tc>
                <a:tc hMerge="1" vMerge="1">
                  <a:txBody>
                    <a:bodyPr/>
                    <a:lstStyle/>
                    <a:p>
                      <a:endParaRPr lang="en-IN" sz="2000" dirty="0"/>
                    </a:p>
                  </a:txBody>
                  <a:tcPr/>
                </a:tc>
                <a:tc hMerge="1" vMerge="1">
                  <a:txBody>
                    <a:bodyPr/>
                    <a:lstStyle/>
                    <a:p>
                      <a:endParaRPr lang="en-IN"/>
                    </a:p>
                  </a:txBody>
                  <a:tcPr/>
                </a:tc>
                <a:extLst>
                  <a:ext uri="{0D108BD9-81ED-4DB2-BD59-A6C34878D82A}">
                    <a16:rowId xmlns:a16="http://schemas.microsoft.com/office/drawing/2014/main" val="576601895"/>
                  </a:ext>
                </a:extLst>
              </a:tr>
              <a:tr h="8355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t>Emergency / Disaster sanitation</a:t>
                      </a:r>
                      <a:endParaRPr lang="en-IN" sz="2000" dirty="0"/>
                    </a:p>
                  </a:txBody>
                  <a:tcPr/>
                </a:tc>
                <a:tc gridSpan="8" vMerge="1">
                  <a:txBody>
                    <a:bodyPr/>
                    <a:lstStyle/>
                    <a:p>
                      <a:endParaRPr lang="en-IN"/>
                    </a:p>
                  </a:txBody>
                  <a:tcPr/>
                </a:tc>
                <a:tc hMerge="1" vMerge="1">
                  <a:txBody>
                    <a:bodyPr/>
                    <a:lstStyle/>
                    <a:p>
                      <a:endParaRPr lang="en-IN" sz="2000"/>
                    </a:p>
                  </a:txBody>
                  <a:tcPr/>
                </a:tc>
                <a:tc hMerge="1" vMerge="1">
                  <a:txBody>
                    <a:bodyPr/>
                    <a:lstStyle/>
                    <a:p>
                      <a:endParaRPr lang="en-IN" sz="2000"/>
                    </a:p>
                  </a:txBody>
                  <a:tcPr/>
                </a:tc>
                <a:tc hMerge="1" vMerge="1">
                  <a:txBody>
                    <a:bodyPr/>
                    <a:lstStyle/>
                    <a:p>
                      <a:endParaRPr lang="en-IN" sz="2000" dirty="0"/>
                    </a:p>
                  </a:txBody>
                  <a:tcPr/>
                </a:tc>
                <a:tc hMerge="1" vMerge="1">
                  <a:txBody>
                    <a:bodyPr/>
                    <a:lstStyle/>
                    <a:p>
                      <a:endParaRPr lang="en-IN" sz="2000" dirty="0"/>
                    </a:p>
                  </a:txBody>
                  <a:tcPr/>
                </a:tc>
                <a:tc hMerge="1" vMerge="1">
                  <a:txBody>
                    <a:bodyPr/>
                    <a:lstStyle/>
                    <a:p>
                      <a:endParaRPr lang="en-IN" sz="2000" dirty="0"/>
                    </a:p>
                  </a:txBody>
                  <a:tcPr/>
                </a:tc>
                <a:tc hMerge="1" vMerge="1">
                  <a:txBody>
                    <a:bodyPr/>
                    <a:lstStyle/>
                    <a:p>
                      <a:endParaRPr lang="en-IN" sz="2000" dirty="0"/>
                    </a:p>
                  </a:txBody>
                  <a:tcPr/>
                </a:tc>
                <a:tc hMerge="1" vMerge="1">
                  <a:txBody>
                    <a:bodyPr/>
                    <a:lstStyle/>
                    <a:p>
                      <a:endParaRPr lang="en-IN"/>
                    </a:p>
                  </a:txBody>
                  <a:tcPr/>
                </a:tc>
                <a:extLst>
                  <a:ext uri="{0D108BD9-81ED-4DB2-BD59-A6C34878D82A}">
                    <a16:rowId xmlns:a16="http://schemas.microsoft.com/office/drawing/2014/main" val="4062726250"/>
                  </a:ext>
                </a:extLst>
              </a:tr>
            </a:tbl>
          </a:graphicData>
        </a:graphic>
      </p:graphicFrame>
      <p:sp>
        <p:nvSpPr>
          <p:cNvPr id="6" name="Arrow: Pentagon 5">
            <a:extLst>
              <a:ext uri="{FF2B5EF4-FFF2-40B4-BE49-F238E27FC236}">
                <a16:creationId xmlns:a16="http://schemas.microsoft.com/office/drawing/2014/main" id="{34EE3D86-E833-460E-BA05-90E9C9387A88}"/>
              </a:ext>
            </a:extLst>
          </p:cNvPr>
          <p:cNvSpPr/>
          <p:nvPr/>
        </p:nvSpPr>
        <p:spPr>
          <a:xfrm>
            <a:off x="602027" y="213456"/>
            <a:ext cx="1652736" cy="252663"/>
          </a:xfrm>
          <a:prstGeom prst="homePlat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Themes </a:t>
            </a:r>
          </a:p>
        </p:txBody>
      </p:sp>
      <p:sp>
        <p:nvSpPr>
          <p:cNvPr id="7" name="Callout: Down Arrow 6">
            <a:extLst>
              <a:ext uri="{FF2B5EF4-FFF2-40B4-BE49-F238E27FC236}">
                <a16:creationId xmlns:a16="http://schemas.microsoft.com/office/drawing/2014/main" id="{1884681D-01E0-4163-802E-FF495964BAAA}"/>
              </a:ext>
            </a:extLst>
          </p:cNvPr>
          <p:cNvSpPr/>
          <p:nvPr/>
        </p:nvSpPr>
        <p:spPr>
          <a:xfrm>
            <a:off x="602027" y="510606"/>
            <a:ext cx="1720889" cy="721845"/>
          </a:xfrm>
          <a:prstGeom prst="downArrowCallou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Sub-sectors</a:t>
            </a:r>
            <a:r>
              <a:rPr lang="en-IN" sz="1200" dirty="0"/>
              <a:t> (access, behaviour, O&amp;M) </a:t>
            </a:r>
          </a:p>
        </p:txBody>
      </p:sp>
    </p:spTree>
    <p:extLst>
      <p:ext uri="{BB962C8B-B14F-4D97-AF65-F5344CB8AC3E}">
        <p14:creationId xmlns:p14="http://schemas.microsoft.com/office/powerpoint/2010/main" val="10787665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AEB34-6383-414A-98AE-7A2B91F10EB6}"/>
              </a:ext>
            </a:extLst>
          </p:cNvPr>
          <p:cNvSpPr>
            <a:spLocks noGrp="1"/>
          </p:cNvSpPr>
          <p:nvPr>
            <p:ph type="title"/>
          </p:nvPr>
        </p:nvSpPr>
        <p:spPr>
          <a:xfrm>
            <a:off x="913773" y="61927"/>
            <a:ext cx="10364451" cy="1244360"/>
          </a:xfrm>
        </p:spPr>
        <p:txBody>
          <a:bodyPr/>
          <a:lstStyle/>
          <a:p>
            <a:r>
              <a:rPr lang="en-IN" dirty="0"/>
              <a:t>Source of expenditure</a:t>
            </a:r>
          </a:p>
        </p:txBody>
      </p:sp>
      <p:graphicFrame>
        <p:nvGraphicFramePr>
          <p:cNvPr id="4" name="Table 3">
            <a:extLst>
              <a:ext uri="{FF2B5EF4-FFF2-40B4-BE49-F238E27FC236}">
                <a16:creationId xmlns:a16="http://schemas.microsoft.com/office/drawing/2014/main" id="{13BC4588-A8EB-4310-BB87-FA34BBE44880}"/>
              </a:ext>
            </a:extLst>
          </p:cNvPr>
          <p:cNvGraphicFramePr>
            <a:graphicFrameLocks noGrp="1"/>
          </p:cNvGraphicFramePr>
          <p:nvPr/>
        </p:nvGraphicFramePr>
        <p:xfrm>
          <a:off x="857604" y="942797"/>
          <a:ext cx="10961440" cy="5539990"/>
        </p:xfrm>
        <a:graphic>
          <a:graphicData uri="http://schemas.openxmlformats.org/drawingml/2006/table">
            <a:tbl>
              <a:tblPr firstRow="1" firstCol="1" bandRow="1">
                <a:tableStyleId>{5C22544A-7EE6-4342-B048-85BDC9FD1C3A}</a:tableStyleId>
              </a:tblPr>
              <a:tblGrid>
                <a:gridCol w="1420882">
                  <a:extLst>
                    <a:ext uri="{9D8B030D-6E8A-4147-A177-3AD203B41FA5}">
                      <a16:colId xmlns:a16="http://schemas.microsoft.com/office/drawing/2014/main" val="1103586298"/>
                    </a:ext>
                  </a:extLst>
                </a:gridCol>
                <a:gridCol w="2623169">
                  <a:extLst>
                    <a:ext uri="{9D8B030D-6E8A-4147-A177-3AD203B41FA5}">
                      <a16:colId xmlns:a16="http://schemas.microsoft.com/office/drawing/2014/main" val="2559285629"/>
                    </a:ext>
                  </a:extLst>
                </a:gridCol>
                <a:gridCol w="1383235">
                  <a:extLst>
                    <a:ext uri="{9D8B030D-6E8A-4147-A177-3AD203B41FA5}">
                      <a16:colId xmlns:a16="http://schemas.microsoft.com/office/drawing/2014/main" val="3090350813"/>
                    </a:ext>
                  </a:extLst>
                </a:gridCol>
                <a:gridCol w="1383235">
                  <a:extLst>
                    <a:ext uri="{9D8B030D-6E8A-4147-A177-3AD203B41FA5}">
                      <a16:colId xmlns:a16="http://schemas.microsoft.com/office/drawing/2014/main" val="155157379"/>
                    </a:ext>
                  </a:extLst>
                </a:gridCol>
                <a:gridCol w="1383235">
                  <a:extLst>
                    <a:ext uri="{9D8B030D-6E8A-4147-A177-3AD203B41FA5}">
                      <a16:colId xmlns:a16="http://schemas.microsoft.com/office/drawing/2014/main" val="566405162"/>
                    </a:ext>
                  </a:extLst>
                </a:gridCol>
                <a:gridCol w="1383235">
                  <a:extLst>
                    <a:ext uri="{9D8B030D-6E8A-4147-A177-3AD203B41FA5}">
                      <a16:colId xmlns:a16="http://schemas.microsoft.com/office/drawing/2014/main" val="3601588539"/>
                    </a:ext>
                  </a:extLst>
                </a:gridCol>
                <a:gridCol w="1384449">
                  <a:extLst>
                    <a:ext uri="{9D8B030D-6E8A-4147-A177-3AD203B41FA5}">
                      <a16:colId xmlns:a16="http://schemas.microsoft.com/office/drawing/2014/main" val="3712762683"/>
                    </a:ext>
                  </a:extLst>
                </a:gridCol>
              </a:tblGrid>
              <a:tr h="553715">
                <a:tc gridSpan="2">
                  <a:txBody>
                    <a:bodyPr/>
                    <a:lstStyle/>
                    <a:p>
                      <a:pPr marL="0" marR="0" algn="ctr">
                        <a:spcBef>
                          <a:spcPts val="0"/>
                        </a:spcBef>
                        <a:spcAft>
                          <a:spcPts val="0"/>
                        </a:spcAft>
                      </a:pPr>
                      <a:r>
                        <a:rPr lang="en-US" sz="1600" dirty="0">
                          <a:effectLst/>
                        </a:rPr>
                        <a:t>Type of expenditure</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hMerge="1">
                  <a:txBody>
                    <a:bodyPr/>
                    <a:lstStyle/>
                    <a:p>
                      <a:endParaRPr lang="en-IN"/>
                    </a:p>
                  </a:txBody>
                  <a:tcPr/>
                </a:tc>
                <a:tc>
                  <a:txBody>
                    <a:bodyPr/>
                    <a:lstStyle/>
                    <a:p>
                      <a:pPr marL="0" marR="0" algn="ctr">
                        <a:spcBef>
                          <a:spcPts val="0"/>
                        </a:spcBef>
                        <a:spcAft>
                          <a:spcPts val="0"/>
                        </a:spcAft>
                      </a:pPr>
                      <a:r>
                        <a:rPr lang="en-US" sz="1600" dirty="0">
                          <a:effectLst/>
                        </a:rPr>
                        <a:t>Govern-</a:t>
                      </a:r>
                      <a:r>
                        <a:rPr lang="en-US" sz="1600" dirty="0" err="1">
                          <a:effectLst/>
                        </a:rPr>
                        <a:t>ment</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600" dirty="0">
                          <a:effectLst/>
                        </a:rPr>
                        <a:t>Develop-</a:t>
                      </a:r>
                      <a:r>
                        <a:rPr lang="en-US" sz="1600" dirty="0" err="1">
                          <a:effectLst/>
                        </a:rPr>
                        <a:t>ment</a:t>
                      </a:r>
                      <a:r>
                        <a:rPr lang="en-US" sz="1600" dirty="0">
                          <a:effectLst/>
                        </a:rPr>
                        <a:t> partners</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600" dirty="0">
                          <a:effectLst/>
                        </a:rPr>
                        <a:t>Private sector</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600" dirty="0">
                          <a:effectLst/>
                        </a:rPr>
                        <a:t>Institutions</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600" dirty="0">
                          <a:effectLst/>
                        </a:rPr>
                        <a:t>Household / Users</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extLst>
                  <a:ext uri="{0D108BD9-81ED-4DB2-BD59-A6C34878D82A}">
                    <a16:rowId xmlns:a16="http://schemas.microsoft.com/office/drawing/2014/main" val="2183543839"/>
                  </a:ext>
                </a:extLst>
              </a:tr>
              <a:tr h="553715">
                <a:tc rowSpan="2">
                  <a:txBody>
                    <a:bodyPr/>
                    <a:lstStyle/>
                    <a:p>
                      <a:pPr marL="0" marR="0">
                        <a:spcBef>
                          <a:spcPts val="0"/>
                        </a:spcBef>
                        <a:spcAft>
                          <a:spcPts val="0"/>
                        </a:spcAft>
                      </a:pPr>
                      <a:r>
                        <a:rPr lang="en-US" sz="1400" dirty="0">
                          <a:effectLst/>
                        </a:rPr>
                        <a:t>Household toilets</a:t>
                      </a: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effectLst/>
                        </a:rPr>
                        <a:t> </a:t>
                      </a: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spcBef>
                          <a:spcPts val="0"/>
                        </a:spcBef>
                        <a:spcAft>
                          <a:spcPts val="0"/>
                        </a:spcAft>
                      </a:pPr>
                      <a:r>
                        <a:rPr lang="en-US" sz="1600" dirty="0">
                          <a:effectLst/>
                        </a:rPr>
                        <a:t>Capital expenditure</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10% (in specific cases)</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 </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100%</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extLst>
                  <a:ext uri="{0D108BD9-81ED-4DB2-BD59-A6C34878D82A}">
                    <a16:rowId xmlns:a16="http://schemas.microsoft.com/office/drawing/2014/main" val="175284465"/>
                  </a:ext>
                </a:extLst>
              </a:tr>
              <a:tr h="184572">
                <a:tc vMerge="1">
                  <a:txBody>
                    <a:bodyPr/>
                    <a:lstStyle/>
                    <a:p>
                      <a:pPr marL="0" marR="0">
                        <a:spcBef>
                          <a:spcPts val="0"/>
                        </a:spcBef>
                        <a:spcAft>
                          <a:spcPts val="0"/>
                        </a:spcAft>
                      </a:pP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spcBef>
                          <a:spcPts val="0"/>
                        </a:spcBef>
                        <a:spcAft>
                          <a:spcPts val="0"/>
                        </a:spcAft>
                      </a:pPr>
                      <a:r>
                        <a:rPr lang="en-US" sz="1600" dirty="0">
                          <a:effectLst/>
                        </a:rPr>
                        <a:t>O&amp;M expenditure</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 </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 </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 </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 </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100%</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extLst>
                  <a:ext uri="{0D108BD9-81ED-4DB2-BD59-A6C34878D82A}">
                    <a16:rowId xmlns:a16="http://schemas.microsoft.com/office/drawing/2014/main" val="1265172707"/>
                  </a:ext>
                </a:extLst>
              </a:tr>
              <a:tr h="738286">
                <a:tc>
                  <a:txBody>
                    <a:bodyPr/>
                    <a:lstStyle/>
                    <a:p>
                      <a:pPr marL="0" marR="0">
                        <a:spcBef>
                          <a:spcPts val="0"/>
                        </a:spcBef>
                        <a:spcAft>
                          <a:spcPts val="0"/>
                        </a:spcAft>
                      </a:pPr>
                      <a:r>
                        <a:rPr lang="en-US" sz="1400" dirty="0">
                          <a:effectLst/>
                        </a:rPr>
                        <a:t>Behavior Change Communication</a:t>
                      </a: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spcBef>
                          <a:spcPts val="0"/>
                        </a:spcBef>
                        <a:spcAft>
                          <a:spcPts val="0"/>
                        </a:spcAft>
                      </a:pPr>
                      <a:r>
                        <a:rPr lang="en-US" sz="1600" dirty="0">
                          <a:effectLst/>
                        </a:rPr>
                        <a:t>Sanitation </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a:effectLst/>
                          <a:sym typeface="Wingdings" panose="05000000000000000000" pitchFamily="2" charset="2"/>
                        </a:rPr>
                        <a:t></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dirty="0">
                          <a:effectLst/>
                          <a:sym typeface="Wingdings" panose="05000000000000000000" pitchFamily="2" charset="2"/>
                        </a:rPr>
                        <a:t></a:t>
                      </a:r>
                      <a:endParaRPr lang="en-IN"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dirty="0">
                          <a:effectLst/>
                          <a:sym typeface="Wingdings" panose="05000000000000000000" pitchFamily="2" charset="2"/>
                        </a:rPr>
                        <a:t></a:t>
                      </a:r>
                      <a:endParaRPr lang="en-IN"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 </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 </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extLst>
                  <a:ext uri="{0D108BD9-81ED-4DB2-BD59-A6C34878D82A}">
                    <a16:rowId xmlns:a16="http://schemas.microsoft.com/office/drawing/2014/main" val="2545770816"/>
                  </a:ext>
                </a:extLst>
              </a:tr>
              <a:tr h="369142">
                <a:tc rowSpan="3">
                  <a:txBody>
                    <a:bodyPr/>
                    <a:lstStyle/>
                    <a:p>
                      <a:pPr marL="0" marR="0">
                        <a:spcBef>
                          <a:spcPts val="0"/>
                        </a:spcBef>
                        <a:spcAft>
                          <a:spcPts val="0"/>
                        </a:spcAft>
                      </a:pPr>
                      <a:r>
                        <a:rPr lang="en-US" sz="1400" dirty="0">
                          <a:effectLst/>
                        </a:rPr>
                        <a:t>School sanitation</a:t>
                      </a: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effectLst/>
                        </a:rPr>
                        <a:t> </a:t>
                      </a: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effectLst/>
                        </a:rPr>
                        <a:t> </a:t>
                      </a: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spcBef>
                          <a:spcPts val="0"/>
                        </a:spcBef>
                        <a:spcAft>
                          <a:spcPts val="0"/>
                        </a:spcAft>
                      </a:pPr>
                      <a:r>
                        <a:rPr lang="en-US" sz="1600" dirty="0">
                          <a:effectLst/>
                        </a:rPr>
                        <a:t>Capital expenditure for toilets</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100%</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Maybe</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Maybe</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Partly</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NA</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extLst>
                  <a:ext uri="{0D108BD9-81ED-4DB2-BD59-A6C34878D82A}">
                    <a16:rowId xmlns:a16="http://schemas.microsoft.com/office/drawing/2014/main" val="926954255"/>
                  </a:ext>
                </a:extLst>
              </a:tr>
              <a:tr h="387450">
                <a:tc vMerge="1">
                  <a:txBody>
                    <a:bodyPr/>
                    <a:lstStyle/>
                    <a:p>
                      <a:pPr marL="0" marR="0">
                        <a:spcBef>
                          <a:spcPts val="0"/>
                        </a:spcBef>
                        <a:spcAft>
                          <a:spcPts val="0"/>
                        </a:spcAft>
                      </a:pP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spcBef>
                          <a:spcPts val="0"/>
                        </a:spcBef>
                        <a:spcAft>
                          <a:spcPts val="0"/>
                        </a:spcAft>
                      </a:pPr>
                      <a:r>
                        <a:rPr lang="en-US" sz="1600" dirty="0">
                          <a:effectLst/>
                        </a:rPr>
                        <a:t>O&amp;M of toilets</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a:effectLst/>
                          <a:sym typeface="Wingdings" panose="05000000000000000000" pitchFamily="2" charset="2"/>
                        </a:rPr>
                        <a:t></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a:effectLst/>
                          <a:sym typeface="Wingdings" panose="05000000000000000000" pitchFamily="2" charset="2"/>
                        </a:rPr>
                        <a:t></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a:effectLst/>
                          <a:sym typeface="Wingdings" panose="05000000000000000000" pitchFamily="2" charset="2"/>
                        </a:rPr>
                        <a:t></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100%</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NA</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extLst>
                  <a:ext uri="{0D108BD9-81ED-4DB2-BD59-A6C34878D82A}">
                    <a16:rowId xmlns:a16="http://schemas.microsoft.com/office/drawing/2014/main" val="151383039"/>
                  </a:ext>
                </a:extLst>
              </a:tr>
              <a:tr h="387450">
                <a:tc vMerge="1">
                  <a:txBody>
                    <a:bodyPr/>
                    <a:lstStyle/>
                    <a:p>
                      <a:pPr marL="0" marR="0">
                        <a:spcBef>
                          <a:spcPts val="0"/>
                        </a:spcBef>
                        <a:spcAft>
                          <a:spcPts val="0"/>
                        </a:spcAft>
                      </a:pP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spcBef>
                          <a:spcPts val="0"/>
                        </a:spcBef>
                        <a:spcAft>
                          <a:spcPts val="0"/>
                        </a:spcAft>
                      </a:pPr>
                      <a:r>
                        <a:rPr lang="en-US" sz="1600" dirty="0">
                          <a:effectLst/>
                        </a:rPr>
                        <a:t>Hygiene promotion</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a:effectLst/>
                          <a:sym typeface="Wingdings" panose="05000000000000000000" pitchFamily="2" charset="2"/>
                        </a:rPr>
                        <a:t></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Maybe</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Maybe</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100%</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NA</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extLst>
                  <a:ext uri="{0D108BD9-81ED-4DB2-BD59-A6C34878D82A}">
                    <a16:rowId xmlns:a16="http://schemas.microsoft.com/office/drawing/2014/main" val="2949929521"/>
                  </a:ext>
                </a:extLst>
              </a:tr>
              <a:tr h="369142">
                <a:tc rowSpan="2">
                  <a:txBody>
                    <a:bodyPr/>
                    <a:lstStyle/>
                    <a:p>
                      <a:pPr marL="0" marR="0">
                        <a:spcBef>
                          <a:spcPts val="0"/>
                        </a:spcBef>
                        <a:spcAft>
                          <a:spcPts val="0"/>
                        </a:spcAft>
                      </a:pPr>
                      <a:r>
                        <a:rPr lang="en-US" sz="1400" dirty="0">
                          <a:effectLst/>
                        </a:rPr>
                        <a:t>Health facility</a:t>
                      </a: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effectLst/>
                        </a:rPr>
                        <a:t> </a:t>
                      </a: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spcBef>
                          <a:spcPts val="0"/>
                        </a:spcBef>
                        <a:spcAft>
                          <a:spcPts val="0"/>
                        </a:spcAft>
                      </a:pPr>
                      <a:r>
                        <a:rPr lang="en-US" sz="1600" dirty="0">
                          <a:effectLst/>
                        </a:rPr>
                        <a:t>Capital expenditure for toilets</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100%</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Maybe</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Maybe</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Partly</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NA</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extLst>
                  <a:ext uri="{0D108BD9-81ED-4DB2-BD59-A6C34878D82A}">
                    <a16:rowId xmlns:a16="http://schemas.microsoft.com/office/drawing/2014/main" val="955144140"/>
                  </a:ext>
                </a:extLst>
              </a:tr>
              <a:tr h="387450">
                <a:tc vMerge="1">
                  <a:txBody>
                    <a:bodyPr/>
                    <a:lstStyle/>
                    <a:p>
                      <a:pPr marL="0" marR="0">
                        <a:spcBef>
                          <a:spcPts val="0"/>
                        </a:spcBef>
                        <a:spcAft>
                          <a:spcPts val="0"/>
                        </a:spcAft>
                      </a:pP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spcBef>
                          <a:spcPts val="0"/>
                        </a:spcBef>
                        <a:spcAft>
                          <a:spcPts val="0"/>
                        </a:spcAft>
                      </a:pPr>
                      <a:r>
                        <a:rPr lang="en-US" sz="1600" dirty="0">
                          <a:effectLst/>
                        </a:rPr>
                        <a:t>O&amp;M of toilets</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a:effectLst/>
                          <a:sym typeface="Wingdings" panose="05000000000000000000" pitchFamily="2" charset="2"/>
                        </a:rPr>
                        <a:t></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a:effectLst/>
                          <a:sym typeface="Wingdings" panose="05000000000000000000" pitchFamily="2" charset="2"/>
                        </a:rPr>
                        <a:t></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a:effectLst/>
                          <a:sym typeface="Wingdings" panose="05000000000000000000" pitchFamily="2" charset="2"/>
                        </a:rPr>
                        <a:t></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100%</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NA</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extLst>
                  <a:ext uri="{0D108BD9-81ED-4DB2-BD59-A6C34878D82A}">
                    <a16:rowId xmlns:a16="http://schemas.microsoft.com/office/drawing/2014/main" val="3884985638"/>
                  </a:ext>
                </a:extLst>
              </a:tr>
              <a:tr h="387450">
                <a:tc rowSpan="2">
                  <a:txBody>
                    <a:bodyPr/>
                    <a:lstStyle/>
                    <a:p>
                      <a:pPr marL="0" marR="0">
                        <a:spcBef>
                          <a:spcPts val="0"/>
                        </a:spcBef>
                        <a:spcAft>
                          <a:spcPts val="0"/>
                        </a:spcAft>
                      </a:pPr>
                      <a:r>
                        <a:rPr lang="en-US" sz="1400" dirty="0">
                          <a:effectLst/>
                        </a:rPr>
                        <a:t>Public places</a:t>
                      </a: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effectLst/>
                        </a:rPr>
                        <a:t> </a:t>
                      </a: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spcBef>
                          <a:spcPts val="0"/>
                        </a:spcBef>
                        <a:spcAft>
                          <a:spcPts val="0"/>
                        </a:spcAft>
                      </a:pPr>
                      <a:r>
                        <a:rPr lang="en-US" sz="1600" dirty="0">
                          <a:effectLst/>
                        </a:rPr>
                        <a:t>Capital expenditure for toilets</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100%</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Maybe</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dirty="0">
                          <a:effectLst/>
                        </a:rPr>
                        <a:t>Maybe</a:t>
                      </a:r>
                      <a:endParaRPr lang="en-IN"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a:effectLst/>
                          <a:sym typeface="Wingdings" panose="05000000000000000000" pitchFamily="2" charset="2"/>
                        </a:rPr>
                        <a:t></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NA</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extLst>
                  <a:ext uri="{0D108BD9-81ED-4DB2-BD59-A6C34878D82A}">
                    <a16:rowId xmlns:a16="http://schemas.microsoft.com/office/drawing/2014/main" val="2944522594"/>
                  </a:ext>
                </a:extLst>
              </a:tr>
              <a:tr h="387450">
                <a:tc vMerge="1">
                  <a:txBody>
                    <a:bodyPr/>
                    <a:lstStyle/>
                    <a:p>
                      <a:pPr marL="0" marR="0">
                        <a:spcBef>
                          <a:spcPts val="0"/>
                        </a:spcBef>
                        <a:spcAft>
                          <a:spcPts val="0"/>
                        </a:spcAft>
                      </a:pP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spcBef>
                          <a:spcPts val="0"/>
                        </a:spcBef>
                        <a:spcAft>
                          <a:spcPts val="0"/>
                        </a:spcAft>
                      </a:pPr>
                      <a:r>
                        <a:rPr lang="en-US" sz="1600" dirty="0">
                          <a:effectLst/>
                        </a:rPr>
                        <a:t>O&amp;M of toilets</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a:effectLst/>
                          <a:sym typeface="Wingdings" panose="05000000000000000000" pitchFamily="2" charset="2"/>
                        </a:rPr>
                        <a:t></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dirty="0">
                          <a:effectLst/>
                          <a:sym typeface="Wingdings" panose="05000000000000000000" pitchFamily="2" charset="2"/>
                        </a:rPr>
                        <a:t></a:t>
                      </a:r>
                      <a:endParaRPr lang="en-IN"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dirty="0">
                          <a:effectLst/>
                          <a:sym typeface="Wingdings" panose="05000000000000000000" pitchFamily="2" charset="2"/>
                        </a:rPr>
                        <a:t></a:t>
                      </a:r>
                      <a:endParaRPr lang="en-IN"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dirty="0">
                          <a:effectLst/>
                          <a:sym typeface="Wingdings" panose="05000000000000000000" pitchFamily="2" charset="2"/>
                        </a:rPr>
                        <a:t></a:t>
                      </a:r>
                      <a:endParaRPr lang="en-IN"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dirty="0">
                          <a:effectLst/>
                          <a:sym typeface="Wingdings" panose="05000000000000000000" pitchFamily="2" charset="2"/>
                        </a:rPr>
                        <a:t> </a:t>
                      </a:r>
                      <a:endParaRPr lang="en-IN"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extLst>
                  <a:ext uri="{0D108BD9-81ED-4DB2-BD59-A6C34878D82A}">
                    <a16:rowId xmlns:a16="http://schemas.microsoft.com/office/drawing/2014/main" val="3671829553"/>
                  </a:ext>
                </a:extLst>
              </a:tr>
              <a:tr h="387450">
                <a:tc rowSpan="2">
                  <a:txBody>
                    <a:bodyPr/>
                    <a:lstStyle/>
                    <a:p>
                      <a:pPr marL="0" marR="0">
                        <a:spcBef>
                          <a:spcPts val="0"/>
                        </a:spcBef>
                        <a:spcAft>
                          <a:spcPts val="0"/>
                        </a:spcAft>
                      </a:pPr>
                      <a:r>
                        <a:rPr lang="en-US" sz="1400" dirty="0">
                          <a:effectLst/>
                        </a:rPr>
                        <a:t>Emergency S&amp;H</a:t>
                      </a: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effectLst/>
                        </a:rPr>
                        <a:t> </a:t>
                      </a: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spcBef>
                          <a:spcPts val="0"/>
                        </a:spcBef>
                        <a:spcAft>
                          <a:spcPts val="0"/>
                        </a:spcAft>
                      </a:pPr>
                      <a:r>
                        <a:rPr lang="en-US" sz="1600" dirty="0">
                          <a:effectLst/>
                        </a:rPr>
                        <a:t>Capital expenditure </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100%</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Maybe</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a:effectLst/>
                          <a:sym typeface="Wingdings" panose="05000000000000000000" pitchFamily="2" charset="2"/>
                        </a:rPr>
                        <a:t></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a:effectLst/>
                          <a:sym typeface="Wingdings" panose="05000000000000000000" pitchFamily="2" charset="2"/>
                        </a:rPr>
                        <a:t></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NA</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extLst>
                  <a:ext uri="{0D108BD9-81ED-4DB2-BD59-A6C34878D82A}">
                    <a16:rowId xmlns:a16="http://schemas.microsoft.com/office/drawing/2014/main" val="743715119"/>
                  </a:ext>
                </a:extLst>
              </a:tr>
              <a:tr h="387450">
                <a:tc vMerge="1">
                  <a:txBody>
                    <a:bodyPr/>
                    <a:lstStyle/>
                    <a:p>
                      <a:pPr marL="0" marR="0">
                        <a:spcBef>
                          <a:spcPts val="0"/>
                        </a:spcBef>
                        <a:spcAft>
                          <a:spcPts val="0"/>
                        </a:spcAft>
                      </a:pP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spcBef>
                          <a:spcPts val="0"/>
                        </a:spcBef>
                        <a:spcAft>
                          <a:spcPts val="0"/>
                        </a:spcAft>
                      </a:pPr>
                      <a:r>
                        <a:rPr lang="en-US" sz="1600" dirty="0">
                          <a:effectLst/>
                        </a:rPr>
                        <a:t>O&amp;M expenditure</a:t>
                      </a:r>
                      <a:endParaRPr lang="en-IN"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100%</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a:effectLst/>
                        </a:rPr>
                        <a:t>Maybe</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a:effectLst/>
                          <a:sym typeface="Wingdings" panose="05000000000000000000" pitchFamily="2" charset="2"/>
                        </a:rPr>
                        <a:t></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2400">
                          <a:effectLst/>
                          <a:sym typeface="Wingdings" panose="05000000000000000000" pitchFamily="2" charset="2"/>
                        </a:rPr>
                        <a:t></a:t>
                      </a:r>
                      <a:endParaRPr lang="en-IN"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tc>
                  <a:txBody>
                    <a:bodyPr/>
                    <a:lstStyle/>
                    <a:p>
                      <a:pPr marL="0" marR="0" algn="ctr">
                        <a:spcBef>
                          <a:spcPts val="0"/>
                        </a:spcBef>
                        <a:spcAft>
                          <a:spcPts val="0"/>
                        </a:spcAft>
                      </a:pPr>
                      <a:r>
                        <a:rPr lang="en-US" sz="1100" dirty="0">
                          <a:effectLst/>
                        </a:rPr>
                        <a:t>NA</a:t>
                      </a:r>
                      <a:endParaRPr lang="en-IN"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032" marR="55032" marT="0" marB="0"/>
                </a:tc>
                <a:extLst>
                  <a:ext uri="{0D108BD9-81ED-4DB2-BD59-A6C34878D82A}">
                    <a16:rowId xmlns:a16="http://schemas.microsoft.com/office/drawing/2014/main" val="2839940012"/>
                  </a:ext>
                </a:extLst>
              </a:tr>
            </a:tbl>
          </a:graphicData>
        </a:graphic>
      </p:graphicFrame>
    </p:spTree>
    <p:extLst>
      <p:ext uri="{BB962C8B-B14F-4D97-AF65-F5344CB8AC3E}">
        <p14:creationId xmlns:p14="http://schemas.microsoft.com/office/powerpoint/2010/main" val="6085244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913774" y="158478"/>
            <a:ext cx="10364451" cy="841115"/>
          </a:xfrm>
        </p:spPr>
        <p:txBody>
          <a:bodyPr>
            <a:normAutofit fontScale="90000"/>
          </a:bodyPr>
          <a:lstStyle/>
          <a:p>
            <a:pPr lvl="0"/>
            <a:r>
              <a:rPr lang="en-GB" b="1" dirty="0"/>
              <a:t>Enabling environment – policy, Laws and guidelines </a:t>
            </a:r>
            <a:r>
              <a:rPr lang="en-GB" sz="1800" b="1" dirty="0"/>
              <a:t>(Strengthened / developed)</a:t>
            </a:r>
            <a:endParaRPr lang="en-IN" b="1" dirty="0"/>
          </a:p>
        </p:txBody>
      </p:sp>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283975" y="930176"/>
            <a:ext cx="11767931" cy="5927823"/>
          </a:xfrm>
        </p:spPr>
        <p:txBody>
          <a:bodyPr>
            <a:normAutofit fontScale="85000" lnSpcReduction="20000"/>
          </a:bodyPr>
          <a:lstStyle/>
          <a:p>
            <a:pPr marL="0" lvl="0" indent="0">
              <a:buNone/>
            </a:pPr>
            <a:r>
              <a:rPr lang="en-GB" b="1" dirty="0"/>
              <a:t>Outcome indicators</a:t>
            </a:r>
          </a:p>
          <a:p>
            <a:pPr marL="457200" lvl="1" indent="0">
              <a:buNone/>
            </a:pPr>
            <a:r>
              <a:rPr lang="en-US" b="1" cap="none" dirty="0"/>
              <a:t>The following will be completed (</a:t>
            </a:r>
            <a:r>
              <a:rPr lang="en-US" b="1" cap="none" dirty="0">
                <a:highlight>
                  <a:srgbClr val="FFFF00"/>
                </a:highlight>
              </a:rPr>
              <a:t>review and strengthening of existing, or prepared afresh</a:t>
            </a:r>
            <a:r>
              <a:rPr lang="en-US" b="1" cap="none" dirty="0"/>
              <a:t>):</a:t>
            </a:r>
            <a:endParaRPr lang="en-IN" b="1" cap="none" dirty="0"/>
          </a:p>
          <a:p>
            <a:pPr lvl="1"/>
            <a:r>
              <a:rPr lang="en-US" b="1" cap="none" dirty="0"/>
              <a:t>Environmental laws and standards – </a:t>
            </a:r>
            <a:r>
              <a:rPr lang="en-US" cap="none" dirty="0">
                <a:highlight>
                  <a:srgbClr val="FFFF00"/>
                </a:highlight>
              </a:rPr>
              <a:t>pollution of environment</a:t>
            </a:r>
            <a:r>
              <a:rPr lang="en-US" cap="none" dirty="0"/>
              <a:t>, discharge of effluent and sludge; handling of waste; transportation of waste; minimum disposal, penalty for violation of these laws; Target </a:t>
            </a:r>
            <a:r>
              <a:rPr lang="en-US" b="1" cap="none" dirty="0"/>
              <a:t>mid 2020</a:t>
            </a:r>
            <a:endParaRPr lang="en-IN" b="1" cap="none" dirty="0"/>
          </a:p>
          <a:p>
            <a:pPr lvl="1"/>
            <a:r>
              <a:rPr lang="en-US" b="1" cap="none" dirty="0">
                <a:highlight>
                  <a:srgbClr val="FFFF00"/>
                </a:highlight>
              </a:rPr>
              <a:t>Toilet standards </a:t>
            </a:r>
            <a:r>
              <a:rPr lang="en-US" b="1" cap="none" dirty="0"/>
              <a:t>– </a:t>
            </a:r>
            <a:r>
              <a:rPr lang="en-US" cap="none" dirty="0"/>
              <a:t>standards by which  it is termed as improved toilet/HW facility; in line with standards of MSDP / SDG. basis the health impact;  Target </a:t>
            </a:r>
            <a:r>
              <a:rPr lang="en-US" b="1" cap="none" dirty="0"/>
              <a:t>end 2019</a:t>
            </a:r>
            <a:endParaRPr lang="en-IN" b="1" cap="none" dirty="0"/>
          </a:p>
          <a:p>
            <a:pPr lvl="1"/>
            <a:r>
              <a:rPr lang="en-US" b="1" cap="none" dirty="0">
                <a:highlight>
                  <a:srgbClr val="FFFF00"/>
                </a:highlight>
              </a:rPr>
              <a:t>Guidelines on Toilet options </a:t>
            </a:r>
            <a:r>
              <a:rPr lang="en-US" b="1" cap="none" dirty="0"/>
              <a:t>–</a:t>
            </a:r>
            <a:r>
              <a:rPr lang="en-US" cap="none" dirty="0"/>
              <a:t>manual of options for substructure, platform and superstructure, along with price points; user-friendly, access to the disabled, children and others. Target </a:t>
            </a:r>
            <a:r>
              <a:rPr lang="en-US" b="1" cap="none" dirty="0"/>
              <a:t>end 2019</a:t>
            </a:r>
            <a:endParaRPr lang="en-IN" b="1" cap="none" dirty="0"/>
          </a:p>
          <a:p>
            <a:pPr lvl="1"/>
            <a:r>
              <a:rPr lang="en-US" b="1" cap="none" dirty="0">
                <a:highlight>
                  <a:srgbClr val="FFFF00"/>
                </a:highlight>
              </a:rPr>
              <a:t>Construction standards </a:t>
            </a:r>
            <a:r>
              <a:rPr lang="en-US" b="1" cap="none" dirty="0"/>
              <a:t>– </a:t>
            </a:r>
            <a:r>
              <a:rPr lang="en-US" cap="none" dirty="0"/>
              <a:t>basic principles of a toilet; Target </a:t>
            </a:r>
            <a:r>
              <a:rPr lang="en-US" b="1" cap="none" dirty="0"/>
              <a:t>end 2019</a:t>
            </a:r>
            <a:endParaRPr lang="en-IN" b="1" cap="none" dirty="0"/>
          </a:p>
          <a:p>
            <a:pPr lvl="1"/>
            <a:r>
              <a:rPr lang="en-US" b="1" cap="none" dirty="0">
                <a:highlight>
                  <a:srgbClr val="FFFF00"/>
                </a:highlight>
              </a:rPr>
              <a:t>Pit emptying, transportation and treatment guidelines </a:t>
            </a:r>
            <a:r>
              <a:rPr lang="en-US" b="1" cap="none" dirty="0"/>
              <a:t>– </a:t>
            </a:r>
            <a:r>
              <a:rPr lang="en-US" cap="none" dirty="0"/>
              <a:t>full pit emptying, contents transportation, treatment of waste, disposal. no contamination, workers have safety equipment, transportation without spills, etc. </a:t>
            </a:r>
            <a:r>
              <a:rPr lang="en-US" b="1" cap="none" dirty="0"/>
              <a:t>mid 2020</a:t>
            </a:r>
          </a:p>
          <a:p>
            <a:pPr lvl="1"/>
            <a:r>
              <a:rPr lang="en-IN" b="1" cap="none" dirty="0"/>
              <a:t>School toilet standards </a:t>
            </a:r>
            <a:r>
              <a:rPr lang="en-IN" cap="none" dirty="0"/>
              <a:t>(number per children) </a:t>
            </a:r>
            <a:r>
              <a:rPr lang="en-IN" b="1" cap="none" dirty="0"/>
              <a:t>end 2019</a:t>
            </a:r>
          </a:p>
          <a:p>
            <a:pPr lvl="1"/>
            <a:r>
              <a:rPr lang="en-IN" b="1" cap="none" dirty="0"/>
              <a:t>HCF toilet standards </a:t>
            </a:r>
            <a:r>
              <a:rPr lang="en-IN" cap="none" dirty="0"/>
              <a:t>(number per children) </a:t>
            </a:r>
            <a:r>
              <a:rPr lang="en-IN" b="1" cap="none" dirty="0"/>
              <a:t>end 2019</a:t>
            </a:r>
          </a:p>
          <a:p>
            <a:pPr lvl="1"/>
            <a:endParaRPr lang="en-IN" b="1" cap="none" dirty="0"/>
          </a:p>
          <a:p>
            <a:pPr marL="0" indent="0">
              <a:buNone/>
            </a:pPr>
            <a:r>
              <a:rPr lang="en-IN" b="1" dirty="0"/>
              <a:t>Approach</a:t>
            </a:r>
          </a:p>
          <a:p>
            <a:pPr lvl="1"/>
            <a:r>
              <a:rPr lang="en-IN" b="1" cap="none" dirty="0"/>
              <a:t>Assessment of existing policies, laws and guidelines on environment, water quantity and quality, sanitation facilities</a:t>
            </a:r>
          </a:p>
          <a:p>
            <a:pPr lvl="1"/>
            <a:r>
              <a:rPr lang="en-IN" b="1" cap="none" dirty="0"/>
              <a:t>Strengthening of gaps / Preparation of new policies and standards</a:t>
            </a:r>
          </a:p>
          <a:p>
            <a:pPr marL="0" indent="0">
              <a:buNone/>
            </a:pPr>
            <a:r>
              <a:rPr lang="en-IN" b="1" dirty="0"/>
              <a:t>Costs</a:t>
            </a:r>
          </a:p>
          <a:p>
            <a:pPr lvl="1">
              <a:lnSpc>
                <a:spcPct val="130000"/>
              </a:lnSpc>
            </a:pPr>
            <a:r>
              <a:rPr lang="en-IN" b="1" cap="none" dirty="0"/>
              <a:t>TBD</a:t>
            </a:r>
          </a:p>
          <a:p>
            <a:pPr marL="0" indent="0">
              <a:buNone/>
            </a:pPr>
            <a:endParaRPr lang="en-IN" cap="none" dirty="0"/>
          </a:p>
        </p:txBody>
      </p:sp>
    </p:spTree>
    <p:extLst>
      <p:ext uri="{BB962C8B-B14F-4D97-AF65-F5344CB8AC3E}">
        <p14:creationId xmlns:p14="http://schemas.microsoft.com/office/powerpoint/2010/main" val="24057752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913774" y="158478"/>
            <a:ext cx="10364451" cy="841115"/>
          </a:xfrm>
        </p:spPr>
        <p:txBody>
          <a:bodyPr>
            <a:normAutofit fontScale="90000"/>
          </a:bodyPr>
          <a:lstStyle/>
          <a:p>
            <a:pPr lvl="0"/>
            <a:r>
              <a:rPr lang="en-GB" b="1" dirty="0"/>
              <a:t>Enabling environment – </a:t>
            </a:r>
            <a:br>
              <a:rPr lang="en-GB" b="1" dirty="0"/>
            </a:br>
            <a:r>
              <a:rPr lang="en-GB" b="1" dirty="0"/>
              <a:t>Institutions and Capacity development</a:t>
            </a:r>
            <a:endParaRPr lang="en-IN" b="1" dirty="0"/>
          </a:p>
        </p:txBody>
      </p:sp>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283975" y="930176"/>
            <a:ext cx="11767931" cy="5927823"/>
          </a:xfrm>
        </p:spPr>
        <p:txBody>
          <a:bodyPr>
            <a:normAutofit fontScale="92500" lnSpcReduction="20000"/>
          </a:bodyPr>
          <a:lstStyle/>
          <a:p>
            <a:pPr marL="0" lvl="0" indent="0">
              <a:buNone/>
            </a:pPr>
            <a:r>
              <a:rPr lang="en-GB" b="1" dirty="0"/>
              <a:t>Outcome indicators</a:t>
            </a:r>
          </a:p>
          <a:p>
            <a:pPr lvl="1"/>
            <a:r>
              <a:rPr lang="en-US" cap="none" dirty="0"/>
              <a:t>Clarity on </a:t>
            </a:r>
            <a:r>
              <a:rPr lang="en-US" cap="none" dirty="0">
                <a:highlight>
                  <a:srgbClr val="FFFF00"/>
                </a:highlight>
              </a:rPr>
              <a:t>institutions responsible</a:t>
            </a:r>
            <a:r>
              <a:rPr lang="en-US" cap="none" dirty="0"/>
              <a:t>, from policy to implementation to monitoring to sustainability.</a:t>
            </a:r>
            <a:endParaRPr lang="en-IN" cap="none" dirty="0"/>
          </a:p>
          <a:p>
            <a:pPr lvl="1"/>
            <a:r>
              <a:rPr lang="en-US" cap="none" dirty="0">
                <a:highlight>
                  <a:srgbClr val="FFFF00"/>
                </a:highlight>
              </a:rPr>
              <a:t>Availability of institutions </a:t>
            </a:r>
            <a:r>
              <a:rPr lang="en-US" cap="none" dirty="0"/>
              <a:t>at all levels, with staff and whose capacities have built up. </a:t>
            </a:r>
            <a:endParaRPr lang="en-IN" cap="none" dirty="0"/>
          </a:p>
          <a:p>
            <a:pPr lvl="1"/>
            <a:r>
              <a:rPr lang="en-US" cap="none" dirty="0">
                <a:highlight>
                  <a:srgbClr val="FFFF00"/>
                </a:highlight>
              </a:rPr>
              <a:t>Coordination</a:t>
            </a:r>
            <a:r>
              <a:rPr lang="en-US" cap="none" dirty="0"/>
              <a:t> of stakeholders</a:t>
            </a:r>
            <a:endParaRPr lang="en-IN" cap="none" dirty="0"/>
          </a:p>
          <a:p>
            <a:pPr marL="0" indent="0">
              <a:buNone/>
            </a:pPr>
            <a:r>
              <a:rPr lang="en-IN" b="1" dirty="0"/>
              <a:t>Approach</a:t>
            </a:r>
          </a:p>
          <a:p>
            <a:pPr lvl="1"/>
            <a:r>
              <a:rPr lang="en-US" cap="none" dirty="0"/>
              <a:t>Review of the </a:t>
            </a:r>
            <a:r>
              <a:rPr lang="en-US" cap="none" dirty="0">
                <a:highlight>
                  <a:srgbClr val="FFFF00"/>
                </a:highlight>
              </a:rPr>
              <a:t>current status </a:t>
            </a:r>
            <a:r>
              <a:rPr lang="en-US" cap="none" dirty="0"/>
              <a:t>of institutions </a:t>
            </a:r>
            <a:endParaRPr lang="en-IN" cap="none" dirty="0"/>
          </a:p>
          <a:p>
            <a:pPr lvl="1"/>
            <a:r>
              <a:rPr lang="en-US" cap="none" dirty="0">
                <a:highlight>
                  <a:srgbClr val="FFFF00"/>
                </a:highlight>
              </a:rPr>
              <a:t>Roles:</a:t>
            </a:r>
            <a:r>
              <a:rPr lang="en-US" cap="none" dirty="0"/>
              <a:t> At national level - policy, coordination, laws and guidelines, supervision and oversight, financing monitoring;  Regional level handholding support, monitoring, reporting; district level demand creation and Implementation, financing and monitoring. Township level facilitate the processes</a:t>
            </a:r>
          </a:p>
          <a:p>
            <a:pPr lvl="1"/>
            <a:r>
              <a:rPr lang="en-US" cap="none" dirty="0">
                <a:highlight>
                  <a:srgbClr val="FFFF00"/>
                </a:highlight>
              </a:rPr>
              <a:t>Personnel at PMUs existing personnel </a:t>
            </a:r>
            <a:r>
              <a:rPr lang="en-US" cap="none" dirty="0"/>
              <a:t>from ministry/departments, on </a:t>
            </a:r>
            <a:r>
              <a:rPr lang="en-US" cap="none" dirty="0">
                <a:highlight>
                  <a:srgbClr val="FFFF00"/>
                </a:highlight>
              </a:rPr>
              <a:t>deputation</a:t>
            </a:r>
            <a:r>
              <a:rPr lang="en-US" cap="none" dirty="0"/>
              <a:t> (&gt;50% of time) or </a:t>
            </a:r>
            <a:r>
              <a:rPr lang="en-US" cap="none" dirty="0">
                <a:highlight>
                  <a:srgbClr val="FFFF00"/>
                </a:highlight>
              </a:rPr>
              <a:t>hired from market</a:t>
            </a:r>
            <a:r>
              <a:rPr lang="en-US" cap="none" dirty="0"/>
              <a:t>. </a:t>
            </a:r>
          </a:p>
          <a:p>
            <a:pPr lvl="1"/>
            <a:r>
              <a:rPr lang="en-US" sz="1900" cap="none" dirty="0"/>
              <a:t>Initial </a:t>
            </a:r>
            <a:r>
              <a:rPr lang="en-US" sz="1900" cap="none" dirty="0">
                <a:highlight>
                  <a:srgbClr val="FFFF00"/>
                </a:highlight>
              </a:rPr>
              <a:t>capacity needs </a:t>
            </a:r>
            <a:r>
              <a:rPr lang="en-US" sz="1900" cap="none" dirty="0"/>
              <a:t>assessment; Series of training and capacity building programs. </a:t>
            </a:r>
            <a:endParaRPr lang="en-IN" sz="1900" cap="none" dirty="0"/>
          </a:p>
          <a:p>
            <a:pPr lvl="1"/>
            <a:r>
              <a:rPr lang="en-US" sz="1900" cap="none" dirty="0">
                <a:highlight>
                  <a:srgbClr val="FFFF00"/>
                </a:highlight>
              </a:rPr>
              <a:t>personnel </a:t>
            </a:r>
            <a:r>
              <a:rPr lang="en-US" sz="1900" cap="none" dirty="0"/>
              <a:t>at district and township levels </a:t>
            </a:r>
            <a:r>
              <a:rPr lang="en-US" sz="1900" cap="none" dirty="0">
                <a:highlight>
                  <a:srgbClr val="FFFF00"/>
                </a:highlight>
              </a:rPr>
              <a:t>entitled to incentive for reaching ODF outcomes &amp; sustaining ODF</a:t>
            </a:r>
            <a:r>
              <a:rPr lang="en-US" sz="1900" cap="none" dirty="0"/>
              <a:t>. incentive program designed by national government</a:t>
            </a:r>
            <a:endParaRPr lang="en-IN" sz="1900" cap="none" dirty="0"/>
          </a:p>
          <a:p>
            <a:pPr lvl="1"/>
            <a:r>
              <a:rPr lang="en-US" sz="1900" cap="none" dirty="0"/>
              <a:t>Effective </a:t>
            </a:r>
            <a:r>
              <a:rPr lang="en-US" sz="1900" cap="none" dirty="0">
                <a:highlight>
                  <a:srgbClr val="FFFF00"/>
                </a:highlight>
              </a:rPr>
              <a:t>coordination mechanism </a:t>
            </a:r>
            <a:r>
              <a:rPr lang="en-US" sz="1900" cap="none" dirty="0"/>
              <a:t>established. include Technical Working Groups, Joint Sector Reviews</a:t>
            </a:r>
            <a:endParaRPr lang="en-IN" sz="1900" cap="none" dirty="0"/>
          </a:p>
          <a:p>
            <a:pPr lvl="1"/>
            <a:endParaRPr lang="en-IN" b="1" cap="none" dirty="0"/>
          </a:p>
          <a:p>
            <a:pPr marL="0" indent="0">
              <a:buNone/>
            </a:pPr>
            <a:r>
              <a:rPr lang="en-IN" b="1" dirty="0"/>
              <a:t>Costs</a:t>
            </a:r>
          </a:p>
          <a:p>
            <a:pPr lvl="1">
              <a:lnSpc>
                <a:spcPct val="130000"/>
              </a:lnSpc>
            </a:pPr>
            <a:r>
              <a:rPr lang="en-IN" b="1" cap="none" dirty="0"/>
              <a:t>TBD</a:t>
            </a:r>
          </a:p>
          <a:p>
            <a:pPr marL="0" indent="0">
              <a:buNone/>
            </a:pPr>
            <a:endParaRPr lang="en-IN" cap="none" dirty="0"/>
          </a:p>
        </p:txBody>
      </p:sp>
      <p:graphicFrame>
        <p:nvGraphicFramePr>
          <p:cNvPr id="4" name="Table 3">
            <a:extLst>
              <a:ext uri="{FF2B5EF4-FFF2-40B4-BE49-F238E27FC236}">
                <a16:creationId xmlns:a16="http://schemas.microsoft.com/office/drawing/2014/main" id="{683A6723-4C90-46A6-8D79-79E9529C16E5}"/>
              </a:ext>
            </a:extLst>
          </p:cNvPr>
          <p:cNvGraphicFramePr>
            <a:graphicFrameLocks noGrp="1"/>
          </p:cNvGraphicFramePr>
          <p:nvPr/>
        </p:nvGraphicFramePr>
        <p:xfrm>
          <a:off x="8364725" y="2085576"/>
          <a:ext cx="3543300" cy="853440"/>
        </p:xfrm>
        <a:graphic>
          <a:graphicData uri="http://schemas.openxmlformats.org/drawingml/2006/table">
            <a:tbl>
              <a:tblPr firstRow="1" firstCol="1" bandRow="1">
                <a:tableStyleId>{5C22544A-7EE6-4342-B048-85BDC9FD1C3A}</a:tableStyleId>
              </a:tblPr>
              <a:tblGrid>
                <a:gridCol w="2122805">
                  <a:extLst>
                    <a:ext uri="{9D8B030D-6E8A-4147-A177-3AD203B41FA5}">
                      <a16:colId xmlns:a16="http://schemas.microsoft.com/office/drawing/2014/main" val="3193671465"/>
                    </a:ext>
                  </a:extLst>
                </a:gridCol>
                <a:gridCol w="1420495">
                  <a:extLst>
                    <a:ext uri="{9D8B030D-6E8A-4147-A177-3AD203B41FA5}">
                      <a16:colId xmlns:a16="http://schemas.microsoft.com/office/drawing/2014/main" val="836431012"/>
                    </a:ext>
                  </a:extLst>
                </a:gridCol>
              </a:tblGrid>
              <a:tr h="210279">
                <a:tc>
                  <a:txBody>
                    <a:bodyPr/>
                    <a:lstStyle/>
                    <a:p>
                      <a:pPr marL="0" marR="0">
                        <a:spcBef>
                          <a:spcPts val="0"/>
                        </a:spcBef>
                        <a:spcAft>
                          <a:spcPts val="0"/>
                        </a:spcAft>
                      </a:pPr>
                      <a:r>
                        <a:rPr lang="en-US" sz="1400">
                          <a:effectLst/>
                        </a:rPr>
                        <a:t>National level</a:t>
                      </a:r>
                      <a:endParaRPr lang="en-IN"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5-member team</a:t>
                      </a:r>
                      <a:endParaRPr lang="en-IN"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2257744"/>
                  </a:ext>
                </a:extLst>
              </a:tr>
              <a:tr h="210279">
                <a:tc>
                  <a:txBody>
                    <a:bodyPr/>
                    <a:lstStyle/>
                    <a:p>
                      <a:pPr marL="0" marR="0">
                        <a:spcBef>
                          <a:spcPts val="0"/>
                        </a:spcBef>
                        <a:spcAft>
                          <a:spcPts val="0"/>
                        </a:spcAft>
                      </a:pPr>
                      <a:r>
                        <a:rPr lang="en-US" sz="1400" dirty="0">
                          <a:effectLst/>
                        </a:rPr>
                        <a:t>Regional level</a:t>
                      </a: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5-member team</a:t>
                      </a:r>
                      <a:endParaRPr lang="en-IN"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5278846"/>
                  </a:ext>
                </a:extLst>
              </a:tr>
              <a:tr h="210279">
                <a:tc>
                  <a:txBody>
                    <a:bodyPr/>
                    <a:lstStyle/>
                    <a:p>
                      <a:pPr marL="0" marR="0">
                        <a:spcBef>
                          <a:spcPts val="0"/>
                        </a:spcBef>
                        <a:spcAft>
                          <a:spcPts val="0"/>
                        </a:spcAft>
                      </a:pPr>
                      <a:r>
                        <a:rPr lang="en-US" sz="1400">
                          <a:effectLst/>
                        </a:rPr>
                        <a:t>District level</a:t>
                      </a:r>
                      <a:endParaRPr lang="en-IN"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3-member team</a:t>
                      </a:r>
                      <a:endParaRPr lang="en-IN"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241283870"/>
                  </a:ext>
                </a:extLst>
              </a:tr>
              <a:tr h="210279">
                <a:tc>
                  <a:txBody>
                    <a:bodyPr/>
                    <a:lstStyle/>
                    <a:p>
                      <a:pPr marL="0" marR="0">
                        <a:spcBef>
                          <a:spcPts val="0"/>
                        </a:spcBef>
                        <a:spcAft>
                          <a:spcPts val="0"/>
                        </a:spcAft>
                      </a:pPr>
                      <a:r>
                        <a:rPr lang="en-US" sz="1400">
                          <a:effectLst/>
                        </a:rPr>
                        <a:t>Township level</a:t>
                      </a:r>
                      <a:endParaRPr lang="en-IN"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dirty="0">
                          <a:effectLst/>
                        </a:rPr>
                        <a:t>2-member team</a:t>
                      </a:r>
                      <a:endParaRPr lang="en-IN"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26423371"/>
                  </a:ext>
                </a:extLst>
              </a:tr>
            </a:tbl>
          </a:graphicData>
        </a:graphic>
      </p:graphicFrame>
    </p:spTree>
    <p:extLst>
      <p:ext uri="{BB962C8B-B14F-4D97-AF65-F5344CB8AC3E}">
        <p14:creationId xmlns:p14="http://schemas.microsoft.com/office/powerpoint/2010/main" val="10491119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913774" y="158478"/>
            <a:ext cx="10364451" cy="841115"/>
          </a:xfrm>
        </p:spPr>
        <p:txBody>
          <a:bodyPr>
            <a:normAutofit/>
          </a:bodyPr>
          <a:lstStyle/>
          <a:p>
            <a:pPr lvl="0"/>
            <a:r>
              <a:rPr lang="en-GB" b="1" dirty="0"/>
              <a:t>Enabling environment – demand generation</a:t>
            </a:r>
            <a:endParaRPr lang="en-IN" b="1" dirty="0"/>
          </a:p>
        </p:txBody>
      </p:sp>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283975" y="930176"/>
            <a:ext cx="11767931" cy="5927823"/>
          </a:xfrm>
        </p:spPr>
        <p:txBody>
          <a:bodyPr>
            <a:normAutofit fontScale="92500" lnSpcReduction="10000"/>
          </a:bodyPr>
          <a:lstStyle/>
          <a:p>
            <a:pPr marL="0" lvl="0" indent="0">
              <a:buNone/>
            </a:pPr>
            <a:r>
              <a:rPr lang="en-GB" sz="1600" b="1" dirty="0"/>
              <a:t>Outcome indicators</a:t>
            </a:r>
          </a:p>
          <a:p>
            <a:pPr lvl="1"/>
            <a:r>
              <a:rPr lang="en-US" sz="1600" b="1" cap="none" dirty="0"/>
              <a:t>The </a:t>
            </a:r>
            <a:r>
              <a:rPr lang="en-US" sz="1600" b="1" cap="none" dirty="0">
                <a:highlight>
                  <a:srgbClr val="FFFF00"/>
                </a:highlight>
              </a:rPr>
              <a:t>generation of demand for </a:t>
            </a:r>
            <a:r>
              <a:rPr lang="en-US" sz="1600" b="1" cap="none" dirty="0"/>
              <a:t>improved and safe sanitation facility would see the households, schools, HCFs and all other areas constructing such facilities or upgrading their existing unimproved facility to an improved one. </a:t>
            </a:r>
            <a:endParaRPr lang="en-IN" sz="1600" b="1" cap="none" dirty="0"/>
          </a:p>
          <a:p>
            <a:pPr lvl="1"/>
            <a:r>
              <a:rPr lang="en-US" sz="1600" b="1" cap="none" dirty="0"/>
              <a:t>The </a:t>
            </a:r>
            <a:r>
              <a:rPr lang="en-US" sz="1600" b="1" cap="none" dirty="0">
                <a:highlight>
                  <a:srgbClr val="FFFF00"/>
                </a:highlight>
              </a:rPr>
              <a:t>percentage of toilets </a:t>
            </a:r>
            <a:r>
              <a:rPr lang="en-US" sz="1600" b="1" cap="none" dirty="0"/>
              <a:t>meeting improved and safely managed standards would reach 100% and 70% by 2030 respectively, while the safe managed toilets would be 100% by 2035</a:t>
            </a:r>
            <a:r>
              <a:rPr lang="en-US" sz="1600" dirty="0"/>
              <a:t>. </a:t>
            </a:r>
            <a:endParaRPr lang="en-IN" sz="1600" dirty="0"/>
          </a:p>
          <a:p>
            <a:pPr marL="0" indent="0">
              <a:buNone/>
            </a:pPr>
            <a:r>
              <a:rPr lang="en-IN" sz="1600" b="1" dirty="0"/>
              <a:t>Approach</a:t>
            </a:r>
            <a:endParaRPr lang="en-IN" sz="1600" b="1" cap="none" dirty="0"/>
          </a:p>
          <a:p>
            <a:pPr lvl="0"/>
            <a:r>
              <a:rPr lang="en-US" sz="1600" cap="none" dirty="0"/>
              <a:t>Understanding the </a:t>
            </a:r>
            <a:r>
              <a:rPr lang="en-US" sz="1600" cap="none" dirty="0">
                <a:highlight>
                  <a:srgbClr val="FFFF00"/>
                </a:highlight>
              </a:rPr>
              <a:t>knowledge, skills and attitudes </a:t>
            </a:r>
            <a:r>
              <a:rPr lang="en-US" sz="1600" cap="none" dirty="0"/>
              <a:t>of the people. design BCC messages and approaches.  conduct formative research to understand perceptions, facilitators and inhibitors of, identify opportunities of change; design of BCC campaign. </a:t>
            </a:r>
            <a:endParaRPr lang="en-IN" sz="1600" cap="none" dirty="0"/>
          </a:p>
          <a:p>
            <a:pPr lvl="0"/>
            <a:r>
              <a:rPr lang="en-US" sz="1600" cap="none" dirty="0">
                <a:highlight>
                  <a:srgbClr val="FFFF00"/>
                </a:highlight>
              </a:rPr>
              <a:t>inter-personal communication </a:t>
            </a:r>
            <a:r>
              <a:rPr lang="en-US" sz="1600" cap="none" dirty="0"/>
              <a:t>and mass media (including social media) designed and delivered. </a:t>
            </a:r>
            <a:endParaRPr lang="en-IN" sz="1600" cap="none" dirty="0"/>
          </a:p>
          <a:p>
            <a:pPr lvl="0"/>
            <a:r>
              <a:rPr lang="en-US" sz="1600" cap="none" dirty="0"/>
              <a:t>IPC places </a:t>
            </a:r>
            <a:r>
              <a:rPr lang="en-US" sz="1600" cap="none" dirty="0">
                <a:highlight>
                  <a:srgbClr val="FFFF00"/>
                </a:highlight>
              </a:rPr>
              <a:t>community at the lead</a:t>
            </a:r>
            <a:r>
              <a:rPr lang="en-US" sz="1600" cap="none" dirty="0"/>
              <a:t>, uses visualization methods to facilitate communities analyze current status and design change interventions, implementation, monitoring and regulation. </a:t>
            </a:r>
            <a:endParaRPr lang="en-IN" sz="1600" cap="none" dirty="0"/>
          </a:p>
          <a:p>
            <a:pPr lvl="0"/>
            <a:r>
              <a:rPr lang="en-US" sz="1600" cap="none" dirty="0"/>
              <a:t>Leverage </a:t>
            </a:r>
            <a:r>
              <a:rPr lang="en-US" sz="1600" cap="none" dirty="0">
                <a:highlight>
                  <a:srgbClr val="FFFF00"/>
                </a:highlight>
              </a:rPr>
              <a:t>mass and social media</a:t>
            </a:r>
            <a:r>
              <a:rPr lang="en-US" sz="1600" cap="none" dirty="0"/>
              <a:t>. </a:t>
            </a:r>
            <a:endParaRPr lang="en-IN" sz="1600" cap="none" dirty="0"/>
          </a:p>
          <a:p>
            <a:pPr lvl="0"/>
            <a:r>
              <a:rPr lang="en-US" sz="1600" cap="none" dirty="0"/>
              <a:t>Approach used determined </a:t>
            </a:r>
            <a:r>
              <a:rPr lang="en-US" sz="1600" cap="none" dirty="0">
                <a:highlight>
                  <a:srgbClr val="FFFF00"/>
                </a:highlight>
              </a:rPr>
              <a:t>formative research and enabling environment</a:t>
            </a:r>
            <a:r>
              <a:rPr lang="en-US" sz="1600" cap="none" dirty="0"/>
              <a:t>; flexibility by each district, based on need and resources available.  </a:t>
            </a:r>
            <a:endParaRPr lang="en-IN" sz="1600" cap="none" dirty="0"/>
          </a:p>
          <a:p>
            <a:pPr lvl="0"/>
            <a:r>
              <a:rPr lang="en-US" sz="1600" cap="none" dirty="0"/>
              <a:t>campaign </a:t>
            </a:r>
            <a:r>
              <a:rPr lang="en-US" sz="1600" cap="none" dirty="0">
                <a:highlight>
                  <a:srgbClr val="FFFF00"/>
                </a:highlight>
              </a:rPr>
              <a:t>in phases; </a:t>
            </a:r>
            <a:r>
              <a:rPr lang="en-US" sz="1600" cap="none" dirty="0"/>
              <a:t>all villages intervened by 2025; each district will phase as per the local dynamics. </a:t>
            </a:r>
            <a:endParaRPr lang="en-IN" sz="1600" cap="none" dirty="0"/>
          </a:p>
          <a:p>
            <a:pPr marL="0" indent="0">
              <a:buNone/>
            </a:pPr>
            <a:endParaRPr lang="en-IN" sz="1600" b="1" dirty="0"/>
          </a:p>
          <a:p>
            <a:pPr marL="0" indent="0">
              <a:buNone/>
            </a:pPr>
            <a:r>
              <a:rPr lang="en-IN" sz="1600" b="1" dirty="0"/>
              <a:t>Costs</a:t>
            </a:r>
          </a:p>
          <a:p>
            <a:pPr lvl="1">
              <a:lnSpc>
                <a:spcPct val="130000"/>
              </a:lnSpc>
            </a:pPr>
            <a:r>
              <a:rPr lang="en-IN" sz="1600" b="1" cap="none" dirty="0"/>
              <a:t>TBD</a:t>
            </a:r>
          </a:p>
        </p:txBody>
      </p:sp>
    </p:spTree>
    <p:extLst>
      <p:ext uri="{BB962C8B-B14F-4D97-AF65-F5344CB8AC3E}">
        <p14:creationId xmlns:p14="http://schemas.microsoft.com/office/powerpoint/2010/main" val="24699819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913774" y="158478"/>
            <a:ext cx="10364451" cy="841115"/>
          </a:xfrm>
        </p:spPr>
        <p:txBody>
          <a:bodyPr>
            <a:normAutofit/>
          </a:bodyPr>
          <a:lstStyle/>
          <a:p>
            <a:pPr lvl="0"/>
            <a:r>
              <a:rPr lang="en-GB" b="1" dirty="0"/>
              <a:t>Enabling environment – supply and markets</a:t>
            </a:r>
            <a:endParaRPr lang="en-IN" b="1" dirty="0"/>
          </a:p>
        </p:txBody>
      </p:sp>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283975" y="930176"/>
            <a:ext cx="11767931" cy="5927823"/>
          </a:xfrm>
        </p:spPr>
        <p:txBody>
          <a:bodyPr>
            <a:noAutofit/>
          </a:bodyPr>
          <a:lstStyle/>
          <a:p>
            <a:pPr marL="0" lvl="0" indent="0">
              <a:lnSpc>
                <a:spcPct val="100000"/>
              </a:lnSpc>
              <a:buNone/>
            </a:pPr>
            <a:r>
              <a:rPr lang="en-GB" sz="1400" b="1" dirty="0"/>
              <a:t>Outcome indicators</a:t>
            </a:r>
          </a:p>
          <a:p>
            <a:pPr lvl="1">
              <a:lnSpc>
                <a:spcPct val="100000"/>
              </a:lnSpc>
            </a:pPr>
            <a:r>
              <a:rPr lang="en-US" sz="1400" b="1" cap="none" dirty="0">
                <a:highlight>
                  <a:srgbClr val="FFFF00"/>
                </a:highlight>
              </a:rPr>
              <a:t>Well-functioning market </a:t>
            </a:r>
            <a:r>
              <a:rPr lang="en-US" sz="1400" b="1" cap="none" dirty="0"/>
              <a:t>available near villages, stocks products and services. Distant markets will have collective procurement.   </a:t>
            </a:r>
            <a:endParaRPr lang="en-IN" sz="1400" b="1" cap="none" dirty="0"/>
          </a:p>
          <a:p>
            <a:pPr lvl="1">
              <a:lnSpc>
                <a:spcPct val="100000"/>
              </a:lnSpc>
            </a:pPr>
            <a:r>
              <a:rPr lang="en-US" sz="1400" b="1" cap="none" dirty="0">
                <a:highlight>
                  <a:srgbClr val="FFFF00"/>
                </a:highlight>
              </a:rPr>
              <a:t>Entrepreneurs</a:t>
            </a:r>
            <a:r>
              <a:rPr lang="en-US" sz="1400" b="1" cap="none" dirty="0"/>
              <a:t> set up markets, with sales agents for outreach; additional entrepreneurs for pit emptying, transportation and treatment services. </a:t>
            </a:r>
            <a:endParaRPr lang="en-IN" sz="1400" b="1" cap="none" dirty="0"/>
          </a:p>
          <a:p>
            <a:pPr lvl="1">
              <a:lnSpc>
                <a:spcPct val="100000"/>
              </a:lnSpc>
            </a:pPr>
            <a:r>
              <a:rPr lang="en-US" sz="1400" b="1" cap="none" dirty="0"/>
              <a:t>villages have </a:t>
            </a:r>
            <a:r>
              <a:rPr lang="en-US" sz="1400" b="1" cap="none" dirty="0">
                <a:highlight>
                  <a:srgbClr val="FFFF00"/>
                </a:highlight>
              </a:rPr>
              <a:t>access to trained masons </a:t>
            </a:r>
            <a:r>
              <a:rPr lang="en-US" sz="1400" b="1" cap="none" dirty="0"/>
              <a:t>across a range of affordability. </a:t>
            </a:r>
            <a:endParaRPr lang="en-IN" sz="1400" b="1" cap="none" dirty="0"/>
          </a:p>
          <a:p>
            <a:pPr lvl="1">
              <a:lnSpc>
                <a:spcPct val="100000"/>
              </a:lnSpc>
            </a:pPr>
            <a:r>
              <a:rPr lang="en-US" sz="1400" b="1" cap="none" dirty="0"/>
              <a:t>households have </a:t>
            </a:r>
            <a:r>
              <a:rPr lang="en-US" sz="1400" b="1" cap="none" dirty="0">
                <a:highlight>
                  <a:srgbClr val="FFFF00"/>
                </a:highlight>
              </a:rPr>
              <a:t>access to information </a:t>
            </a:r>
            <a:r>
              <a:rPr lang="en-US" sz="1400" b="1" cap="none" dirty="0"/>
              <a:t>on basic principles, affordable options, availability – location and price. </a:t>
            </a:r>
            <a:endParaRPr lang="en-IN" sz="1400" b="1" cap="none" dirty="0"/>
          </a:p>
          <a:p>
            <a:pPr marL="0" indent="0">
              <a:lnSpc>
                <a:spcPct val="100000"/>
              </a:lnSpc>
              <a:buNone/>
            </a:pPr>
            <a:r>
              <a:rPr lang="en-IN" sz="1400" b="1" dirty="0"/>
              <a:t>Approach</a:t>
            </a:r>
          </a:p>
          <a:p>
            <a:pPr lvl="0">
              <a:lnSpc>
                <a:spcPct val="100000"/>
              </a:lnSpc>
            </a:pPr>
            <a:r>
              <a:rPr lang="en-US" sz="1400" cap="none" dirty="0"/>
              <a:t>Information on </a:t>
            </a:r>
            <a:r>
              <a:rPr lang="en-US" sz="1400" cap="none" dirty="0">
                <a:highlight>
                  <a:srgbClr val="FFFF00"/>
                </a:highlight>
              </a:rPr>
              <a:t>basic principles of toilets </a:t>
            </a:r>
            <a:r>
              <a:rPr lang="en-US" sz="1400" cap="none" dirty="0"/>
              <a:t>available to all households. Detailed specifications for masons and other technical personnel. included in the bcc campaign </a:t>
            </a:r>
            <a:endParaRPr lang="en-IN" sz="1400" cap="none" dirty="0"/>
          </a:p>
          <a:p>
            <a:pPr lvl="0">
              <a:lnSpc>
                <a:spcPct val="100000"/>
              </a:lnSpc>
            </a:pPr>
            <a:r>
              <a:rPr lang="en-US" sz="1400" cap="none" dirty="0"/>
              <a:t>Strengthening </a:t>
            </a:r>
            <a:r>
              <a:rPr lang="en-US" sz="1400" cap="none" dirty="0">
                <a:highlight>
                  <a:srgbClr val="FFFF00"/>
                </a:highlight>
              </a:rPr>
              <a:t>supply chain</a:t>
            </a:r>
            <a:r>
              <a:rPr lang="en-US" sz="1400" cap="none" dirty="0"/>
              <a:t>:</a:t>
            </a:r>
            <a:endParaRPr lang="en-IN" sz="1400" cap="none" dirty="0"/>
          </a:p>
          <a:p>
            <a:pPr lvl="1">
              <a:lnSpc>
                <a:spcPct val="100000"/>
              </a:lnSpc>
            </a:pPr>
            <a:r>
              <a:rPr lang="en-US" sz="1400" cap="none" dirty="0"/>
              <a:t>to construct or upgrade facility. </a:t>
            </a:r>
            <a:endParaRPr lang="en-IN" sz="1400" cap="none" dirty="0"/>
          </a:p>
          <a:p>
            <a:pPr lvl="1">
              <a:lnSpc>
                <a:spcPct val="100000"/>
              </a:lnSpc>
            </a:pPr>
            <a:r>
              <a:rPr lang="en-US" sz="1400" cap="none" dirty="0"/>
              <a:t>primary service of</a:t>
            </a:r>
            <a:r>
              <a:rPr lang="en-IN" sz="1400" cap="none" dirty="0"/>
              <a:t> </a:t>
            </a:r>
            <a:r>
              <a:rPr lang="en-US" sz="1400" cap="none" dirty="0"/>
              <a:t>trained masons at village, or close by; well-versed various characteristics and budgets, affordable to all. </a:t>
            </a:r>
            <a:endParaRPr lang="en-IN" sz="1400" cap="none" dirty="0"/>
          </a:p>
          <a:p>
            <a:pPr lvl="1">
              <a:lnSpc>
                <a:spcPct val="100000"/>
              </a:lnSpc>
            </a:pPr>
            <a:r>
              <a:rPr lang="en-US" sz="1400" cap="none" dirty="0"/>
              <a:t>Services include pit emptying and treatment services. </a:t>
            </a:r>
            <a:endParaRPr lang="en-IN" sz="1400" cap="none" dirty="0"/>
          </a:p>
          <a:p>
            <a:pPr lvl="1">
              <a:lnSpc>
                <a:spcPct val="100000"/>
              </a:lnSpc>
            </a:pPr>
            <a:r>
              <a:rPr lang="en-US" sz="1400" cap="none" dirty="0"/>
              <a:t>products and services available at nearby markets; collective procurement for economies of scale </a:t>
            </a:r>
          </a:p>
          <a:p>
            <a:pPr lvl="1">
              <a:lnSpc>
                <a:spcPct val="100000"/>
              </a:lnSpc>
            </a:pPr>
            <a:r>
              <a:rPr lang="en-US" sz="1400" cap="none" dirty="0"/>
              <a:t>Information on place of availability along with their costs available to all households for informed choices. </a:t>
            </a:r>
            <a:endParaRPr lang="en-IN" sz="1400" cap="none" dirty="0"/>
          </a:p>
          <a:p>
            <a:pPr lvl="0">
              <a:lnSpc>
                <a:spcPct val="100000"/>
              </a:lnSpc>
            </a:pPr>
            <a:r>
              <a:rPr lang="en-US" sz="1400" cap="none" dirty="0">
                <a:highlight>
                  <a:srgbClr val="FFFF00"/>
                </a:highlight>
              </a:rPr>
              <a:t>Facilitating the existing supply chain market </a:t>
            </a:r>
            <a:r>
              <a:rPr lang="en-US" sz="1400" cap="none" dirty="0"/>
              <a:t>by implementing agencies; facilitated through workshops to size of market, products and services required. </a:t>
            </a:r>
            <a:endParaRPr lang="en-IN" sz="1400" cap="none" dirty="0"/>
          </a:p>
          <a:p>
            <a:pPr lvl="0">
              <a:lnSpc>
                <a:spcPct val="100000"/>
              </a:lnSpc>
            </a:pPr>
            <a:r>
              <a:rPr lang="en-US" sz="1400" cap="none" dirty="0">
                <a:highlight>
                  <a:srgbClr val="FFFF00"/>
                </a:highlight>
              </a:rPr>
              <a:t>Entrepreneurship developed </a:t>
            </a:r>
            <a:r>
              <a:rPr lang="en-US" sz="1400" cap="none" dirty="0"/>
              <a:t>at local level; potential identified and skilled to set up one-stop shops; supplemented by sales-agents</a:t>
            </a:r>
            <a:endParaRPr lang="en-IN" sz="1400" cap="none" dirty="0"/>
          </a:p>
          <a:p>
            <a:pPr lvl="0">
              <a:lnSpc>
                <a:spcPct val="100000"/>
              </a:lnSpc>
            </a:pPr>
            <a:r>
              <a:rPr lang="en-US" sz="1400" cap="none" dirty="0"/>
              <a:t>Local </a:t>
            </a:r>
            <a:r>
              <a:rPr lang="en-US" sz="1400" cap="none" dirty="0">
                <a:highlight>
                  <a:srgbClr val="FFFF00"/>
                </a:highlight>
              </a:rPr>
              <a:t>entrepreneurs facilitated </a:t>
            </a:r>
            <a:r>
              <a:rPr lang="en-US" sz="1400" cap="none" dirty="0"/>
              <a:t>for pit emptying, transportation, treatment and disposal services. Training in entrepreneurship skills, including finance, marketing skills, etc.</a:t>
            </a:r>
            <a:endParaRPr lang="en-IN" sz="1400" cap="none" dirty="0"/>
          </a:p>
          <a:p>
            <a:pPr marL="0" indent="0">
              <a:lnSpc>
                <a:spcPct val="100000"/>
              </a:lnSpc>
              <a:buNone/>
            </a:pPr>
            <a:r>
              <a:rPr lang="en-IN" sz="1400" b="1" dirty="0"/>
              <a:t>Costs</a:t>
            </a:r>
          </a:p>
          <a:p>
            <a:pPr lvl="1">
              <a:lnSpc>
                <a:spcPct val="100000"/>
              </a:lnSpc>
            </a:pPr>
            <a:r>
              <a:rPr lang="en-IN" sz="1400" b="1" cap="none" dirty="0"/>
              <a:t>TBD</a:t>
            </a:r>
          </a:p>
          <a:p>
            <a:pPr marL="0" indent="0">
              <a:lnSpc>
                <a:spcPct val="100000"/>
              </a:lnSpc>
              <a:buNone/>
            </a:pPr>
            <a:endParaRPr lang="en-IN" sz="1400" cap="none" dirty="0"/>
          </a:p>
        </p:txBody>
      </p:sp>
    </p:spTree>
    <p:extLst>
      <p:ext uri="{BB962C8B-B14F-4D97-AF65-F5344CB8AC3E}">
        <p14:creationId xmlns:p14="http://schemas.microsoft.com/office/powerpoint/2010/main" val="21143674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641142" y="44888"/>
            <a:ext cx="10364451" cy="841115"/>
          </a:xfrm>
        </p:spPr>
        <p:txBody>
          <a:bodyPr>
            <a:normAutofit/>
          </a:bodyPr>
          <a:lstStyle/>
          <a:p>
            <a:pPr lvl="0"/>
            <a:r>
              <a:rPr lang="en-GB" b="1" dirty="0"/>
              <a:t>Enabling environment – financing</a:t>
            </a:r>
            <a:endParaRPr lang="en-IN" b="1" dirty="0"/>
          </a:p>
        </p:txBody>
      </p:sp>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179849" y="1486767"/>
            <a:ext cx="11832301" cy="5927823"/>
          </a:xfrm>
        </p:spPr>
        <p:txBody>
          <a:bodyPr>
            <a:noAutofit/>
          </a:bodyPr>
          <a:lstStyle/>
          <a:p>
            <a:pPr marL="0" lvl="0" indent="0">
              <a:lnSpc>
                <a:spcPct val="100000"/>
              </a:lnSpc>
              <a:buNone/>
            </a:pPr>
            <a:r>
              <a:rPr lang="en-GB" sz="1600" b="1" dirty="0"/>
              <a:t>Outcome indicators</a:t>
            </a:r>
          </a:p>
          <a:p>
            <a:pPr lvl="1">
              <a:lnSpc>
                <a:spcPct val="100000"/>
              </a:lnSpc>
            </a:pPr>
            <a:r>
              <a:rPr lang="en-US" sz="1600" b="1" cap="none" dirty="0">
                <a:highlight>
                  <a:srgbClr val="FFFF00"/>
                </a:highlight>
              </a:rPr>
              <a:t>Financing for software and hardware </a:t>
            </a:r>
            <a:r>
              <a:rPr lang="en-US" sz="1600" b="1" cap="none" dirty="0"/>
              <a:t>activities for government institutions to facilitate the change process in the rural areas. </a:t>
            </a:r>
            <a:endParaRPr lang="en-IN" sz="1600" b="1" cap="none" dirty="0"/>
          </a:p>
          <a:p>
            <a:pPr lvl="1">
              <a:lnSpc>
                <a:spcPct val="100000"/>
              </a:lnSpc>
            </a:pPr>
            <a:r>
              <a:rPr lang="en-US" sz="1600" b="1" cap="none" dirty="0"/>
              <a:t>Availability of </a:t>
            </a:r>
            <a:r>
              <a:rPr lang="en-US" sz="1600" b="1" cap="none" dirty="0">
                <a:highlight>
                  <a:srgbClr val="FFFF00"/>
                </a:highlight>
              </a:rPr>
              <a:t>microfinance, bank funds </a:t>
            </a:r>
            <a:r>
              <a:rPr lang="en-US" sz="1600" b="1" cap="none" dirty="0"/>
              <a:t>or other kinds of sources of funds at softer terms (than commercial borrowing), to support households and entrepreneurs to construct toilets and handwashing facilities or set up businesses. </a:t>
            </a:r>
            <a:endParaRPr lang="en-GB" sz="1600" b="1" cap="none" dirty="0"/>
          </a:p>
          <a:p>
            <a:pPr marL="0" indent="0">
              <a:lnSpc>
                <a:spcPct val="100000"/>
              </a:lnSpc>
              <a:buNone/>
            </a:pPr>
            <a:r>
              <a:rPr lang="en-IN" sz="1600" b="1" dirty="0"/>
              <a:t>Approach</a:t>
            </a:r>
          </a:p>
          <a:p>
            <a:pPr lvl="0">
              <a:lnSpc>
                <a:spcPct val="100000"/>
              </a:lnSpc>
            </a:pPr>
            <a:r>
              <a:rPr lang="en-US" sz="1800" cap="none" dirty="0"/>
              <a:t>Finance used for </a:t>
            </a:r>
            <a:r>
              <a:rPr lang="en-US" sz="1800" cap="none" dirty="0">
                <a:highlight>
                  <a:srgbClr val="FFFF00"/>
                </a:highlight>
              </a:rPr>
              <a:t>software activities and hardware </a:t>
            </a:r>
            <a:r>
              <a:rPr lang="en-US" sz="1800" cap="none" dirty="0"/>
              <a:t>costs for public goods; Post construction O&amp;M responsibility of users. </a:t>
            </a:r>
            <a:endParaRPr lang="en-IN" sz="1800" cap="none" dirty="0"/>
          </a:p>
          <a:p>
            <a:pPr lvl="0">
              <a:lnSpc>
                <a:spcPct val="100000"/>
              </a:lnSpc>
            </a:pPr>
            <a:r>
              <a:rPr lang="en-US" sz="1800" cap="none" dirty="0"/>
              <a:t>Advocacy for </a:t>
            </a:r>
            <a:r>
              <a:rPr lang="en-US" sz="1800" cap="none" dirty="0">
                <a:highlight>
                  <a:srgbClr val="FFFF00"/>
                </a:highlight>
              </a:rPr>
              <a:t>granting government budgets </a:t>
            </a:r>
            <a:r>
              <a:rPr lang="en-US" sz="1800" cap="none" dirty="0"/>
              <a:t>based on evidence on economic rationale of investing in sanitation Studies and assessments to be conducted to compute impact on GDP. disseminated with advocacy to finance ministers and policy makers. </a:t>
            </a:r>
            <a:endParaRPr lang="en-IN" sz="1800" cap="none" dirty="0"/>
          </a:p>
          <a:p>
            <a:pPr lvl="0">
              <a:lnSpc>
                <a:spcPct val="100000"/>
              </a:lnSpc>
            </a:pPr>
            <a:r>
              <a:rPr lang="en-US" sz="1800" cap="none" dirty="0">
                <a:highlight>
                  <a:srgbClr val="FFFF00"/>
                </a:highlight>
              </a:rPr>
              <a:t>Facilitating loans and grants </a:t>
            </a:r>
            <a:r>
              <a:rPr lang="en-US" sz="1800" cap="none" dirty="0"/>
              <a:t>from national and international development organizations for institutional strengthening, capacity development, software activities. </a:t>
            </a:r>
            <a:endParaRPr lang="en-IN" sz="1800" cap="none" dirty="0"/>
          </a:p>
          <a:p>
            <a:pPr lvl="0">
              <a:lnSpc>
                <a:spcPct val="100000"/>
              </a:lnSpc>
            </a:pPr>
            <a:r>
              <a:rPr lang="en-US" sz="1800" cap="none" dirty="0"/>
              <a:t>work with </a:t>
            </a:r>
            <a:r>
              <a:rPr lang="en-US" sz="1800" cap="none" dirty="0">
                <a:highlight>
                  <a:srgbClr val="FFFF00"/>
                </a:highlight>
              </a:rPr>
              <a:t>banks, credit societies</a:t>
            </a:r>
            <a:r>
              <a:rPr lang="en-US" sz="1800" cap="none" dirty="0"/>
              <a:t>, for loans at softer terms suitable; micro-finance, facilitated to offer loans. </a:t>
            </a:r>
            <a:endParaRPr lang="en-IN" sz="1800" cap="none" dirty="0"/>
          </a:p>
          <a:p>
            <a:pPr lvl="0">
              <a:lnSpc>
                <a:spcPct val="100000"/>
              </a:lnSpc>
            </a:pPr>
            <a:r>
              <a:rPr lang="en-US" sz="1800" cap="none" dirty="0"/>
              <a:t>establish </a:t>
            </a:r>
            <a:r>
              <a:rPr lang="en-US" sz="1800" cap="none" dirty="0">
                <a:highlight>
                  <a:srgbClr val="FFFF00"/>
                </a:highlight>
              </a:rPr>
              <a:t>revolving funds </a:t>
            </a:r>
            <a:r>
              <a:rPr lang="en-US" sz="1800" cap="none" dirty="0"/>
              <a:t>for communities; principle amount returned to implementing agency for more communities. </a:t>
            </a:r>
            <a:endParaRPr lang="en-IN" sz="1800" cap="none" dirty="0"/>
          </a:p>
          <a:p>
            <a:pPr lvl="0">
              <a:lnSpc>
                <a:spcPct val="100000"/>
              </a:lnSpc>
            </a:pPr>
            <a:r>
              <a:rPr lang="en-US" sz="1800" cap="none" dirty="0">
                <a:highlight>
                  <a:srgbClr val="FFFF00"/>
                </a:highlight>
              </a:rPr>
              <a:t>facilitate credit </a:t>
            </a:r>
            <a:r>
              <a:rPr lang="en-US" sz="1800" cap="none" dirty="0"/>
              <a:t>to private entrepreneurs to set up sanitation businesses; also offer interest credit based on performance criteria. </a:t>
            </a:r>
            <a:endParaRPr lang="en-IN" sz="1800" cap="none" dirty="0"/>
          </a:p>
          <a:p>
            <a:pPr marL="0" indent="0">
              <a:lnSpc>
                <a:spcPct val="100000"/>
              </a:lnSpc>
              <a:buNone/>
            </a:pPr>
            <a:r>
              <a:rPr lang="en-IN" sz="1600" b="1" dirty="0"/>
              <a:t>Costs</a:t>
            </a:r>
          </a:p>
          <a:p>
            <a:pPr lvl="1">
              <a:lnSpc>
                <a:spcPct val="100000"/>
              </a:lnSpc>
            </a:pPr>
            <a:r>
              <a:rPr lang="en-IN" sz="1600" b="1" cap="none" dirty="0"/>
              <a:t>TBD</a:t>
            </a:r>
          </a:p>
          <a:p>
            <a:pPr marL="0" indent="0">
              <a:lnSpc>
                <a:spcPct val="100000"/>
              </a:lnSpc>
              <a:buNone/>
            </a:pPr>
            <a:endParaRPr lang="en-IN" sz="1600" cap="none" dirty="0"/>
          </a:p>
        </p:txBody>
      </p:sp>
    </p:spTree>
    <p:extLst>
      <p:ext uri="{BB962C8B-B14F-4D97-AF65-F5344CB8AC3E}">
        <p14:creationId xmlns:p14="http://schemas.microsoft.com/office/powerpoint/2010/main" val="19674877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913774" y="158478"/>
            <a:ext cx="10364451" cy="841115"/>
          </a:xfrm>
        </p:spPr>
        <p:txBody>
          <a:bodyPr>
            <a:normAutofit/>
          </a:bodyPr>
          <a:lstStyle/>
          <a:p>
            <a:pPr lvl="0"/>
            <a:r>
              <a:rPr lang="en-GB" b="1" dirty="0"/>
              <a:t>Enabling environment – monitoring</a:t>
            </a:r>
            <a:endParaRPr lang="en-IN" b="1" dirty="0"/>
          </a:p>
        </p:txBody>
      </p:sp>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283975" y="930176"/>
            <a:ext cx="11767931" cy="5927823"/>
          </a:xfrm>
        </p:spPr>
        <p:txBody>
          <a:bodyPr>
            <a:normAutofit fontScale="92500" lnSpcReduction="10000"/>
          </a:bodyPr>
          <a:lstStyle/>
          <a:p>
            <a:pPr marL="0" indent="0">
              <a:buNone/>
            </a:pPr>
            <a:r>
              <a:rPr lang="en-GB" sz="2400" b="1" cap="none" dirty="0"/>
              <a:t>Outcome indicators</a:t>
            </a:r>
          </a:p>
          <a:p>
            <a:pPr lvl="1"/>
            <a:r>
              <a:rPr lang="en-US" sz="2000" b="1" cap="none" dirty="0"/>
              <a:t>A </a:t>
            </a:r>
            <a:r>
              <a:rPr lang="en-US" sz="2000" b="1" cap="none" dirty="0">
                <a:highlight>
                  <a:srgbClr val="FFFF00"/>
                </a:highlight>
              </a:rPr>
              <a:t>national s</a:t>
            </a:r>
            <a:r>
              <a:rPr lang="en-US" sz="2000" b="1" cap="none" dirty="0"/>
              <a:t>anitation and hygiene </a:t>
            </a:r>
            <a:r>
              <a:rPr lang="en-US" sz="2000" b="1" cap="none" dirty="0">
                <a:highlight>
                  <a:srgbClr val="FFFF00"/>
                </a:highlight>
              </a:rPr>
              <a:t>M&amp;E system </a:t>
            </a:r>
            <a:r>
              <a:rPr lang="en-US" sz="2000" b="1" cap="none" dirty="0"/>
              <a:t>near real-time credible data available at all levels to help efficient planning and implementation </a:t>
            </a:r>
            <a:endParaRPr lang="en-IN" sz="2000" b="1" cap="none" dirty="0"/>
          </a:p>
          <a:p>
            <a:pPr marL="0" indent="0">
              <a:buNone/>
            </a:pPr>
            <a:r>
              <a:rPr lang="en-IN" sz="2400" b="1" cap="none" dirty="0"/>
              <a:t>Approach</a:t>
            </a:r>
          </a:p>
          <a:p>
            <a:pPr lvl="1"/>
            <a:r>
              <a:rPr lang="en-US" sz="2000" cap="none" dirty="0"/>
              <a:t>review existing MIS for comprehensiveness, strengths and weaknesses, institutional structure, incentives, methodology, quality controls, analysis and use, feedback loops. </a:t>
            </a:r>
            <a:endParaRPr lang="en-IN" sz="2000" cap="none" dirty="0"/>
          </a:p>
          <a:p>
            <a:pPr lvl="1"/>
            <a:r>
              <a:rPr lang="en-US" sz="2000" cap="none" dirty="0"/>
              <a:t>Design a </a:t>
            </a:r>
            <a:r>
              <a:rPr lang="en-US" sz="2000" cap="none" dirty="0">
                <a:highlight>
                  <a:srgbClr val="FFFF00"/>
                </a:highlight>
              </a:rPr>
              <a:t>new / strengthen existing national MIS</a:t>
            </a:r>
            <a:r>
              <a:rPr lang="en-US" sz="2000" cap="none" dirty="0"/>
              <a:t>. This could be done along with existing monitoring systems in the water sector, health sector such as DHIS or similar. </a:t>
            </a:r>
            <a:endParaRPr lang="en-IN" sz="2000" cap="none" dirty="0"/>
          </a:p>
          <a:p>
            <a:pPr lvl="1"/>
            <a:r>
              <a:rPr lang="en-US" sz="2000" cap="none" dirty="0"/>
              <a:t>identify </a:t>
            </a:r>
            <a:r>
              <a:rPr lang="en-US" sz="2000" cap="none" dirty="0">
                <a:highlight>
                  <a:srgbClr val="FFFF00"/>
                </a:highlight>
              </a:rPr>
              <a:t>critical indicators </a:t>
            </a:r>
            <a:r>
              <a:rPr lang="en-US" sz="2000" cap="none" dirty="0"/>
              <a:t>to be tracked, institutions responsible, incentives, data collection process, analysis and reporting. </a:t>
            </a:r>
            <a:endParaRPr lang="en-IN" sz="2000" cap="none" dirty="0"/>
          </a:p>
          <a:p>
            <a:pPr lvl="1"/>
            <a:r>
              <a:rPr lang="en-US" sz="2000" cap="none" dirty="0"/>
              <a:t>supplemented by </a:t>
            </a:r>
            <a:r>
              <a:rPr lang="en-US" sz="2000" cap="none" dirty="0">
                <a:highlight>
                  <a:srgbClr val="FFFF00"/>
                </a:highlight>
              </a:rPr>
              <a:t>periodic audits and studies</a:t>
            </a:r>
            <a:r>
              <a:rPr lang="en-US" sz="2000" cap="none" dirty="0"/>
              <a:t> by third-party actors</a:t>
            </a:r>
            <a:endParaRPr lang="en-IN" sz="2000" cap="none" dirty="0"/>
          </a:p>
          <a:p>
            <a:pPr lvl="1"/>
            <a:r>
              <a:rPr lang="en-US" sz="2000" cap="none" dirty="0">
                <a:highlight>
                  <a:srgbClr val="FFFF00"/>
                </a:highlight>
              </a:rPr>
              <a:t>Technical working groups </a:t>
            </a:r>
            <a:r>
              <a:rPr lang="en-US" sz="2000" cap="none" dirty="0"/>
              <a:t>on specific topics convened every quarter, </a:t>
            </a:r>
            <a:r>
              <a:rPr lang="en-US" sz="2000" cap="none" dirty="0">
                <a:highlight>
                  <a:srgbClr val="FFFF00"/>
                </a:highlight>
              </a:rPr>
              <a:t>annual sector performance review </a:t>
            </a:r>
            <a:r>
              <a:rPr lang="en-US" sz="2000" cap="none" dirty="0"/>
              <a:t>workshop. </a:t>
            </a:r>
            <a:endParaRPr lang="en-IN" sz="2000" cap="none" dirty="0"/>
          </a:p>
          <a:p>
            <a:pPr lvl="1"/>
            <a:r>
              <a:rPr lang="en-US" sz="2000" cap="none" dirty="0"/>
              <a:t>Periodic </a:t>
            </a:r>
            <a:r>
              <a:rPr lang="en-US" sz="2000" cap="none" dirty="0">
                <a:highlight>
                  <a:srgbClr val="FFFF00"/>
                </a:highlight>
              </a:rPr>
              <a:t>evaluation activities</a:t>
            </a:r>
            <a:r>
              <a:rPr lang="en-US" sz="2000" cap="none" dirty="0"/>
              <a:t>. </a:t>
            </a:r>
            <a:endParaRPr lang="en-IN" sz="2000" cap="none" dirty="0"/>
          </a:p>
          <a:p>
            <a:pPr marL="0" indent="0">
              <a:buNone/>
            </a:pPr>
            <a:r>
              <a:rPr lang="en-IN" sz="2400" b="1" cap="none" dirty="0"/>
              <a:t>Costs</a:t>
            </a:r>
          </a:p>
          <a:p>
            <a:pPr lvl="2">
              <a:lnSpc>
                <a:spcPct val="130000"/>
              </a:lnSpc>
            </a:pPr>
            <a:r>
              <a:rPr lang="en-IN" sz="1800" b="1" cap="none" dirty="0" err="1"/>
              <a:t>Tbd</a:t>
            </a:r>
            <a:endParaRPr lang="en-IN" sz="1800" b="1" cap="none" dirty="0"/>
          </a:p>
          <a:p>
            <a:pPr marL="457200" lvl="1" indent="0">
              <a:buNone/>
            </a:pPr>
            <a:endParaRPr lang="en-IN" sz="2000" cap="none" dirty="0"/>
          </a:p>
        </p:txBody>
      </p:sp>
    </p:spTree>
    <p:extLst>
      <p:ext uri="{BB962C8B-B14F-4D97-AF65-F5344CB8AC3E}">
        <p14:creationId xmlns:p14="http://schemas.microsoft.com/office/powerpoint/2010/main" val="37117655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913774" y="158478"/>
            <a:ext cx="10364451" cy="841115"/>
          </a:xfrm>
        </p:spPr>
        <p:txBody>
          <a:bodyPr>
            <a:normAutofit/>
          </a:bodyPr>
          <a:lstStyle/>
          <a:p>
            <a:pPr lvl="0"/>
            <a:r>
              <a:rPr lang="en-GB" b="1" dirty="0"/>
              <a:t>Enabling environment – equity</a:t>
            </a:r>
            <a:endParaRPr lang="en-IN" b="1" dirty="0"/>
          </a:p>
        </p:txBody>
      </p:sp>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283975" y="930176"/>
            <a:ext cx="11767931" cy="5927823"/>
          </a:xfrm>
        </p:spPr>
        <p:txBody>
          <a:bodyPr>
            <a:normAutofit lnSpcReduction="10000"/>
          </a:bodyPr>
          <a:lstStyle/>
          <a:p>
            <a:pPr marL="0" lvl="0" indent="0">
              <a:buNone/>
            </a:pPr>
            <a:r>
              <a:rPr lang="en-GB" sz="2400" b="1" dirty="0"/>
              <a:t>Outcome indicators</a:t>
            </a:r>
          </a:p>
          <a:p>
            <a:pPr lvl="1"/>
            <a:r>
              <a:rPr lang="en-US" sz="2400" b="1" cap="none" dirty="0">
                <a:highlight>
                  <a:srgbClr val="FFFF00"/>
                </a:highlight>
              </a:rPr>
              <a:t>Decreasing difference </a:t>
            </a:r>
            <a:r>
              <a:rPr lang="en-US" sz="2400" b="1" cap="none" dirty="0"/>
              <a:t>between different social, economic, geographical groups in access to sanitation and hygiene, to </a:t>
            </a:r>
            <a:r>
              <a:rPr lang="en-US" sz="2400" b="1" cap="none" dirty="0">
                <a:highlight>
                  <a:srgbClr val="FFFF00"/>
                </a:highlight>
              </a:rPr>
              <a:t>zero by 2030</a:t>
            </a:r>
            <a:r>
              <a:rPr lang="en-US" sz="2400" b="1" cap="none" dirty="0"/>
              <a:t>. </a:t>
            </a:r>
            <a:endParaRPr lang="en-IN" sz="2400" b="1" cap="none" dirty="0"/>
          </a:p>
          <a:p>
            <a:pPr marL="0" indent="0">
              <a:buNone/>
            </a:pPr>
            <a:r>
              <a:rPr lang="en-IN" sz="2400" b="1" cap="none" dirty="0"/>
              <a:t>Approach</a:t>
            </a:r>
          </a:p>
          <a:p>
            <a:pPr lvl="0"/>
            <a:r>
              <a:rPr lang="en-US" sz="2400" cap="none" dirty="0"/>
              <a:t>stakeholders </a:t>
            </a:r>
            <a:r>
              <a:rPr lang="en-US" sz="2400" cap="none" dirty="0">
                <a:highlight>
                  <a:srgbClr val="FFFF00"/>
                </a:highlight>
              </a:rPr>
              <a:t>sensitive and conscious of equity </a:t>
            </a:r>
            <a:r>
              <a:rPr lang="en-US" sz="2400" cap="none" dirty="0"/>
              <a:t>issues; responsive in interventions and activities. </a:t>
            </a:r>
            <a:endParaRPr lang="en-IN" sz="2400" cap="none" dirty="0"/>
          </a:p>
          <a:p>
            <a:pPr lvl="0"/>
            <a:r>
              <a:rPr lang="en-US" sz="2400" cap="none" dirty="0"/>
              <a:t>Understanding quantum of inequality; </a:t>
            </a:r>
            <a:r>
              <a:rPr lang="en-US" sz="2400" cap="none" dirty="0">
                <a:highlight>
                  <a:srgbClr val="FFFF00"/>
                </a:highlight>
              </a:rPr>
              <a:t>monitoring system tracks</a:t>
            </a:r>
            <a:r>
              <a:rPr lang="en-US" sz="2400" cap="none" dirty="0"/>
              <a:t>, identify and report inequalities with Specific indicators. </a:t>
            </a:r>
            <a:endParaRPr lang="en-IN" sz="2400" cap="none" dirty="0"/>
          </a:p>
          <a:p>
            <a:pPr lvl="0"/>
            <a:r>
              <a:rPr lang="en-US" sz="2400" cap="none" dirty="0">
                <a:highlight>
                  <a:srgbClr val="FFFF00"/>
                </a:highlight>
              </a:rPr>
              <a:t>thematic studies on equity </a:t>
            </a:r>
            <a:r>
              <a:rPr lang="en-US" sz="2400" cap="none" dirty="0"/>
              <a:t>to identify causes, strategies needed, challenges during implementation. </a:t>
            </a:r>
            <a:endParaRPr lang="en-IN" sz="2400" cap="none" dirty="0"/>
          </a:p>
          <a:p>
            <a:pPr lvl="1"/>
            <a:endParaRPr lang="en-IN" sz="2000" cap="none" dirty="0"/>
          </a:p>
          <a:p>
            <a:pPr marL="0" indent="0">
              <a:buNone/>
            </a:pPr>
            <a:r>
              <a:rPr lang="en-IN" sz="2400" b="1" cap="none" dirty="0"/>
              <a:t>Costs</a:t>
            </a:r>
          </a:p>
          <a:p>
            <a:pPr lvl="1"/>
            <a:r>
              <a:rPr lang="en-IN" sz="2000" b="1" cap="none" dirty="0" err="1"/>
              <a:t>Tbd</a:t>
            </a:r>
            <a:endParaRPr lang="en-IN" sz="2000" b="1" cap="none" dirty="0"/>
          </a:p>
          <a:p>
            <a:pPr marL="0" indent="0">
              <a:buNone/>
            </a:pPr>
            <a:endParaRPr lang="en-IN" sz="2400" cap="none" dirty="0"/>
          </a:p>
        </p:txBody>
      </p:sp>
    </p:spTree>
    <p:extLst>
      <p:ext uri="{BB962C8B-B14F-4D97-AF65-F5344CB8AC3E}">
        <p14:creationId xmlns:p14="http://schemas.microsoft.com/office/powerpoint/2010/main" val="4709366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913774" y="158478"/>
            <a:ext cx="10364451" cy="841115"/>
          </a:xfrm>
        </p:spPr>
        <p:txBody>
          <a:bodyPr>
            <a:normAutofit/>
          </a:bodyPr>
          <a:lstStyle/>
          <a:p>
            <a:pPr lvl="0"/>
            <a:r>
              <a:rPr lang="en-GB" b="1" dirty="0"/>
              <a:t>ODF community</a:t>
            </a:r>
            <a:endParaRPr lang="en-IN" b="1" dirty="0"/>
          </a:p>
        </p:txBody>
      </p:sp>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283975" y="930176"/>
            <a:ext cx="11767931" cy="5927823"/>
          </a:xfrm>
        </p:spPr>
        <p:txBody>
          <a:bodyPr>
            <a:normAutofit fontScale="92500" lnSpcReduction="20000"/>
          </a:bodyPr>
          <a:lstStyle/>
          <a:p>
            <a:pPr marL="0" lvl="0" indent="0">
              <a:lnSpc>
                <a:spcPct val="110000"/>
              </a:lnSpc>
              <a:buNone/>
            </a:pPr>
            <a:r>
              <a:rPr lang="en-GB" sz="1500" b="1" dirty="0"/>
              <a:t>Outcome indicators</a:t>
            </a:r>
          </a:p>
          <a:p>
            <a:pPr lvl="1">
              <a:lnSpc>
                <a:spcPct val="110000"/>
              </a:lnSpc>
            </a:pPr>
            <a:r>
              <a:rPr lang="en-US" sz="2000" cap="none" dirty="0"/>
              <a:t>All households, schools, HCFs, institutions, public places in the community have </a:t>
            </a:r>
            <a:r>
              <a:rPr lang="en-US" sz="2000" cap="none" dirty="0">
                <a:highlight>
                  <a:srgbClr val="FFFF00"/>
                </a:highlight>
              </a:rPr>
              <a:t>access to an improved toilet </a:t>
            </a:r>
            <a:r>
              <a:rPr lang="en-US" sz="2000" cap="none" dirty="0"/>
              <a:t>and handwashing with soap facilities, with all members using it always. </a:t>
            </a:r>
            <a:endParaRPr lang="en-IN" sz="2000" cap="none" dirty="0"/>
          </a:p>
          <a:p>
            <a:pPr lvl="1">
              <a:lnSpc>
                <a:spcPct val="110000"/>
              </a:lnSpc>
            </a:pPr>
            <a:r>
              <a:rPr lang="en-US" sz="2000" cap="none" dirty="0">
                <a:highlight>
                  <a:srgbClr val="FFFF00"/>
                </a:highlight>
              </a:rPr>
              <a:t>No evidence of open defecation </a:t>
            </a:r>
            <a:r>
              <a:rPr lang="en-US" sz="2000" cap="none" dirty="0"/>
              <a:t>visible anywhere within the geographical limits of the community.</a:t>
            </a:r>
            <a:endParaRPr lang="en-IN" sz="2000" cap="none" dirty="0"/>
          </a:p>
          <a:p>
            <a:pPr lvl="1">
              <a:lnSpc>
                <a:spcPct val="110000"/>
              </a:lnSpc>
            </a:pPr>
            <a:r>
              <a:rPr lang="en-US" sz="2000" cap="none" dirty="0"/>
              <a:t>All </a:t>
            </a:r>
            <a:r>
              <a:rPr lang="en-US" sz="2000" cap="none" dirty="0">
                <a:highlight>
                  <a:srgbClr val="FFFF00"/>
                </a:highlight>
              </a:rPr>
              <a:t>food and water </a:t>
            </a:r>
            <a:r>
              <a:rPr lang="en-US" sz="2000" cap="none" dirty="0"/>
              <a:t>within all households and other institutions </a:t>
            </a:r>
            <a:r>
              <a:rPr lang="en-US" sz="2000" cap="none" dirty="0">
                <a:highlight>
                  <a:srgbClr val="FFFF00"/>
                </a:highlight>
              </a:rPr>
              <a:t>safely stored</a:t>
            </a:r>
            <a:r>
              <a:rPr lang="en-US" sz="2000" cap="none" dirty="0"/>
              <a:t>.</a:t>
            </a:r>
            <a:endParaRPr lang="en-IN" sz="2000" cap="none" dirty="0"/>
          </a:p>
          <a:p>
            <a:pPr lvl="1">
              <a:lnSpc>
                <a:spcPct val="110000"/>
              </a:lnSpc>
            </a:pPr>
            <a:r>
              <a:rPr lang="en-US" sz="2000" cap="none" dirty="0"/>
              <a:t>All </a:t>
            </a:r>
            <a:r>
              <a:rPr lang="en-US" sz="2000" cap="none" dirty="0">
                <a:highlight>
                  <a:srgbClr val="FFFF00"/>
                </a:highlight>
              </a:rPr>
              <a:t>liquid waste </a:t>
            </a:r>
            <a:r>
              <a:rPr lang="en-US" sz="2000" cap="none" dirty="0"/>
              <a:t>(including septage) in the community </a:t>
            </a:r>
            <a:r>
              <a:rPr lang="en-US" sz="2000" cap="none" dirty="0">
                <a:highlight>
                  <a:srgbClr val="FFFF00"/>
                </a:highlight>
              </a:rPr>
              <a:t>treated</a:t>
            </a:r>
            <a:r>
              <a:rPr lang="en-US" sz="2000" cap="none" dirty="0"/>
              <a:t> at household or community level, and reused or discharged into the environment, as per standards. </a:t>
            </a:r>
            <a:endParaRPr lang="en-IN" sz="2000" cap="none" dirty="0"/>
          </a:p>
          <a:p>
            <a:pPr marL="0" indent="0">
              <a:lnSpc>
                <a:spcPct val="110000"/>
              </a:lnSpc>
              <a:buNone/>
            </a:pPr>
            <a:r>
              <a:rPr lang="en-IN" sz="2200" b="1" cap="none" dirty="0"/>
              <a:t>Approach</a:t>
            </a:r>
          </a:p>
          <a:p>
            <a:pPr lvl="1">
              <a:lnSpc>
                <a:spcPct val="110000"/>
              </a:lnSpc>
            </a:pPr>
            <a:r>
              <a:rPr lang="en-US" sz="2000" cap="none" dirty="0">
                <a:highlight>
                  <a:srgbClr val="FFFF00"/>
                </a:highlight>
              </a:rPr>
              <a:t>community-led approach </a:t>
            </a:r>
            <a:r>
              <a:rPr lang="en-US" sz="2000" cap="none" dirty="0"/>
              <a:t>facilitated by external facilitator. community self-motivated to change. </a:t>
            </a:r>
            <a:endParaRPr lang="en-IN" sz="2000" cap="none" dirty="0"/>
          </a:p>
          <a:p>
            <a:pPr lvl="1">
              <a:lnSpc>
                <a:spcPct val="110000"/>
              </a:lnSpc>
            </a:pPr>
            <a:r>
              <a:rPr lang="en-US" sz="2000" cap="none" dirty="0">
                <a:highlight>
                  <a:srgbClr val="FFFF00"/>
                </a:highlight>
              </a:rPr>
              <a:t>Interpersonal communication, mass media and social media </a:t>
            </a:r>
            <a:r>
              <a:rPr lang="en-US" sz="2000" cap="none" dirty="0"/>
              <a:t>campaigns, used to change behavior. </a:t>
            </a:r>
            <a:endParaRPr lang="en-IN" sz="2000" cap="none" dirty="0"/>
          </a:p>
          <a:p>
            <a:pPr lvl="1">
              <a:lnSpc>
                <a:spcPct val="110000"/>
              </a:lnSpc>
            </a:pPr>
            <a:r>
              <a:rPr lang="en-US" sz="2000" cap="none" dirty="0"/>
              <a:t>objective is have </a:t>
            </a:r>
            <a:r>
              <a:rPr lang="en-US" sz="2000" cap="none" dirty="0">
                <a:highlight>
                  <a:srgbClr val="FFFF00"/>
                </a:highlight>
              </a:rPr>
              <a:t>access and  practicing safe sanitation </a:t>
            </a:r>
            <a:r>
              <a:rPr lang="en-US" sz="2000" cap="none" dirty="0"/>
              <a:t>and hygiene. </a:t>
            </a:r>
            <a:endParaRPr lang="en-IN" sz="2000" cap="none" dirty="0"/>
          </a:p>
          <a:p>
            <a:pPr lvl="1">
              <a:lnSpc>
                <a:spcPct val="110000"/>
              </a:lnSpc>
            </a:pPr>
            <a:r>
              <a:rPr lang="en-US" sz="2000" cap="none" dirty="0">
                <a:highlight>
                  <a:srgbClr val="FFFF00"/>
                </a:highlight>
              </a:rPr>
              <a:t>community declare itself an </a:t>
            </a:r>
            <a:r>
              <a:rPr lang="en-US" sz="2000" cap="none" dirty="0" err="1">
                <a:highlight>
                  <a:srgbClr val="FFFF00"/>
                </a:highlight>
              </a:rPr>
              <a:t>odf</a:t>
            </a:r>
            <a:r>
              <a:rPr lang="en-US" sz="2000" cap="none" dirty="0">
                <a:highlight>
                  <a:srgbClr val="FFFF00"/>
                </a:highlight>
              </a:rPr>
              <a:t>. </a:t>
            </a:r>
            <a:endParaRPr lang="en-IN" sz="2000" cap="none" dirty="0">
              <a:highlight>
                <a:srgbClr val="FFFF00"/>
              </a:highlight>
            </a:endParaRPr>
          </a:p>
          <a:p>
            <a:pPr lvl="1">
              <a:lnSpc>
                <a:spcPct val="110000"/>
              </a:lnSpc>
            </a:pPr>
            <a:r>
              <a:rPr lang="en-US" sz="2000" cap="none" dirty="0"/>
              <a:t>township and district </a:t>
            </a:r>
            <a:r>
              <a:rPr lang="en-US" sz="2000" cap="none" dirty="0">
                <a:highlight>
                  <a:srgbClr val="FFFF00"/>
                </a:highlight>
              </a:rPr>
              <a:t>governments depute teams to verify </a:t>
            </a:r>
            <a:r>
              <a:rPr lang="en-US" sz="2000" cap="none" dirty="0"/>
              <a:t>by multi-stakeholder teams through transparent and objective process</a:t>
            </a:r>
            <a:endParaRPr lang="en-IN" sz="2000" cap="none" dirty="0"/>
          </a:p>
          <a:p>
            <a:pPr lvl="1">
              <a:lnSpc>
                <a:spcPct val="110000"/>
              </a:lnSpc>
            </a:pPr>
            <a:r>
              <a:rPr lang="en-US" sz="2000" cap="none" dirty="0"/>
              <a:t>successful verification, </a:t>
            </a:r>
            <a:r>
              <a:rPr lang="en-US" sz="2000" cap="none" dirty="0" err="1"/>
              <a:t>communitys</a:t>
            </a:r>
            <a:r>
              <a:rPr lang="en-US" sz="2000" cap="none" dirty="0"/>
              <a:t> </a:t>
            </a:r>
            <a:r>
              <a:rPr lang="en-US" sz="2000" cap="none" dirty="0">
                <a:highlight>
                  <a:srgbClr val="FFFF00"/>
                </a:highlight>
              </a:rPr>
              <a:t>declared </a:t>
            </a:r>
            <a:r>
              <a:rPr lang="en-US" sz="2000" cap="none" dirty="0" err="1">
                <a:highlight>
                  <a:srgbClr val="FFFF00"/>
                </a:highlight>
              </a:rPr>
              <a:t>odf</a:t>
            </a:r>
            <a:r>
              <a:rPr lang="en-US" sz="2000" cap="none" dirty="0"/>
              <a:t>. </a:t>
            </a:r>
            <a:endParaRPr lang="en-IN" sz="2000" cap="none" dirty="0"/>
          </a:p>
          <a:p>
            <a:pPr lvl="1">
              <a:lnSpc>
                <a:spcPct val="110000"/>
              </a:lnSpc>
            </a:pPr>
            <a:r>
              <a:rPr lang="en-US" sz="2000" cap="none" dirty="0">
                <a:highlight>
                  <a:srgbClr val="FFFF00"/>
                </a:highlight>
              </a:rPr>
              <a:t>Verification of the sustainability</a:t>
            </a:r>
            <a:endParaRPr lang="en-IN" sz="1050" cap="none" dirty="0">
              <a:highlight>
                <a:srgbClr val="FFFF00"/>
              </a:highlight>
            </a:endParaRPr>
          </a:p>
          <a:p>
            <a:pPr marL="0" indent="0">
              <a:lnSpc>
                <a:spcPct val="110000"/>
              </a:lnSpc>
              <a:buNone/>
            </a:pPr>
            <a:r>
              <a:rPr lang="en-IN" sz="1100" b="1" dirty="0"/>
              <a:t>Costs</a:t>
            </a:r>
          </a:p>
          <a:p>
            <a:pPr lvl="1">
              <a:lnSpc>
                <a:spcPct val="110000"/>
              </a:lnSpc>
            </a:pPr>
            <a:r>
              <a:rPr lang="en-IN" sz="1050" b="1" cap="none" dirty="0"/>
              <a:t>TBD</a:t>
            </a:r>
          </a:p>
          <a:p>
            <a:pPr marL="0" indent="0">
              <a:lnSpc>
                <a:spcPct val="110000"/>
              </a:lnSpc>
              <a:buNone/>
            </a:pPr>
            <a:endParaRPr lang="en-IN" sz="1100" cap="none" dirty="0"/>
          </a:p>
        </p:txBody>
      </p:sp>
    </p:spTree>
    <p:extLst>
      <p:ext uri="{BB962C8B-B14F-4D97-AF65-F5344CB8AC3E}">
        <p14:creationId xmlns:p14="http://schemas.microsoft.com/office/powerpoint/2010/main" val="4104365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A0D53-D6A2-475D-A266-839197D8A7F8}"/>
              </a:ext>
            </a:extLst>
          </p:cNvPr>
          <p:cNvSpPr>
            <a:spLocks noGrp="1"/>
          </p:cNvSpPr>
          <p:nvPr>
            <p:ph type="title"/>
          </p:nvPr>
        </p:nvSpPr>
        <p:spPr>
          <a:xfrm>
            <a:off x="959211" y="101682"/>
            <a:ext cx="10364451" cy="965119"/>
          </a:xfrm>
        </p:spPr>
        <p:txBody>
          <a:bodyPr/>
          <a:lstStyle/>
          <a:p>
            <a:r>
              <a:rPr lang="en-IN" b="1" dirty="0"/>
              <a:t>Realizing the vision</a:t>
            </a:r>
          </a:p>
        </p:txBody>
      </p:sp>
      <p:sp>
        <p:nvSpPr>
          <p:cNvPr id="3" name="Content Placeholder 2">
            <a:extLst>
              <a:ext uri="{FF2B5EF4-FFF2-40B4-BE49-F238E27FC236}">
                <a16:creationId xmlns:a16="http://schemas.microsoft.com/office/drawing/2014/main" id="{DBD0EEEC-80AA-45A7-A07A-973E9FD9445C}"/>
              </a:ext>
            </a:extLst>
          </p:cNvPr>
          <p:cNvSpPr>
            <a:spLocks noGrp="1"/>
          </p:cNvSpPr>
          <p:nvPr>
            <p:ph sz="quarter" idx="13"/>
          </p:nvPr>
        </p:nvSpPr>
        <p:spPr>
          <a:xfrm>
            <a:off x="590669" y="982554"/>
            <a:ext cx="11489634" cy="5773764"/>
          </a:xfrm>
          <a:solidFill>
            <a:schemeClr val="bg1">
              <a:lumMod val="95000"/>
            </a:schemeClr>
          </a:solidFill>
        </p:spPr>
        <p:txBody>
          <a:bodyPr>
            <a:normAutofit fontScale="92500" lnSpcReduction="20000"/>
          </a:bodyPr>
          <a:lstStyle/>
          <a:p>
            <a:pPr lvl="0"/>
            <a:r>
              <a:rPr lang="en-US" dirty="0"/>
              <a:t>All people in the rural areas are living in </a:t>
            </a:r>
            <a:r>
              <a:rPr lang="en-US" b="1" dirty="0">
                <a:highlight>
                  <a:srgbClr val="FFFF00"/>
                </a:highlight>
              </a:rPr>
              <a:t>ODF communities</a:t>
            </a:r>
            <a:r>
              <a:rPr lang="en-US" dirty="0"/>
              <a:t>. </a:t>
            </a:r>
            <a:endParaRPr lang="en-IN" dirty="0"/>
          </a:p>
          <a:p>
            <a:pPr lvl="0"/>
            <a:r>
              <a:rPr lang="en-US" dirty="0"/>
              <a:t>All people in rural areas have </a:t>
            </a:r>
            <a:r>
              <a:rPr lang="en-US" b="1" dirty="0">
                <a:highlight>
                  <a:srgbClr val="FFFF00"/>
                </a:highlight>
              </a:rPr>
              <a:t>access to an improved toilet and handwashing station</a:t>
            </a:r>
            <a:r>
              <a:rPr lang="en-US" dirty="0">
                <a:highlight>
                  <a:srgbClr val="FFFF00"/>
                </a:highlight>
              </a:rPr>
              <a:t> </a:t>
            </a:r>
            <a:r>
              <a:rPr lang="en-US" dirty="0"/>
              <a:t>(with soap), at all times, by the year 2030. This would be at home, at schools, at work, at public places, at disaster or emergency situations and the like, that are:</a:t>
            </a:r>
            <a:endParaRPr lang="en-IN" dirty="0"/>
          </a:p>
          <a:p>
            <a:pPr lvl="1"/>
            <a:r>
              <a:rPr lang="en-US" dirty="0">
                <a:highlight>
                  <a:srgbClr val="FFFF00"/>
                </a:highlight>
              </a:rPr>
              <a:t>Safe, </a:t>
            </a:r>
            <a:r>
              <a:rPr lang="en-US" dirty="0"/>
              <a:t>hygienic, socially and culturally acceptable, and </a:t>
            </a:r>
            <a:r>
              <a:rPr lang="en-US" dirty="0">
                <a:highlight>
                  <a:srgbClr val="FFFF00"/>
                </a:highlight>
              </a:rPr>
              <a:t>affordable,</a:t>
            </a:r>
            <a:r>
              <a:rPr lang="en-US" dirty="0"/>
              <a:t> provides privacy and ensures dignity. </a:t>
            </a:r>
            <a:endParaRPr lang="en-IN" dirty="0"/>
          </a:p>
          <a:p>
            <a:pPr lvl="1"/>
            <a:r>
              <a:rPr lang="en-US" dirty="0"/>
              <a:t>Are easily a</a:t>
            </a:r>
            <a:r>
              <a:rPr lang="en-US" dirty="0">
                <a:highlight>
                  <a:srgbClr val="FFFF00"/>
                </a:highlight>
              </a:rPr>
              <a:t>ccessible</a:t>
            </a:r>
            <a:r>
              <a:rPr lang="en-US" dirty="0"/>
              <a:t> at all times, day and night, and during health emergencies</a:t>
            </a:r>
            <a:endParaRPr lang="en-IN" dirty="0"/>
          </a:p>
          <a:p>
            <a:pPr lvl="1"/>
            <a:r>
              <a:rPr lang="en-US" dirty="0">
                <a:highlight>
                  <a:srgbClr val="FFFF00"/>
                </a:highlight>
              </a:rPr>
              <a:t>Protects health </a:t>
            </a:r>
            <a:r>
              <a:rPr lang="en-US" dirty="0"/>
              <a:t>and are </a:t>
            </a:r>
            <a:r>
              <a:rPr lang="en-US" dirty="0">
                <a:highlight>
                  <a:srgbClr val="FFFF00"/>
                </a:highlight>
              </a:rPr>
              <a:t>environmentally appropriate </a:t>
            </a:r>
            <a:endParaRPr lang="en-IN" dirty="0">
              <a:highlight>
                <a:srgbClr val="FFFF00"/>
              </a:highlight>
            </a:endParaRPr>
          </a:p>
          <a:p>
            <a:pPr lvl="1"/>
            <a:r>
              <a:rPr lang="en-US" dirty="0">
                <a:highlight>
                  <a:srgbClr val="FFFF00"/>
                </a:highlight>
              </a:rPr>
              <a:t>Handwashing stations </a:t>
            </a:r>
            <a:r>
              <a:rPr lang="en-US" dirty="0"/>
              <a:t>are near to point of use (toilet, dining areas), along with soap, and are easy to use at all times. </a:t>
            </a:r>
          </a:p>
          <a:p>
            <a:pPr lvl="1"/>
            <a:r>
              <a:rPr lang="en-US" dirty="0">
                <a:highlight>
                  <a:srgbClr val="FFFF00"/>
                </a:highlight>
              </a:rPr>
              <a:t>Food and water stored </a:t>
            </a:r>
            <a:r>
              <a:rPr lang="en-US" dirty="0"/>
              <a:t>and accessed hygienically </a:t>
            </a:r>
            <a:endParaRPr lang="en-IN" dirty="0"/>
          </a:p>
          <a:p>
            <a:pPr lvl="0"/>
            <a:r>
              <a:rPr lang="en-US" b="1" dirty="0">
                <a:highlight>
                  <a:srgbClr val="FFFF00"/>
                </a:highlight>
              </a:rPr>
              <a:t>No one is left behind</a:t>
            </a:r>
            <a:r>
              <a:rPr lang="en-US" dirty="0"/>
              <a:t>, with all the people, including marginalized of any kind, have equal access to an ODF environment and improved sanitation and hygiene facilities as anyone else.</a:t>
            </a:r>
            <a:endParaRPr lang="en-IN" dirty="0"/>
          </a:p>
          <a:p>
            <a:pPr lvl="0"/>
            <a:r>
              <a:rPr lang="en-US" dirty="0"/>
              <a:t>All feces, including </a:t>
            </a:r>
            <a:r>
              <a:rPr lang="en-US" b="1" dirty="0">
                <a:highlight>
                  <a:srgbClr val="FFFF00"/>
                </a:highlight>
              </a:rPr>
              <a:t>infant feces, is disposed off </a:t>
            </a:r>
            <a:r>
              <a:rPr lang="en-US" dirty="0"/>
              <a:t>in the toilet or other safe practices; Other feces, like </a:t>
            </a:r>
            <a:r>
              <a:rPr lang="en-US" b="1" dirty="0">
                <a:highlight>
                  <a:srgbClr val="FFFF00"/>
                </a:highlight>
              </a:rPr>
              <a:t>animal feces</a:t>
            </a:r>
            <a:r>
              <a:rPr lang="en-US" dirty="0">
                <a:highlight>
                  <a:srgbClr val="FFFF00"/>
                </a:highlight>
              </a:rPr>
              <a:t>, are also disposed-off </a:t>
            </a:r>
            <a:r>
              <a:rPr lang="en-US" dirty="0"/>
              <a:t>in a safe manner</a:t>
            </a:r>
            <a:endParaRPr lang="en-IN" dirty="0"/>
          </a:p>
          <a:p>
            <a:pPr lvl="0"/>
            <a:r>
              <a:rPr lang="en-US" dirty="0">
                <a:highlight>
                  <a:srgbClr val="FFFF00"/>
                </a:highlight>
              </a:rPr>
              <a:t>ODF and improved access becomes a </a:t>
            </a:r>
            <a:r>
              <a:rPr lang="en-US" b="1" dirty="0">
                <a:highlight>
                  <a:srgbClr val="FFFF00"/>
                </a:highlight>
              </a:rPr>
              <a:t>society norm</a:t>
            </a:r>
            <a:r>
              <a:rPr lang="en-US" dirty="0"/>
              <a:t> that </a:t>
            </a:r>
            <a:r>
              <a:rPr lang="en-US" b="1" dirty="0"/>
              <a:t>sustainability</a:t>
            </a:r>
            <a:r>
              <a:rPr lang="en-US" dirty="0"/>
              <a:t> of these behaviors are guaranteed in the future, without dangers of slip-backs. </a:t>
            </a:r>
            <a:endParaRPr lang="en-IN" dirty="0"/>
          </a:p>
        </p:txBody>
      </p:sp>
    </p:spTree>
    <p:extLst>
      <p:ext uri="{BB962C8B-B14F-4D97-AF65-F5344CB8AC3E}">
        <p14:creationId xmlns:p14="http://schemas.microsoft.com/office/powerpoint/2010/main" val="32075065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913774" y="158478"/>
            <a:ext cx="10364451" cy="841115"/>
          </a:xfrm>
        </p:spPr>
        <p:txBody>
          <a:bodyPr>
            <a:normAutofit/>
          </a:bodyPr>
          <a:lstStyle/>
          <a:p>
            <a:pPr lvl="0"/>
            <a:r>
              <a:rPr lang="en-GB" b="1" dirty="0"/>
              <a:t>Improved household sanitation</a:t>
            </a:r>
            <a:endParaRPr lang="en-IN" b="1" dirty="0"/>
          </a:p>
        </p:txBody>
      </p:sp>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283975" y="930176"/>
            <a:ext cx="11767931" cy="5927823"/>
          </a:xfrm>
        </p:spPr>
        <p:txBody>
          <a:bodyPr>
            <a:normAutofit/>
          </a:bodyPr>
          <a:lstStyle/>
          <a:p>
            <a:pPr marL="0" lvl="0" indent="0">
              <a:buNone/>
            </a:pPr>
            <a:r>
              <a:rPr lang="en-GB" sz="2400" b="1" dirty="0"/>
              <a:t>Outcome indicators</a:t>
            </a:r>
          </a:p>
          <a:p>
            <a:pPr lvl="1"/>
            <a:r>
              <a:rPr lang="en-US" sz="2400" b="1" cap="none" dirty="0">
                <a:highlight>
                  <a:srgbClr val="FFFF00"/>
                </a:highlight>
              </a:rPr>
              <a:t>Sustained behavior </a:t>
            </a:r>
            <a:r>
              <a:rPr lang="en-US" sz="2400" b="1" cap="none" dirty="0"/>
              <a:t>of using, at all times, by </a:t>
            </a:r>
            <a:r>
              <a:rPr lang="en-US" sz="2400" b="1" cap="none" dirty="0">
                <a:highlight>
                  <a:srgbClr val="FFFF00"/>
                </a:highlight>
              </a:rPr>
              <a:t>all members of an household</a:t>
            </a:r>
            <a:r>
              <a:rPr lang="en-US" sz="2400" b="1" cap="none" dirty="0"/>
              <a:t>, an improved toilet facility, and </a:t>
            </a:r>
            <a:endParaRPr lang="en-IN" sz="2400" b="1" cap="none" dirty="0"/>
          </a:p>
          <a:p>
            <a:pPr lvl="1"/>
            <a:r>
              <a:rPr lang="en-US" sz="2400" b="1" cap="none" dirty="0"/>
              <a:t>An </a:t>
            </a:r>
            <a:r>
              <a:rPr lang="en-US" sz="2400" b="1" cap="none" dirty="0">
                <a:highlight>
                  <a:srgbClr val="FFFF00"/>
                </a:highlight>
              </a:rPr>
              <a:t>access of a basic (improved) toilet</a:t>
            </a:r>
            <a:r>
              <a:rPr lang="en-US" sz="2400" b="1" cap="none" dirty="0"/>
              <a:t>, as defined by the SDG, for every household in the rural area. </a:t>
            </a:r>
            <a:endParaRPr lang="en-IN" sz="2400" b="1" cap="none" dirty="0"/>
          </a:p>
          <a:p>
            <a:pPr marL="0" indent="0">
              <a:buNone/>
            </a:pPr>
            <a:r>
              <a:rPr lang="en-IN" sz="2400" b="1" dirty="0"/>
              <a:t>Approach</a:t>
            </a:r>
          </a:p>
          <a:p>
            <a:pPr lvl="1"/>
            <a:r>
              <a:rPr lang="en-US" cap="none" dirty="0">
                <a:highlight>
                  <a:srgbClr val="FFFF00"/>
                </a:highlight>
              </a:rPr>
              <a:t>Awareness raising and building demand</a:t>
            </a:r>
            <a:r>
              <a:rPr lang="en-US" cap="none" dirty="0"/>
              <a:t>. undertaken at </a:t>
            </a:r>
            <a:r>
              <a:rPr lang="en-US" cap="none" dirty="0">
                <a:highlight>
                  <a:srgbClr val="FFFF00"/>
                </a:highlight>
              </a:rPr>
              <a:t>community level </a:t>
            </a:r>
            <a:r>
              <a:rPr lang="en-US" cap="none" dirty="0"/>
              <a:t>using participatory approaches; follow up at individual household level; inter-personal approaches to ‘</a:t>
            </a:r>
            <a:r>
              <a:rPr lang="en-US" cap="none" dirty="0">
                <a:highlight>
                  <a:srgbClr val="FFFF00"/>
                </a:highlight>
              </a:rPr>
              <a:t>trigger’ community</a:t>
            </a:r>
            <a:r>
              <a:rPr lang="en-US" cap="none" dirty="0"/>
              <a:t>; supplemented with mass media and social media messaging</a:t>
            </a:r>
          </a:p>
          <a:p>
            <a:pPr lvl="1"/>
            <a:r>
              <a:rPr lang="en-US" cap="none" dirty="0">
                <a:highlight>
                  <a:srgbClr val="FFFF00"/>
                </a:highlight>
              </a:rPr>
              <a:t>Infrastructure; </a:t>
            </a:r>
            <a:r>
              <a:rPr lang="en-US" cap="none" dirty="0"/>
              <a:t>through individual household-based facility. felt need leads to </a:t>
            </a:r>
            <a:r>
              <a:rPr lang="en-US" cap="none" dirty="0">
                <a:highlight>
                  <a:srgbClr val="FFFF00"/>
                </a:highlight>
              </a:rPr>
              <a:t>invest own resources in constructing</a:t>
            </a:r>
            <a:r>
              <a:rPr lang="en-US" cap="none" dirty="0"/>
              <a:t>; </a:t>
            </a:r>
            <a:r>
              <a:rPr lang="en-US" cap="none" dirty="0">
                <a:highlight>
                  <a:srgbClr val="FFFF00"/>
                </a:highlight>
              </a:rPr>
              <a:t>household fully pay </a:t>
            </a:r>
            <a:r>
              <a:rPr lang="en-US" cap="none" dirty="0"/>
              <a:t>for facility. </a:t>
            </a:r>
            <a:endParaRPr lang="en-IN" cap="none" dirty="0"/>
          </a:p>
          <a:p>
            <a:pPr marL="0" indent="0">
              <a:buNone/>
            </a:pPr>
            <a:r>
              <a:rPr lang="en-IN" sz="2400" b="1" dirty="0"/>
              <a:t>Costs</a:t>
            </a:r>
          </a:p>
          <a:p>
            <a:pPr lvl="1">
              <a:lnSpc>
                <a:spcPct val="130000"/>
              </a:lnSpc>
            </a:pPr>
            <a:r>
              <a:rPr lang="en-IN" sz="2000" b="1" cap="none" dirty="0"/>
              <a:t>TBD</a:t>
            </a:r>
          </a:p>
          <a:p>
            <a:pPr marL="0" indent="0">
              <a:buNone/>
            </a:pPr>
            <a:endParaRPr lang="en-IN" sz="2400" cap="none" dirty="0"/>
          </a:p>
        </p:txBody>
      </p:sp>
    </p:spTree>
    <p:extLst>
      <p:ext uri="{BB962C8B-B14F-4D97-AF65-F5344CB8AC3E}">
        <p14:creationId xmlns:p14="http://schemas.microsoft.com/office/powerpoint/2010/main" val="38375096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913774" y="158478"/>
            <a:ext cx="10364451" cy="841115"/>
          </a:xfrm>
        </p:spPr>
        <p:txBody>
          <a:bodyPr>
            <a:normAutofit/>
          </a:bodyPr>
          <a:lstStyle/>
          <a:p>
            <a:pPr lvl="0"/>
            <a:r>
              <a:rPr lang="en-GB" b="1" dirty="0"/>
              <a:t>Improved school sanitation</a:t>
            </a:r>
            <a:endParaRPr lang="en-IN" b="1" dirty="0"/>
          </a:p>
        </p:txBody>
      </p:sp>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283975" y="930176"/>
            <a:ext cx="11767931" cy="5927823"/>
          </a:xfrm>
        </p:spPr>
        <p:txBody>
          <a:bodyPr>
            <a:normAutofit fontScale="92500"/>
          </a:bodyPr>
          <a:lstStyle/>
          <a:p>
            <a:pPr marL="0" lvl="0" indent="0">
              <a:lnSpc>
                <a:spcPct val="100000"/>
              </a:lnSpc>
              <a:buNone/>
            </a:pPr>
            <a:r>
              <a:rPr lang="en-GB" b="1" dirty="0"/>
              <a:t>Outcome indicators</a:t>
            </a:r>
          </a:p>
          <a:p>
            <a:pPr lvl="1">
              <a:lnSpc>
                <a:spcPct val="100000"/>
              </a:lnSpc>
            </a:pPr>
            <a:r>
              <a:rPr lang="en-US" b="1" cap="none" dirty="0"/>
              <a:t>All </a:t>
            </a:r>
            <a:r>
              <a:rPr lang="en-US" b="1" cap="none" dirty="0">
                <a:highlight>
                  <a:srgbClr val="FFFF00"/>
                </a:highlight>
              </a:rPr>
              <a:t>schools </a:t>
            </a:r>
            <a:r>
              <a:rPr lang="en-US" b="1" cap="none" dirty="0"/>
              <a:t>in the rural areas (townships and below) have access to </a:t>
            </a:r>
            <a:r>
              <a:rPr lang="en-US" b="1" cap="none" dirty="0">
                <a:highlight>
                  <a:srgbClr val="FFFF00"/>
                </a:highlight>
              </a:rPr>
              <a:t>sex-segregated sanitation </a:t>
            </a:r>
            <a:r>
              <a:rPr lang="en-US" b="1" cap="none" dirty="0"/>
              <a:t>and hygiene facilities. </a:t>
            </a:r>
            <a:endParaRPr lang="en-IN" b="1" cap="none" dirty="0"/>
          </a:p>
          <a:p>
            <a:pPr lvl="1">
              <a:lnSpc>
                <a:spcPct val="100000"/>
              </a:lnSpc>
            </a:pPr>
            <a:r>
              <a:rPr lang="en-US" b="1" cap="none" dirty="0"/>
              <a:t>The </a:t>
            </a:r>
            <a:r>
              <a:rPr lang="en-US" b="1" cap="none" dirty="0">
                <a:highlight>
                  <a:srgbClr val="FFFF00"/>
                </a:highlight>
              </a:rPr>
              <a:t>number of facilities </a:t>
            </a:r>
            <a:r>
              <a:rPr lang="en-US" b="1" cap="none" dirty="0"/>
              <a:t>must be in the </a:t>
            </a:r>
            <a:r>
              <a:rPr lang="en-US" b="1" cap="none" dirty="0">
                <a:highlight>
                  <a:srgbClr val="FFFF00"/>
                </a:highlight>
              </a:rPr>
              <a:t>ratio of number of urinals and toilets for girl and boy children and staff</a:t>
            </a:r>
            <a:r>
              <a:rPr lang="en-US" b="1" cap="none" dirty="0"/>
              <a:t>, as set by national level standards</a:t>
            </a:r>
            <a:endParaRPr lang="en-IN" b="1" cap="none" dirty="0"/>
          </a:p>
          <a:p>
            <a:pPr lvl="1">
              <a:lnSpc>
                <a:spcPct val="100000"/>
              </a:lnSpc>
            </a:pPr>
            <a:r>
              <a:rPr lang="en-US" b="1" cap="none" dirty="0"/>
              <a:t>The facilities must be </a:t>
            </a:r>
            <a:r>
              <a:rPr lang="en-US" b="1" cap="none" dirty="0">
                <a:highlight>
                  <a:srgbClr val="FFFF00"/>
                </a:highlight>
              </a:rPr>
              <a:t>child friendly</a:t>
            </a:r>
            <a:r>
              <a:rPr lang="en-US" b="1" cap="none" dirty="0"/>
              <a:t>, considering the age of the children using them. </a:t>
            </a:r>
            <a:endParaRPr lang="en-IN" b="1" cap="none" dirty="0"/>
          </a:p>
          <a:p>
            <a:pPr lvl="1">
              <a:lnSpc>
                <a:spcPct val="100000"/>
              </a:lnSpc>
            </a:pPr>
            <a:r>
              <a:rPr lang="en-US" b="1" cap="none" dirty="0"/>
              <a:t>Appropriate </a:t>
            </a:r>
            <a:r>
              <a:rPr lang="en-US" b="1" cap="none" dirty="0">
                <a:highlight>
                  <a:srgbClr val="FFFF00"/>
                </a:highlight>
              </a:rPr>
              <a:t>arrangements </a:t>
            </a:r>
            <a:r>
              <a:rPr lang="en-US" b="1" cap="none" dirty="0"/>
              <a:t>must be in place to take care of </a:t>
            </a:r>
            <a:r>
              <a:rPr lang="en-US" b="1" cap="none" dirty="0">
                <a:highlight>
                  <a:srgbClr val="FFFF00"/>
                </a:highlight>
              </a:rPr>
              <a:t>the </a:t>
            </a:r>
            <a:r>
              <a:rPr lang="en-US" b="1" cap="none" dirty="0" err="1">
                <a:highlight>
                  <a:srgbClr val="FFFF00"/>
                </a:highlight>
              </a:rPr>
              <a:t>o&amp;m</a:t>
            </a:r>
            <a:r>
              <a:rPr lang="en-US" b="1" cap="none" dirty="0">
                <a:highlight>
                  <a:srgbClr val="FFFF00"/>
                </a:highlight>
              </a:rPr>
              <a:t> of the facilities</a:t>
            </a:r>
            <a:endParaRPr lang="en-IN" b="1" cap="none" dirty="0">
              <a:highlight>
                <a:srgbClr val="FFFF00"/>
              </a:highlight>
            </a:endParaRPr>
          </a:p>
          <a:p>
            <a:pPr lvl="1">
              <a:lnSpc>
                <a:spcPct val="100000"/>
              </a:lnSpc>
            </a:pPr>
            <a:r>
              <a:rPr lang="en-US" b="1" cap="none" dirty="0">
                <a:highlight>
                  <a:srgbClr val="FFFF00"/>
                </a:highlight>
              </a:rPr>
              <a:t>Facilities</a:t>
            </a:r>
            <a:r>
              <a:rPr lang="en-US" b="1" cap="none" dirty="0"/>
              <a:t> must be available in the schools </a:t>
            </a:r>
            <a:r>
              <a:rPr lang="en-US" b="1" cap="none" dirty="0">
                <a:highlight>
                  <a:srgbClr val="FFFF00"/>
                </a:highlight>
              </a:rPr>
              <a:t>for MHM</a:t>
            </a:r>
            <a:r>
              <a:rPr lang="en-US" b="1" cap="none" dirty="0"/>
              <a:t>, including </a:t>
            </a:r>
            <a:r>
              <a:rPr lang="en-US" b="1" cap="none" dirty="0">
                <a:highlight>
                  <a:srgbClr val="FFFF00"/>
                </a:highlight>
              </a:rPr>
              <a:t>safe space for changing</a:t>
            </a:r>
            <a:r>
              <a:rPr lang="en-US" b="1" cap="none" dirty="0"/>
              <a:t>, incinerators for disposal, etc. </a:t>
            </a:r>
            <a:endParaRPr lang="en-IN" b="1" cap="none" dirty="0"/>
          </a:p>
          <a:p>
            <a:pPr lvl="1">
              <a:lnSpc>
                <a:spcPct val="100000"/>
              </a:lnSpc>
            </a:pPr>
            <a:r>
              <a:rPr lang="en-US" b="1" cap="none" dirty="0"/>
              <a:t>All schools to include and conduct sanitation and hygiene </a:t>
            </a:r>
            <a:r>
              <a:rPr lang="en-US" b="1" cap="none" dirty="0">
                <a:highlight>
                  <a:srgbClr val="FFFF00"/>
                </a:highlight>
              </a:rPr>
              <a:t>behavior change lessons in their curriculum</a:t>
            </a:r>
            <a:r>
              <a:rPr lang="en-US" b="1" cap="none" dirty="0"/>
              <a:t>. </a:t>
            </a:r>
            <a:endParaRPr lang="en-IN" b="1" cap="none" dirty="0"/>
          </a:p>
          <a:p>
            <a:pPr marL="0" indent="0">
              <a:lnSpc>
                <a:spcPct val="100000"/>
              </a:lnSpc>
              <a:buNone/>
            </a:pPr>
            <a:r>
              <a:rPr lang="en-IN" b="1" dirty="0"/>
              <a:t>Approach</a:t>
            </a:r>
          </a:p>
          <a:p>
            <a:pPr lvl="1">
              <a:lnSpc>
                <a:spcPct val="100000"/>
              </a:lnSpc>
            </a:pPr>
            <a:r>
              <a:rPr lang="en-US" cap="none" dirty="0"/>
              <a:t>fully </a:t>
            </a:r>
            <a:r>
              <a:rPr lang="en-US" cap="none" dirty="0">
                <a:highlight>
                  <a:srgbClr val="FFFF00"/>
                </a:highlight>
              </a:rPr>
              <a:t>subsidized by education department</a:t>
            </a:r>
            <a:r>
              <a:rPr lang="en-US" cap="none" dirty="0"/>
              <a:t>, development partners or private sector; school/PTA partly. </a:t>
            </a:r>
            <a:endParaRPr lang="en-IN" cap="none" dirty="0"/>
          </a:p>
          <a:p>
            <a:pPr lvl="1">
              <a:lnSpc>
                <a:spcPct val="100000"/>
              </a:lnSpc>
            </a:pPr>
            <a:r>
              <a:rPr lang="en-US" cap="none" dirty="0">
                <a:highlight>
                  <a:srgbClr val="FFFF00"/>
                </a:highlight>
              </a:rPr>
              <a:t>national level standards </a:t>
            </a:r>
            <a:r>
              <a:rPr lang="en-US" cap="none" dirty="0"/>
              <a:t>on urinals and toilet facilities followed while designing the number of facilities. correspond to the age of the children, user-friendly. well ventilated have light, access in emergency, heights as per children. localized consultative process. </a:t>
            </a:r>
            <a:endParaRPr lang="en-IN" cap="none" dirty="0"/>
          </a:p>
          <a:p>
            <a:pPr lvl="1">
              <a:lnSpc>
                <a:spcPct val="100000"/>
              </a:lnSpc>
            </a:pPr>
            <a:r>
              <a:rPr lang="en-US" cap="none" dirty="0">
                <a:highlight>
                  <a:srgbClr val="FFFF00"/>
                </a:highlight>
              </a:rPr>
              <a:t>national level budget per school toilet set </a:t>
            </a:r>
            <a:r>
              <a:rPr lang="en-US" cap="none" dirty="0"/>
              <a:t>by the ministry. Additional hardship allowances for difficult to reach areas. schools top up with additional resources</a:t>
            </a:r>
            <a:endParaRPr lang="en-IN" cap="none" dirty="0"/>
          </a:p>
          <a:p>
            <a:pPr lvl="1">
              <a:lnSpc>
                <a:spcPct val="100000"/>
              </a:lnSpc>
            </a:pPr>
            <a:r>
              <a:rPr lang="en-US" cap="none" dirty="0">
                <a:highlight>
                  <a:srgbClr val="FFFF00"/>
                </a:highlight>
              </a:rPr>
              <a:t>environmental education in schools</a:t>
            </a:r>
            <a:r>
              <a:rPr lang="en-US" cap="none" dirty="0"/>
              <a:t>. </a:t>
            </a:r>
            <a:r>
              <a:rPr lang="en-US" sz="1600" cap="none" dirty="0"/>
              <a:t>Curriculum developed/strengthened, Capacity building of teachers, Regular lessons undertaken</a:t>
            </a:r>
            <a:r>
              <a:rPr lang="en-US" sz="1600" dirty="0"/>
              <a:t>. </a:t>
            </a:r>
            <a:endParaRPr lang="en-IN" sz="1600" dirty="0"/>
          </a:p>
          <a:p>
            <a:pPr marL="0" indent="0">
              <a:lnSpc>
                <a:spcPct val="100000"/>
              </a:lnSpc>
              <a:buNone/>
            </a:pPr>
            <a:r>
              <a:rPr lang="en-IN" b="1" dirty="0"/>
              <a:t>Costs</a:t>
            </a:r>
          </a:p>
          <a:p>
            <a:pPr lvl="1">
              <a:lnSpc>
                <a:spcPct val="100000"/>
              </a:lnSpc>
            </a:pPr>
            <a:r>
              <a:rPr lang="en-IN" b="1" cap="none" dirty="0"/>
              <a:t>TBD</a:t>
            </a:r>
          </a:p>
          <a:p>
            <a:pPr marL="0" indent="0">
              <a:lnSpc>
                <a:spcPct val="100000"/>
              </a:lnSpc>
              <a:buNone/>
            </a:pPr>
            <a:endParaRPr lang="en-IN" cap="none" dirty="0"/>
          </a:p>
        </p:txBody>
      </p:sp>
    </p:spTree>
    <p:extLst>
      <p:ext uri="{BB962C8B-B14F-4D97-AF65-F5344CB8AC3E}">
        <p14:creationId xmlns:p14="http://schemas.microsoft.com/office/powerpoint/2010/main" val="767381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913774" y="158478"/>
            <a:ext cx="10364451" cy="841115"/>
          </a:xfrm>
        </p:spPr>
        <p:txBody>
          <a:bodyPr>
            <a:normAutofit/>
          </a:bodyPr>
          <a:lstStyle/>
          <a:p>
            <a:pPr lvl="0"/>
            <a:r>
              <a:rPr lang="en-GB" b="1" dirty="0"/>
              <a:t>Improved HCF sanitation</a:t>
            </a:r>
            <a:endParaRPr lang="en-IN" b="1" dirty="0"/>
          </a:p>
        </p:txBody>
      </p:sp>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283975" y="930176"/>
            <a:ext cx="11767931" cy="5927823"/>
          </a:xfrm>
        </p:spPr>
        <p:txBody>
          <a:bodyPr>
            <a:normAutofit lnSpcReduction="10000"/>
          </a:bodyPr>
          <a:lstStyle/>
          <a:p>
            <a:pPr marL="457200" lvl="1" indent="0">
              <a:buNone/>
            </a:pPr>
            <a:r>
              <a:rPr lang="en-GB" sz="2400" b="1" cap="none" dirty="0"/>
              <a:t>Outcome indicators</a:t>
            </a:r>
          </a:p>
          <a:p>
            <a:pPr lvl="1"/>
            <a:r>
              <a:rPr lang="en-US" sz="2400" b="1" cap="none" dirty="0"/>
              <a:t>All </a:t>
            </a:r>
            <a:r>
              <a:rPr lang="en-US" sz="2400" b="1" cap="none" dirty="0">
                <a:highlight>
                  <a:srgbClr val="FFFF00"/>
                </a:highlight>
              </a:rPr>
              <a:t>health care facilities </a:t>
            </a:r>
            <a:r>
              <a:rPr lang="en-US" sz="2400" b="1" cap="none" dirty="0"/>
              <a:t>at rural areas are </a:t>
            </a:r>
            <a:r>
              <a:rPr lang="en-US" sz="2400" b="1" cap="none" dirty="0">
                <a:highlight>
                  <a:srgbClr val="FFFF00"/>
                </a:highlight>
              </a:rPr>
              <a:t>equipped with sanitation </a:t>
            </a:r>
            <a:r>
              <a:rPr lang="en-US" sz="2400" b="1" cap="none" dirty="0"/>
              <a:t>and hygiene facilities, as per the standards. </a:t>
            </a:r>
            <a:endParaRPr lang="en-IN" sz="2400" b="1" cap="none" dirty="0"/>
          </a:p>
          <a:p>
            <a:pPr lvl="2"/>
            <a:endParaRPr lang="en-GB" sz="2000" cap="none" dirty="0"/>
          </a:p>
          <a:p>
            <a:pPr marL="457200" lvl="1" indent="0">
              <a:buNone/>
            </a:pPr>
            <a:r>
              <a:rPr lang="en-IN" sz="2400" b="1" cap="none" dirty="0"/>
              <a:t>Approach</a:t>
            </a:r>
          </a:p>
          <a:p>
            <a:pPr lvl="1"/>
            <a:r>
              <a:rPr lang="en-US" sz="2400" cap="none" dirty="0"/>
              <a:t>HCFs from township and below have sanitation and hygiene facilities. </a:t>
            </a:r>
            <a:r>
              <a:rPr lang="en-US" sz="2400" cap="none" dirty="0">
                <a:highlight>
                  <a:srgbClr val="FFFF00"/>
                </a:highlight>
              </a:rPr>
              <a:t>constructed/upgraded from budget </a:t>
            </a:r>
            <a:r>
              <a:rPr lang="en-US" sz="2400" cap="none" dirty="0"/>
              <a:t>of hospitals. </a:t>
            </a:r>
            <a:endParaRPr lang="en-IN" sz="2400" cap="none" dirty="0"/>
          </a:p>
          <a:p>
            <a:pPr lvl="1"/>
            <a:r>
              <a:rPr lang="en-US" sz="2400" cap="none" dirty="0"/>
              <a:t>number of </a:t>
            </a:r>
            <a:r>
              <a:rPr lang="en-US" sz="2400" cap="none" dirty="0">
                <a:highlight>
                  <a:srgbClr val="FFFF00"/>
                </a:highlight>
              </a:rPr>
              <a:t>facilities commensurate with standards </a:t>
            </a:r>
            <a:r>
              <a:rPr lang="en-US" sz="2400" cap="none" dirty="0"/>
              <a:t>set for urinals and toilets per inpatients, outpatients and medical staff. gender segregated. </a:t>
            </a:r>
            <a:endParaRPr lang="en-IN" sz="2400" cap="none" dirty="0"/>
          </a:p>
          <a:p>
            <a:pPr lvl="1"/>
            <a:r>
              <a:rPr lang="en-US" sz="2400" cap="none" dirty="0">
                <a:highlight>
                  <a:srgbClr val="FFFF00"/>
                </a:highlight>
              </a:rPr>
              <a:t>upkeep undertaken from the </a:t>
            </a:r>
            <a:r>
              <a:rPr lang="en-US" sz="2400" cap="none" dirty="0" err="1">
                <a:highlight>
                  <a:srgbClr val="FFFF00"/>
                </a:highlight>
              </a:rPr>
              <a:t>o&amp;m</a:t>
            </a:r>
            <a:r>
              <a:rPr lang="en-US" sz="2400" cap="none" dirty="0">
                <a:highlight>
                  <a:srgbClr val="FFFF00"/>
                </a:highlight>
              </a:rPr>
              <a:t> budget</a:t>
            </a:r>
            <a:r>
              <a:rPr lang="en-US" sz="2400" cap="none" dirty="0"/>
              <a:t>.</a:t>
            </a:r>
            <a:endParaRPr lang="en-IN" sz="2400" cap="none" dirty="0"/>
          </a:p>
          <a:p>
            <a:pPr lvl="1"/>
            <a:r>
              <a:rPr lang="en-US" sz="2400" cap="none" dirty="0"/>
              <a:t> </a:t>
            </a:r>
            <a:endParaRPr lang="en-IN" sz="2400" cap="none" dirty="0"/>
          </a:p>
          <a:p>
            <a:pPr marL="457200" lvl="1" indent="0">
              <a:buNone/>
            </a:pPr>
            <a:r>
              <a:rPr lang="en-IN" sz="2400" b="1" cap="none" dirty="0"/>
              <a:t>Costs</a:t>
            </a:r>
          </a:p>
          <a:p>
            <a:pPr lvl="2">
              <a:lnSpc>
                <a:spcPct val="130000"/>
              </a:lnSpc>
            </a:pPr>
            <a:r>
              <a:rPr lang="en-IN" sz="2000" b="1" cap="none" dirty="0" err="1"/>
              <a:t>Tbd</a:t>
            </a:r>
            <a:endParaRPr lang="en-IN" sz="2000" b="1" cap="none" dirty="0"/>
          </a:p>
          <a:p>
            <a:pPr marL="457200" lvl="1" indent="0">
              <a:buNone/>
            </a:pPr>
            <a:endParaRPr lang="en-IN" sz="2400" cap="none" dirty="0"/>
          </a:p>
        </p:txBody>
      </p:sp>
    </p:spTree>
    <p:extLst>
      <p:ext uri="{BB962C8B-B14F-4D97-AF65-F5344CB8AC3E}">
        <p14:creationId xmlns:p14="http://schemas.microsoft.com/office/powerpoint/2010/main" val="1986055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913774" y="158478"/>
            <a:ext cx="10364451" cy="841115"/>
          </a:xfrm>
        </p:spPr>
        <p:txBody>
          <a:bodyPr>
            <a:normAutofit/>
          </a:bodyPr>
          <a:lstStyle/>
          <a:p>
            <a:pPr lvl="0"/>
            <a:r>
              <a:rPr lang="en-GB" b="1" dirty="0"/>
              <a:t>Improved public place sanitation</a:t>
            </a:r>
            <a:endParaRPr lang="en-IN" b="1" dirty="0"/>
          </a:p>
        </p:txBody>
      </p:sp>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283975" y="930176"/>
            <a:ext cx="11767931" cy="5927823"/>
          </a:xfrm>
        </p:spPr>
        <p:txBody>
          <a:bodyPr>
            <a:normAutofit fontScale="92500"/>
          </a:bodyPr>
          <a:lstStyle/>
          <a:p>
            <a:pPr marL="0" lvl="0" indent="0">
              <a:buNone/>
            </a:pPr>
            <a:r>
              <a:rPr lang="en-GB" sz="1400" b="1" cap="none" dirty="0"/>
              <a:t>Outcome indicators</a:t>
            </a:r>
          </a:p>
          <a:p>
            <a:pPr lvl="1"/>
            <a:r>
              <a:rPr lang="en-US" sz="2000" b="1" cap="none" dirty="0">
                <a:highlight>
                  <a:srgbClr val="FFFF00"/>
                </a:highlight>
              </a:rPr>
              <a:t>Visitors transiting public places have access </a:t>
            </a:r>
            <a:r>
              <a:rPr lang="en-US" sz="2000" b="1" cap="none" dirty="0"/>
              <a:t>to sanitation and hygiene facilities. </a:t>
            </a:r>
            <a:endParaRPr lang="en-IN" sz="2000" b="1" cap="none" dirty="0"/>
          </a:p>
          <a:p>
            <a:pPr lvl="1"/>
            <a:r>
              <a:rPr lang="en-US" sz="2000" b="1" cap="none" dirty="0"/>
              <a:t>The facilities in these public places are </a:t>
            </a:r>
            <a:r>
              <a:rPr lang="en-US" sz="2000" b="1" cap="none" dirty="0">
                <a:highlight>
                  <a:srgbClr val="FFFF00"/>
                </a:highlight>
              </a:rPr>
              <a:t>maintained</a:t>
            </a:r>
            <a:r>
              <a:rPr lang="en-US" sz="2000" b="1" cap="none" dirty="0"/>
              <a:t> out of predominantly </a:t>
            </a:r>
            <a:r>
              <a:rPr lang="en-US" sz="2000" b="1" cap="none" dirty="0">
                <a:highlight>
                  <a:srgbClr val="FFFF00"/>
                </a:highlight>
              </a:rPr>
              <a:t>user-generated fees</a:t>
            </a:r>
            <a:r>
              <a:rPr lang="en-US" sz="2000" b="1" cap="none" dirty="0"/>
              <a:t>. </a:t>
            </a:r>
            <a:endParaRPr lang="en-IN" sz="2000" b="1" cap="none" dirty="0"/>
          </a:p>
          <a:p>
            <a:pPr marL="0" indent="0">
              <a:buNone/>
            </a:pPr>
            <a:r>
              <a:rPr lang="en-IN" sz="1400" b="1" cap="none" dirty="0"/>
              <a:t>Approach</a:t>
            </a:r>
          </a:p>
          <a:p>
            <a:pPr lvl="1"/>
            <a:r>
              <a:rPr lang="en-US" cap="none" dirty="0"/>
              <a:t>constructed at </a:t>
            </a:r>
            <a:r>
              <a:rPr lang="en-US" cap="none" dirty="0">
                <a:highlight>
                  <a:srgbClr val="FFFF00"/>
                </a:highlight>
              </a:rPr>
              <a:t>places with high footfall </a:t>
            </a:r>
            <a:r>
              <a:rPr lang="en-US" cap="none" dirty="0"/>
              <a:t>of floating population. markets, bus stops, religious </a:t>
            </a:r>
            <a:r>
              <a:rPr lang="en-US" cap="none" dirty="0" err="1"/>
              <a:t>centres</a:t>
            </a:r>
            <a:r>
              <a:rPr lang="en-US" cap="none" dirty="0"/>
              <a:t>, festivals, </a:t>
            </a:r>
            <a:endParaRPr lang="en-IN" cap="none" dirty="0"/>
          </a:p>
          <a:p>
            <a:pPr lvl="1"/>
            <a:r>
              <a:rPr lang="en-US" cap="none" dirty="0"/>
              <a:t>details understood through </a:t>
            </a:r>
            <a:r>
              <a:rPr lang="en-US" cap="none" dirty="0">
                <a:highlight>
                  <a:srgbClr val="FFFF00"/>
                </a:highlight>
              </a:rPr>
              <a:t>needs assessment</a:t>
            </a:r>
            <a:r>
              <a:rPr lang="en-US" cap="none" dirty="0"/>
              <a:t>. cost-benefit analysis to understand sustainability based on user fees. </a:t>
            </a:r>
            <a:endParaRPr lang="en-IN" cap="none" dirty="0"/>
          </a:p>
          <a:p>
            <a:pPr lvl="1"/>
            <a:r>
              <a:rPr lang="en-US" cap="none" dirty="0">
                <a:highlight>
                  <a:srgbClr val="FFFF00"/>
                </a:highlight>
              </a:rPr>
              <a:t>budget at national level</a:t>
            </a:r>
            <a:r>
              <a:rPr lang="en-US" cap="none" dirty="0"/>
              <a:t>, difficult to reach areas may have a hardship component. costs borne out of </a:t>
            </a:r>
            <a:r>
              <a:rPr lang="en-US" cap="none" dirty="0">
                <a:highlight>
                  <a:srgbClr val="FFFF00"/>
                </a:highlight>
              </a:rPr>
              <a:t>public funds</a:t>
            </a:r>
            <a:r>
              <a:rPr lang="en-US" cap="none" dirty="0"/>
              <a:t>. government set up </a:t>
            </a:r>
            <a:r>
              <a:rPr lang="en-US" cap="none" dirty="0">
                <a:highlight>
                  <a:srgbClr val="FFFF00"/>
                </a:highlight>
              </a:rPr>
              <a:t>viability gap fund</a:t>
            </a:r>
            <a:r>
              <a:rPr lang="en-US" cap="none" dirty="0"/>
              <a:t>. </a:t>
            </a:r>
            <a:endParaRPr lang="en-IN" cap="none" dirty="0"/>
          </a:p>
          <a:p>
            <a:pPr lvl="1"/>
            <a:r>
              <a:rPr lang="en-US" cap="none" dirty="0"/>
              <a:t>construction and/or O&amp;M through a </a:t>
            </a:r>
            <a:r>
              <a:rPr lang="en-US" cap="none" dirty="0">
                <a:highlight>
                  <a:srgbClr val="FFFF00"/>
                </a:highlight>
              </a:rPr>
              <a:t>public-private partnership mode,</a:t>
            </a:r>
            <a:r>
              <a:rPr lang="en-US" cap="none" dirty="0"/>
              <a:t> private sector involved in construction or </a:t>
            </a:r>
            <a:r>
              <a:rPr lang="en-US" cap="none" dirty="0" err="1"/>
              <a:t>o&amp;m</a:t>
            </a:r>
            <a:r>
              <a:rPr lang="en-US" cap="none" dirty="0"/>
              <a:t> or both. special consideration given to local entities / </a:t>
            </a:r>
            <a:r>
              <a:rPr lang="en-US" cap="none" dirty="0" err="1"/>
              <a:t>ngos</a:t>
            </a:r>
            <a:r>
              <a:rPr lang="en-US" cap="none" dirty="0"/>
              <a:t> / </a:t>
            </a:r>
            <a:r>
              <a:rPr lang="en-US" cap="none" dirty="0" err="1"/>
              <a:t>shgs</a:t>
            </a:r>
            <a:r>
              <a:rPr lang="en-US" cap="none" dirty="0"/>
              <a:t>, etc. contract, drawn up between the public and private parties. </a:t>
            </a:r>
            <a:endParaRPr lang="en-IN" cap="none" dirty="0"/>
          </a:p>
          <a:p>
            <a:pPr lvl="1"/>
            <a:r>
              <a:rPr lang="en-US" cap="none" dirty="0"/>
              <a:t>If the construction by private, capital expenditure themselves or depend on public funding; </a:t>
            </a:r>
            <a:r>
              <a:rPr lang="en-US" cap="none" dirty="0" err="1"/>
              <a:t>o&amp;m</a:t>
            </a:r>
            <a:r>
              <a:rPr lang="en-US" cap="none" dirty="0"/>
              <a:t> reflect recovery of the capex. </a:t>
            </a:r>
            <a:endParaRPr lang="en-IN" cap="none" dirty="0"/>
          </a:p>
          <a:p>
            <a:pPr lvl="1"/>
            <a:r>
              <a:rPr lang="en-US" cap="none" dirty="0">
                <a:highlight>
                  <a:srgbClr val="FFFF00"/>
                </a:highlight>
              </a:rPr>
              <a:t>user fees shall be affordable to the type of users </a:t>
            </a:r>
            <a:r>
              <a:rPr lang="en-US" cap="none" dirty="0"/>
              <a:t>, shall contribute to the O&amp;M of the project. </a:t>
            </a:r>
            <a:endParaRPr lang="en-IN" cap="none" dirty="0"/>
          </a:p>
          <a:p>
            <a:pPr lvl="1"/>
            <a:r>
              <a:rPr lang="en-US" cap="none" dirty="0"/>
              <a:t>IF user fee affordable, is </a:t>
            </a:r>
            <a:r>
              <a:rPr lang="en-US" cap="none" dirty="0">
                <a:highlight>
                  <a:srgbClr val="FFFF00"/>
                </a:highlight>
              </a:rPr>
              <a:t>not meet the </a:t>
            </a:r>
            <a:r>
              <a:rPr lang="en-US" cap="none" dirty="0" err="1">
                <a:highlight>
                  <a:srgbClr val="FFFF00"/>
                </a:highlight>
              </a:rPr>
              <a:t>o&amp;m</a:t>
            </a:r>
            <a:r>
              <a:rPr lang="en-US" cap="none" dirty="0">
                <a:highlight>
                  <a:srgbClr val="FFFF00"/>
                </a:highlight>
              </a:rPr>
              <a:t> costs </a:t>
            </a:r>
            <a:r>
              <a:rPr lang="en-US" cap="none" dirty="0"/>
              <a:t>+ profit, entitled to </a:t>
            </a:r>
            <a:r>
              <a:rPr lang="en-US" cap="none" dirty="0">
                <a:highlight>
                  <a:srgbClr val="FFFF00"/>
                </a:highlight>
              </a:rPr>
              <a:t>viability gap fund</a:t>
            </a:r>
            <a:r>
              <a:rPr lang="en-US" cap="none" dirty="0"/>
              <a:t>. preceded by detailed study to make sure that the deficit is real; not more than 40% of the O&amp;M costs. </a:t>
            </a:r>
            <a:endParaRPr lang="en-IN" cap="none" dirty="0"/>
          </a:p>
          <a:p>
            <a:pPr marL="0" indent="0">
              <a:buNone/>
            </a:pPr>
            <a:r>
              <a:rPr lang="en-IN" sz="1400" b="1" cap="none" dirty="0"/>
              <a:t>Costs</a:t>
            </a:r>
          </a:p>
          <a:p>
            <a:pPr lvl="1">
              <a:lnSpc>
                <a:spcPct val="130000"/>
              </a:lnSpc>
            </a:pPr>
            <a:r>
              <a:rPr lang="en-IN" sz="1100" b="1" cap="none" dirty="0" err="1"/>
              <a:t>Tbd</a:t>
            </a:r>
            <a:endParaRPr lang="en-IN" sz="1100" b="1" cap="none" dirty="0"/>
          </a:p>
          <a:p>
            <a:pPr marL="0" indent="0">
              <a:buNone/>
            </a:pPr>
            <a:endParaRPr lang="en-IN" sz="1400" cap="none" dirty="0"/>
          </a:p>
        </p:txBody>
      </p:sp>
    </p:spTree>
    <p:extLst>
      <p:ext uri="{BB962C8B-B14F-4D97-AF65-F5344CB8AC3E}">
        <p14:creationId xmlns:p14="http://schemas.microsoft.com/office/powerpoint/2010/main" val="30470016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913774" y="158478"/>
            <a:ext cx="10364451" cy="841115"/>
          </a:xfrm>
        </p:spPr>
        <p:txBody>
          <a:bodyPr>
            <a:normAutofit/>
          </a:bodyPr>
          <a:lstStyle/>
          <a:p>
            <a:pPr lvl="0"/>
            <a:r>
              <a:rPr lang="en-GB" b="1" dirty="0"/>
              <a:t>Sanitation IN EMERGENCY SITUATIONS</a:t>
            </a:r>
            <a:endParaRPr lang="en-IN" b="1" dirty="0"/>
          </a:p>
        </p:txBody>
      </p:sp>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283975" y="930176"/>
            <a:ext cx="11767931" cy="5927823"/>
          </a:xfrm>
        </p:spPr>
        <p:txBody>
          <a:bodyPr>
            <a:normAutofit/>
          </a:bodyPr>
          <a:lstStyle/>
          <a:p>
            <a:pPr marL="0" lvl="0" indent="0">
              <a:buNone/>
            </a:pPr>
            <a:r>
              <a:rPr lang="en-GB" sz="1900" b="1" cap="none" dirty="0"/>
              <a:t>Outcome indicators</a:t>
            </a:r>
          </a:p>
          <a:p>
            <a:pPr lvl="1"/>
            <a:r>
              <a:rPr lang="en-IN" b="1" cap="none" dirty="0">
                <a:highlight>
                  <a:srgbClr val="FFFF00"/>
                </a:highlight>
              </a:rPr>
              <a:t>Policies, plans, standards, procedures and capacity are in place </a:t>
            </a:r>
            <a:r>
              <a:rPr lang="en-IN" b="1" cap="none" dirty="0"/>
              <a:t>ready for humanitarian responses for sanitation and hygiene at national, state/region, district and township levels.</a:t>
            </a:r>
            <a:endParaRPr lang="en-IN" sz="1400" b="1" cap="none" dirty="0"/>
          </a:p>
          <a:p>
            <a:pPr lvl="1"/>
            <a:r>
              <a:rPr lang="en-IN" b="1" cap="none" dirty="0"/>
              <a:t>Wash government agencies, communities and local humanitarian actors </a:t>
            </a:r>
            <a:r>
              <a:rPr lang="en-IN" b="1" cap="none" dirty="0">
                <a:highlight>
                  <a:srgbClr val="FFFF00"/>
                </a:highlight>
              </a:rPr>
              <a:t>respond</a:t>
            </a:r>
            <a:r>
              <a:rPr lang="en-IN" b="1" cap="none" dirty="0"/>
              <a:t> to humanitarian situations </a:t>
            </a:r>
            <a:r>
              <a:rPr lang="en-IN" b="1" cap="none" dirty="0">
                <a:highlight>
                  <a:srgbClr val="FFFF00"/>
                </a:highlight>
              </a:rPr>
              <a:t>in a timely and targeted manner</a:t>
            </a:r>
            <a:r>
              <a:rPr lang="en-IN" b="1" cap="none" dirty="0"/>
              <a:t>, to meet national humanitarian standards, based upon humanitarian principles.</a:t>
            </a:r>
            <a:endParaRPr lang="en-IN" sz="1400" b="1" cap="none" dirty="0"/>
          </a:p>
          <a:p>
            <a:pPr lvl="1"/>
            <a:r>
              <a:rPr lang="en-IN" b="1" cap="none" dirty="0"/>
              <a:t>Wash government agencies, communities and humanitarian organisations </a:t>
            </a:r>
            <a:r>
              <a:rPr lang="en-IN" b="1" cap="none" dirty="0">
                <a:highlight>
                  <a:srgbClr val="FFFF00"/>
                </a:highlight>
              </a:rPr>
              <a:t>restore and build back </a:t>
            </a:r>
            <a:r>
              <a:rPr lang="en-IN" b="1" cap="none" dirty="0"/>
              <a:t>better the damaged wash services and infrastructure</a:t>
            </a:r>
            <a:endParaRPr lang="en-IN" sz="1400" b="1" cap="none" dirty="0"/>
          </a:p>
          <a:p>
            <a:pPr marL="0" indent="0">
              <a:buNone/>
            </a:pPr>
            <a:r>
              <a:rPr lang="en-IN" sz="1400" b="1" cap="none" dirty="0"/>
              <a:t>Approach</a:t>
            </a:r>
          </a:p>
          <a:p>
            <a:pPr lvl="1"/>
            <a:r>
              <a:rPr lang="en-IN" cap="none" dirty="0" err="1"/>
              <a:t>Tbd</a:t>
            </a:r>
            <a:r>
              <a:rPr lang="en-IN" cap="none" dirty="0"/>
              <a:t> </a:t>
            </a:r>
          </a:p>
          <a:p>
            <a:pPr marL="0" indent="0">
              <a:buNone/>
            </a:pPr>
            <a:r>
              <a:rPr lang="en-IN" sz="1400" b="1" cap="none" dirty="0"/>
              <a:t>Costs</a:t>
            </a:r>
          </a:p>
          <a:p>
            <a:pPr lvl="1">
              <a:lnSpc>
                <a:spcPct val="130000"/>
              </a:lnSpc>
            </a:pPr>
            <a:r>
              <a:rPr lang="en-IN" sz="1100" b="1" cap="none" dirty="0" err="1"/>
              <a:t>Tbd</a:t>
            </a:r>
            <a:endParaRPr lang="en-IN" sz="1100" b="1" cap="none" dirty="0"/>
          </a:p>
          <a:p>
            <a:pPr marL="0" indent="0">
              <a:buNone/>
            </a:pPr>
            <a:endParaRPr lang="en-IN" sz="1400" cap="none" dirty="0"/>
          </a:p>
        </p:txBody>
      </p:sp>
    </p:spTree>
    <p:extLst>
      <p:ext uri="{BB962C8B-B14F-4D97-AF65-F5344CB8AC3E}">
        <p14:creationId xmlns:p14="http://schemas.microsoft.com/office/powerpoint/2010/main" val="20049422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636C14A-2764-48F2-BF86-B0D1B4D8AA3A}"/>
              </a:ext>
            </a:extLst>
          </p:cNvPr>
          <p:cNvSpPr txBox="1"/>
          <p:nvPr/>
        </p:nvSpPr>
        <p:spPr>
          <a:xfrm>
            <a:off x="999594" y="1529048"/>
            <a:ext cx="10086796" cy="92333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IN" sz="5400" b="1" dirty="0">
                <a:latin typeface="Lucida Calligraphy" panose="03010101010101010101" pitchFamily="66" charset="0"/>
              </a:rPr>
              <a:t>OPEN FOR DISCUSSION!!</a:t>
            </a:r>
          </a:p>
        </p:txBody>
      </p:sp>
      <p:sp>
        <p:nvSpPr>
          <p:cNvPr id="5" name="Footer Placeholder 4">
            <a:extLst>
              <a:ext uri="{FF2B5EF4-FFF2-40B4-BE49-F238E27FC236}">
                <a16:creationId xmlns:a16="http://schemas.microsoft.com/office/drawing/2014/main" id="{AF18F26B-5126-4E5E-B4E1-600A751C7DB8}"/>
              </a:ext>
            </a:extLst>
          </p:cNvPr>
          <p:cNvSpPr txBox="1">
            <a:spLocks/>
          </p:cNvSpPr>
          <p:nvPr/>
        </p:nvSpPr>
        <p:spPr>
          <a:xfrm>
            <a:off x="2607224" y="5219463"/>
            <a:ext cx="2858461" cy="870883"/>
          </a:xfrm>
          <a:prstGeom prst="rect">
            <a:avLst/>
          </a:prstGeom>
          <a:solidFill>
            <a:schemeClr val="accent1">
              <a:lumMod val="40000"/>
              <a:lumOff val="60000"/>
            </a:schemeClr>
          </a:solidFill>
        </p:spPr>
        <p:txBody>
          <a:bodyPr vert="horz" lIns="91440" tIns="45720" rIns="91440" bIns="45720" rtlCol="0" anchor="ctr"/>
          <a:lstStyle>
            <a:defPPr>
              <a:defRPr lang="en-US"/>
            </a:defPPr>
            <a:lvl1pPr marL="0" algn="l" defTabSz="457200" rtl="0" eaLnBrk="1" latinLnBrk="0" hangingPunct="1">
              <a:defRPr sz="1100" b="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600" dirty="0"/>
              <a:t>Min Than Nyunt, Consultant mintn2008@gmail.com</a:t>
            </a:r>
            <a:endParaRPr lang="en-US" sz="1600" dirty="0"/>
          </a:p>
        </p:txBody>
      </p:sp>
      <p:sp>
        <p:nvSpPr>
          <p:cNvPr id="6" name="TextBox 5">
            <a:extLst>
              <a:ext uri="{FF2B5EF4-FFF2-40B4-BE49-F238E27FC236}">
                <a16:creationId xmlns:a16="http://schemas.microsoft.com/office/drawing/2014/main" id="{E8EE221A-6899-4773-A2C1-05C11BD5E0D8}"/>
              </a:ext>
            </a:extLst>
          </p:cNvPr>
          <p:cNvSpPr txBox="1"/>
          <p:nvPr/>
        </p:nvSpPr>
        <p:spPr>
          <a:xfrm>
            <a:off x="261258" y="5219463"/>
            <a:ext cx="2288840" cy="884657"/>
          </a:xfrm>
          <a:prstGeom prst="rect">
            <a:avLst/>
          </a:prstGeom>
          <a:solidFill>
            <a:schemeClr val="accent1">
              <a:lumMod val="40000"/>
              <a:lumOff val="60000"/>
            </a:schemeClr>
          </a:solidFill>
        </p:spPr>
        <p:txBody>
          <a:bodyPr vert="horz" lIns="91440" tIns="45720" rIns="91440" bIns="45720" rtlCol="0" anchor="ctr"/>
          <a:lstStyle>
            <a:defPPr>
              <a:defRPr lang="en-US"/>
            </a:defPPr>
            <a:lvl1pPr>
              <a:defRPr sz="1600" b="1"/>
            </a:lvl1pPr>
          </a:lstStyle>
          <a:p>
            <a:r>
              <a:rPr lang="en-IN" dirty="0"/>
              <a:t>Ajith Kumar</a:t>
            </a:r>
          </a:p>
          <a:p>
            <a:r>
              <a:rPr lang="en-IN" dirty="0"/>
              <a:t>Development Consultant</a:t>
            </a:r>
          </a:p>
          <a:p>
            <a:r>
              <a:rPr lang="en-IN" dirty="0">
                <a:hlinkClick r:id="rId3"/>
              </a:rPr>
              <a:t>ajith67@gmail.com</a:t>
            </a:r>
            <a:endParaRPr lang="en-IN" dirty="0"/>
          </a:p>
        </p:txBody>
      </p:sp>
      <p:pic>
        <p:nvPicPr>
          <p:cNvPr id="7" name="Picture 6" descr="A close up of a piece of paper&#10;&#10;Description automatically generated">
            <a:extLst>
              <a:ext uri="{FF2B5EF4-FFF2-40B4-BE49-F238E27FC236}">
                <a16:creationId xmlns:a16="http://schemas.microsoft.com/office/drawing/2014/main" id="{45E72AAF-99F5-4719-B831-B2EA6AB0C29B}"/>
              </a:ext>
            </a:extLst>
          </p:cNvPr>
          <p:cNvPicPr>
            <a:picLocks noChangeAspect="1"/>
          </p:cNvPicPr>
          <p:nvPr/>
        </p:nvPicPr>
        <p:blipFill>
          <a:blip r:embed="rId4"/>
          <a:stretch>
            <a:fillRect/>
          </a:stretch>
        </p:blipFill>
        <p:spPr>
          <a:xfrm>
            <a:off x="261258" y="6076611"/>
            <a:ext cx="624744" cy="624744"/>
          </a:xfrm>
          <a:prstGeom prst="rect">
            <a:avLst/>
          </a:prstGeom>
        </p:spPr>
      </p:pic>
    </p:spTree>
    <p:extLst>
      <p:ext uri="{BB962C8B-B14F-4D97-AF65-F5344CB8AC3E}">
        <p14:creationId xmlns:p14="http://schemas.microsoft.com/office/powerpoint/2010/main" val="2672957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AEA01-A923-40E8-A1D5-0CD4D0488818}"/>
              </a:ext>
            </a:extLst>
          </p:cNvPr>
          <p:cNvSpPr>
            <a:spLocks noGrp="1"/>
          </p:cNvSpPr>
          <p:nvPr>
            <p:ph type="title"/>
          </p:nvPr>
        </p:nvSpPr>
        <p:spPr>
          <a:xfrm>
            <a:off x="868339" y="169836"/>
            <a:ext cx="10364451" cy="1091013"/>
          </a:xfrm>
        </p:spPr>
        <p:txBody>
          <a:bodyPr/>
          <a:lstStyle/>
          <a:p>
            <a:r>
              <a:rPr lang="en-IN" b="1" dirty="0"/>
              <a:t>WHERE DO WE WANT TO REACH, AND WHAT IS THE PATHWAY?</a:t>
            </a:r>
          </a:p>
        </p:txBody>
      </p:sp>
      <p:graphicFrame>
        <p:nvGraphicFramePr>
          <p:cNvPr id="3" name="Table 2">
            <a:extLst>
              <a:ext uri="{FF2B5EF4-FFF2-40B4-BE49-F238E27FC236}">
                <a16:creationId xmlns:a16="http://schemas.microsoft.com/office/drawing/2014/main" id="{4C920798-1FD1-4973-9A77-E16EE3206B30}"/>
              </a:ext>
            </a:extLst>
          </p:cNvPr>
          <p:cNvGraphicFramePr>
            <a:graphicFrameLocks noGrp="1"/>
          </p:cNvGraphicFramePr>
          <p:nvPr/>
        </p:nvGraphicFramePr>
        <p:xfrm>
          <a:off x="734236" y="1516426"/>
          <a:ext cx="10723527" cy="4211138"/>
        </p:xfrm>
        <a:graphic>
          <a:graphicData uri="http://schemas.openxmlformats.org/drawingml/2006/table">
            <a:tbl>
              <a:tblPr firstRow="1" firstCol="1" bandRow="1">
                <a:tableStyleId>{5C22544A-7EE6-4342-B048-85BDC9FD1C3A}</a:tableStyleId>
              </a:tblPr>
              <a:tblGrid>
                <a:gridCol w="4065272">
                  <a:extLst>
                    <a:ext uri="{9D8B030D-6E8A-4147-A177-3AD203B41FA5}">
                      <a16:colId xmlns:a16="http://schemas.microsoft.com/office/drawing/2014/main" val="1717553484"/>
                    </a:ext>
                  </a:extLst>
                </a:gridCol>
                <a:gridCol w="1663594">
                  <a:extLst>
                    <a:ext uri="{9D8B030D-6E8A-4147-A177-3AD203B41FA5}">
                      <a16:colId xmlns:a16="http://schemas.microsoft.com/office/drawing/2014/main" val="1078330369"/>
                    </a:ext>
                  </a:extLst>
                </a:gridCol>
                <a:gridCol w="1664887">
                  <a:extLst>
                    <a:ext uri="{9D8B030D-6E8A-4147-A177-3AD203B41FA5}">
                      <a16:colId xmlns:a16="http://schemas.microsoft.com/office/drawing/2014/main" val="3471311354"/>
                    </a:ext>
                  </a:extLst>
                </a:gridCol>
                <a:gridCol w="1664887">
                  <a:extLst>
                    <a:ext uri="{9D8B030D-6E8A-4147-A177-3AD203B41FA5}">
                      <a16:colId xmlns:a16="http://schemas.microsoft.com/office/drawing/2014/main" val="4243198440"/>
                    </a:ext>
                  </a:extLst>
                </a:gridCol>
                <a:gridCol w="1664887">
                  <a:extLst>
                    <a:ext uri="{9D8B030D-6E8A-4147-A177-3AD203B41FA5}">
                      <a16:colId xmlns:a16="http://schemas.microsoft.com/office/drawing/2014/main" val="2763481554"/>
                    </a:ext>
                  </a:extLst>
                </a:gridCol>
              </a:tblGrid>
              <a:tr h="611638">
                <a:tc>
                  <a:txBody>
                    <a:bodyPr/>
                    <a:lstStyle/>
                    <a:p>
                      <a:pPr marL="228600" marR="0">
                        <a:spcBef>
                          <a:spcPts val="0"/>
                        </a:spcBef>
                        <a:spcAft>
                          <a:spcPts val="0"/>
                        </a:spcAft>
                      </a:pPr>
                      <a:r>
                        <a:rPr lang="en-US" sz="2000" dirty="0">
                          <a:effectLst/>
                        </a:rPr>
                        <a:t> </a:t>
                      </a: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spcBef>
                          <a:spcPts val="0"/>
                        </a:spcBef>
                        <a:spcAft>
                          <a:spcPts val="0"/>
                        </a:spcAft>
                      </a:pPr>
                      <a:r>
                        <a:rPr lang="en-US" sz="2000" dirty="0">
                          <a:effectLst/>
                        </a:rPr>
                        <a:t>Baseline (2019)</a:t>
                      </a: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spcBef>
                          <a:spcPts val="0"/>
                        </a:spcBef>
                        <a:spcAft>
                          <a:spcPts val="0"/>
                        </a:spcAft>
                      </a:pPr>
                      <a:r>
                        <a:rPr lang="en-US" sz="2000" dirty="0">
                          <a:effectLst/>
                        </a:rPr>
                        <a:t>2022</a:t>
                      </a: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spcBef>
                          <a:spcPts val="0"/>
                        </a:spcBef>
                        <a:spcAft>
                          <a:spcPts val="0"/>
                        </a:spcAft>
                      </a:pPr>
                      <a:r>
                        <a:rPr lang="en-US" sz="2000">
                          <a:effectLst/>
                        </a:rPr>
                        <a:t>2025</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spcBef>
                          <a:spcPts val="0"/>
                        </a:spcBef>
                        <a:spcAft>
                          <a:spcPts val="0"/>
                        </a:spcAft>
                      </a:pPr>
                      <a:r>
                        <a:rPr lang="en-US" sz="2000">
                          <a:effectLst/>
                        </a:rPr>
                        <a:t>2030</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10932572"/>
                  </a:ext>
                </a:extLst>
              </a:tr>
              <a:tr h="611638">
                <a:tc>
                  <a:txBody>
                    <a:bodyPr/>
                    <a:lstStyle/>
                    <a:p>
                      <a:pPr marL="228600" marR="0">
                        <a:spcBef>
                          <a:spcPts val="0"/>
                        </a:spcBef>
                        <a:spcAft>
                          <a:spcPts val="0"/>
                        </a:spcAft>
                      </a:pPr>
                      <a:r>
                        <a:rPr lang="en-US" sz="2000">
                          <a:effectLst/>
                        </a:rPr>
                        <a:t>Open Defecation Free communities</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dirty="0">
                          <a:effectLst/>
                        </a:rPr>
                        <a:t> </a:t>
                      </a: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 </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 </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100</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74519877"/>
                  </a:ext>
                </a:extLst>
              </a:tr>
              <a:tr h="305820">
                <a:tc>
                  <a:txBody>
                    <a:bodyPr/>
                    <a:lstStyle/>
                    <a:p>
                      <a:pPr marL="228600" marR="0">
                        <a:spcBef>
                          <a:spcPts val="0"/>
                        </a:spcBef>
                        <a:spcAft>
                          <a:spcPts val="0"/>
                        </a:spcAft>
                      </a:pPr>
                      <a:r>
                        <a:rPr lang="en-US" sz="2000">
                          <a:effectLst/>
                        </a:rPr>
                        <a:t>Access to basic toilets</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dirty="0">
                          <a:effectLst/>
                        </a:rPr>
                        <a:t> 42</a:t>
                      </a:r>
                      <a:r>
                        <a:rPr lang="en-US" sz="2000" baseline="30000" dirty="0">
                          <a:effectLst/>
                        </a:rPr>
                        <a:t>1</a:t>
                      </a:r>
                      <a:endParaRPr lang="en-IN" sz="2000" baseline="30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dirty="0">
                          <a:effectLst/>
                        </a:rPr>
                        <a:t> </a:t>
                      </a: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 </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100</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93859570"/>
                  </a:ext>
                </a:extLst>
              </a:tr>
              <a:tr h="305820">
                <a:tc>
                  <a:txBody>
                    <a:bodyPr/>
                    <a:lstStyle/>
                    <a:p>
                      <a:pPr marL="228600" marR="0">
                        <a:spcBef>
                          <a:spcPts val="0"/>
                        </a:spcBef>
                        <a:spcAft>
                          <a:spcPts val="0"/>
                        </a:spcAft>
                      </a:pPr>
                      <a:r>
                        <a:rPr lang="en-US" sz="2000">
                          <a:effectLst/>
                        </a:rPr>
                        <a:t>Access to safe sanitation </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dirty="0">
                          <a:effectLst/>
                        </a:rPr>
                        <a:t> </a:t>
                      </a: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dirty="0">
                          <a:effectLst/>
                        </a:rPr>
                        <a:t> </a:t>
                      </a: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 </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70</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34733073"/>
                  </a:ext>
                </a:extLst>
              </a:tr>
              <a:tr h="436887">
                <a:tc>
                  <a:txBody>
                    <a:bodyPr/>
                    <a:lstStyle/>
                    <a:p>
                      <a:pPr marL="228600" marR="0">
                        <a:spcBef>
                          <a:spcPts val="0"/>
                        </a:spcBef>
                        <a:spcAft>
                          <a:spcPts val="0"/>
                        </a:spcAft>
                      </a:pPr>
                      <a:r>
                        <a:rPr lang="en-US" sz="2000" dirty="0">
                          <a:effectLst/>
                        </a:rPr>
                        <a:t>Access to handwashing facilities</a:t>
                      </a: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dirty="0">
                          <a:effectLst/>
                        </a:rPr>
                        <a:t> 80</a:t>
                      </a:r>
                      <a:r>
                        <a:rPr lang="en-US" sz="2000" baseline="30000" dirty="0">
                          <a:effectLst/>
                        </a:rPr>
                        <a:t>1</a:t>
                      </a:r>
                      <a:endParaRPr lang="en-IN" sz="2000" baseline="30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dirty="0">
                          <a:effectLst/>
                        </a:rPr>
                        <a:t> </a:t>
                      </a: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dirty="0">
                          <a:effectLst/>
                        </a:rPr>
                        <a:t> </a:t>
                      </a: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100</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82806015"/>
                  </a:ext>
                </a:extLst>
              </a:tr>
              <a:tr h="410237">
                <a:tc>
                  <a:txBody>
                    <a:bodyPr/>
                    <a:lstStyle/>
                    <a:p>
                      <a:pPr marL="228600" marR="0" algn="l" defTabSz="914400" rtl="0" eaLnBrk="1" latinLnBrk="0" hangingPunct="1">
                        <a:spcBef>
                          <a:spcPts val="0"/>
                        </a:spcBef>
                        <a:spcAft>
                          <a:spcPts val="0"/>
                        </a:spcAft>
                      </a:pPr>
                      <a:r>
                        <a:rPr lang="en-IN" sz="2000" b="1" kern="1200" dirty="0">
                          <a:solidFill>
                            <a:schemeClr val="lt1"/>
                          </a:solidFill>
                          <a:effectLst/>
                          <a:latin typeface="+mn-lt"/>
                          <a:ea typeface="+mn-ea"/>
                          <a:cs typeface="+mn-cs"/>
                        </a:rPr>
                        <a:t>Safe infant </a:t>
                      </a:r>
                      <a:r>
                        <a:rPr lang="en-IN" sz="2000" b="1" kern="1200" dirty="0" err="1">
                          <a:solidFill>
                            <a:schemeClr val="lt1"/>
                          </a:solidFill>
                          <a:effectLst/>
                          <a:latin typeface="+mn-lt"/>
                          <a:ea typeface="+mn-ea"/>
                          <a:cs typeface="+mn-cs"/>
                        </a:rPr>
                        <a:t>feces</a:t>
                      </a:r>
                      <a:r>
                        <a:rPr lang="en-IN" sz="2000" b="1" kern="1200" dirty="0">
                          <a:solidFill>
                            <a:schemeClr val="lt1"/>
                          </a:solidFill>
                          <a:effectLst/>
                          <a:latin typeface="+mn-lt"/>
                          <a:ea typeface="+mn-ea"/>
                          <a:cs typeface="+mn-cs"/>
                        </a:rPr>
                        <a:t> disposal</a:t>
                      </a:r>
                    </a:p>
                  </a:txBody>
                  <a:tcPr marL="68580" marR="68580" marT="0" marB="0"/>
                </a:tc>
                <a:tc>
                  <a:txBody>
                    <a:bodyPr/>
                    <a:lstStyle/>
                    <a:p>
                      <a:pPr marL="228600" marR="0" algn="ctr">
                        <a:spcBef>
                          <a:spcPts val="0"/>
                        </a:spcBef>
                        <a:spcAft>
                          <a:spcPts val="0"/>
                        </a:spcAft>
                      </a:pPr>
                      <a:r>
                        <a:rPr lang="en-IN" sz="2000" kern="1200" dirty="0">
                          <a:solidFill>
                            <a:schemeClr val="dk1"/>
                          </a:solidFill>
                          <a:effectLst/>
                          <a:latin typeface="+mn-lt"/>
                          <a:ea typeface="+mn-ea"/>
                          <a:cs typeface="+mn-cs"/>
                        </a:rPr>
                        <a:t>59</a:t>
                      </a:r>
                      <a:r>
                        <a:rPr lang="en-IN" sz="2000" kern="1200" baseline="30000" dirty="0">
                          <a:solidFill>
                            <a:schemeClr val="dk1"/>
                          </a:solidFill>
                          <a:effectLst/>
                          <a:latin typeface="+mn-lt"/>
                          <a:ea typeface="+mn-ea"/>
                          <a:cs typeface="+mn-cs"/>
                        </a:rPr>
                        <a:t>1</a:t>
                      </a:r>
                    </a:p>
                  </a:txBody>
                  <a:tcPr marL="68580" marR="68580" marT="0" marB="0"/>
                </a:tc>
                <a:tc>
                  <a:txBody>
                    <a:bodyPr/>
                    <a:lstStyle/>
                    <a:p>
                      <a:pPr marL="228600" marR="0" algn="ctr">
                        <a:spcBef>
                          <a:spcPts val="0"/>
                        </a:spcBef>
                        <a:spcAft>
                          <a:spcPts val="0"/>
                        </a:spcAft>
                      </a:pP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IN" sz="2000" dirty="0">
                          <a:effectLst/>
                          <a:latin typeface="Arial" panose="020B0604020202020204" pitchFamily="34" charset="0"/>
                          <a:ea typeface="Times New Roman" panose="02020603050405020304" pitchFamily="18" charset="0"/>
                          <a:cs typeface="Times New Roman" panose="02020603050405020304" pitchFamily="18" charset="0"/>
                        </a:rPr>
                        <a:t>100</a:t>
                      </a:r>
                    </a:p>
                  </a:txBody>
                  <a:tcPr marL="68580" marR="68580" marT="0" marB="0"/>
                </a:tc>
                <a:extLst>
                  <a:ext uri="{0D108BD9-81ED-4DB2-BD59-A6C34878D82A}">
                    <a16:rowId xmlns:a16="http://schemas.microsoft.com/office/drawing/2014/main" val="1373898517"/>
                  </a:ext>
                </a:extLst>
              </a:tr>
              <a:tr h="611638">
                <a:tc>
                  <a:txBody>
                    <a:bodyPr/>
                    <a:lstStyle/>
                    <a:p>
                      <a:pPr marL="228600" marR="0">
                        <a:spcBef>
                          <a:spcPts val="0"/>
                        </a:spcBef>
                        <a:spcAft>
                          <a:spcPts val="0"/>
                        </a:spcAft>
                      </a:pPr>
                      <a:r>
                        <a:rPr lang="en-US" sz="2000">
                          <a:effectLst/>
                        </a:rPr>
                        <a:t>School Sanitation and Hygiene facilities</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dirty="0">
                          <a:effectLst/>
                        </a:rPr>
                        <a:t> </a:t>
                      </a: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 </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dirty="0">
                          <a:effectLst/>
                        </a:rPr>
                        <a:t> </a:t>
                      </a: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dirty="0">
                          <a:effectLst/>
                        </a:rPr>
                        <a:t>100</a:t>
                      </a: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37645324"/>
                  </a:ext>
                </a:extLst>
              </a:tr>
              <a:tr h="305820">
                <a:tc>
                  <a:txBody>
                    <a:bodyPr/>
                    <a:lstStyle/>
                    <a:p>
                      <a:pPr marL="228600" marR="0">
                        <a:spcBef>
                          <a:spcPts val="0"/>
                        </a:spcBef>
                        <a:spcAft>
                          <a:spcPts val="0"/>
                        </a:spcAft>
                      </a:pPr>
                      <a:r>
                        <a:rPr lang="en-US" sz="2000">
                          <a:effectLst/>
                        </a:rPr>
                        <a:t>Health Care Facility Sanitation</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 </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 </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 </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dirty="0">
                          <a:effectLst/>
                        </a:rPr>
                        <a:t>100</a:t>
                      </a: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22577846"/>
                  </a:ext>
                </a:extLst>
              </a:tr>
              <a:tr h="305820">
                <a:tc>
                  <a:txBody>
                    <a:bodyPr/>
                    <a:lstStyle/>
                    <a:p>
                      <a:pPr marL="228600" marR="0">
                        <a:spcBef>
                          <a:spcPts val="0"/>
                        </a:spcBef>
                        <a:spcAft>
                          <a:spcPts val="0"/>
                        </a:spcAft>
                      </a:pPr>
                      <a:r>
                        <a:rPr lang="en-US" sz="2000">
                          <a:effectLst/>
                        </a:rPr>
                        <a:t>Public Places Sanitation </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 </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 </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 </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dirty="0">
                          <a:effectLst/>
                        </a:rPr>
                        <a:t>100</a:t>
                      </a: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65620092"/>
                  </a:ext>
                </a:extLst>
              </a:tr>
              <a:tr h="305820">
                <a:tc>
                  <a:txBody>
                    <a:bodyPr/>
                    <a:lstStyle/>
                    <a:p>
                      <a:pPr marL="228600" marR="0">
                        <a:spcBef>
                          <a:spcPts val="0"/>
                        </a:spcBef>
                        <a:spcAft>
                          <a:spcPts val="0"/>
                        </a:spcAft>
                      </a:pPr>
                      <a:r>
                        <a:rPr lang="en-US" sz="2000">
                          <a:effectLst/>
                        </a:rPr>
                        <a:t>Emergency Sanitation</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 </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 </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a:effectLst/>
                        </a:rPr>
                        <a:t> </a:t>
                      </a:r>
                      <a:endParaRPr lang="en-IN" sz="2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228600" marR="0" algn="ctr">
                        <a:spcBef>
                          <a:spcPts val="0"/>
                        </a:spcBef>
                        <a:spcAft>
                          <a:spcPts val="0"/>
                        </a:spcAft>
                      </a:pPr>
                      <a:r>
                        <a:rPr lang="en-US" sz="2000" dirty="0">
                          <a:effectLst/>
                        </a:rPr>
                        <a:t>100</a:t>
                      </a:r>
                      <a:endParaRPr lang="en-IN" sz="2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3382470"/>
                  </a:ext>
                </a:extLst>
              </a:tr>
            </a:tbl>
          </a:graphicData>
        </a:graphic>
      </p:graphicFrame>
      <p:sp>
        <p:nvSpPr>
          <p:cNvPr id="4" name="TextBox 3">
            <a:extLst>
              <a:ext uri="{FF2B5EF4-FFF2-40B4-BE49-F238E27FC236}">
                <a16:creationId xmlns:a16="http://schemas.microsoft.com/office/drawing/2014/main" id="{09863FDB-D013-4C69-B619-EF1E3052A562}"/>
              </a:ext>
            </a:extLst>
          </p:cNvPr>
          <p:cNvSpPr txBox="1"/>
          <p:nvPr/>
        </p:nvSpPr>
        <p:spPr>
          <a:xfrm>
            <a:off x="654723" y="6434877"/>
            <a:ext cx="4042226" cy="369332"/>
          </a:xfrm>
          <a:prstGeom prst="rect">
            <a:avLst/>
          </a:prstGeom>
          <a:noFill/>
        </p:spPr>
        <p:txBody>
          <a:bodyPr wrap="square" rtlCol="0">
            <a:spAutoFit/>
          </a:bodyPr>
          <a:lstStyle/>
          <a:p>
            <a:r>
              <a:rPr lang="en-IN" baseline="30000" dirty="0"/>
              <a:t>1</a:t>
            </a:r>
            <a:r>
              <a:rPr lang="en-IN" dirty="0"/>
              <a:t>DHS 2015-16</a:t>
            </a:r>
          </a:p>
        </p:txBody>
      </p:sp>
    </p:spTree>
    <p:extLst>
      <p:ext uri="{BB962C8B-B14F-4D97-AF65-F5344CB8AC3E}">
        <p14:creationId xmlns:p14="http://schemas.microsoft.com/office/powerpoint/2010/main" val="2733966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641074" y="1588878"/>
            <a:ext cx="2844002" cy="3680244"/>
          </a:xfrm>
        </p:spPr>
        <p:txBody>
          <a:bodyPr>
            <a:normAutofit/>
          </a:bodyPr>
          <a:lstStyle/>
          <a:p>
            <a:pPr lvl="0" algn="l"/>
            <a:r>
              <a:rPr lang="en-US" sz="4100" b="1">
                <a:solidFill>
                  <a:srgbClr val="FFFFFF"/>
                </a:solidFill>
              </a:rPr>
              <a:t>PRINCIPLES</a:t>
            </a:r>
            <a:endParaRPr lang="en-IN" sz="4100" b="1">
              <a:solidFill>
                <a:srgbClr val="FFFFFF"/>
              </a:solidFill>
            </a:endParaRP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3967859" y="428171"/>
            <a:ext cx="7991912" cy="6350000"/>
          </a:xfrm>
        </p:spPr>
        <p:txBody>
          <a:bodyPr anchor="ctr">
            <a:normAutofit lnSpcReduction="10000"/>
          </a:bodyPr>
          <a:lstStyle/>
          <a:p>
            <a:pPr lvl="0">
              <a:lnSpc>
                <a:spcPct val="110000"/>
              </a:lnSpc>
            </a:pPr>
            <a:r>
              <a:rPr lang="en-US" b="1" u="sng" dirty="0">
                <a:highlight>
                  <a:srgbClr val="FFFF00"/>
                </a:highlight>
              </a:rPr>
              <a:t>Public Health is the rationale for intervention in improved sanitation and hygiene</a:t>
            </a:r>
            <a:r>
              <a:rPr lang="en-US" sz="1800" dirty="0">
                <a:latin typeface="Calibri" panose="020F0502020204030204" pitchFamily="34" charset="0"/>
                <a:cs typeface="Calibri" panose="020F0502020204030204" pitchFamily="34" charset="0"/>
              </a:rPr>
              <a:t>. </a:t>
            </a:r>
            <a:r>
              <a:rPr lang="en-US" sz="1800" cap="none" dirty="0">
                <a:latin typeface="Calibri" panose="020F0502020204030204" pitchFamily="34" charset="0"/>
                <a:cs typeface="Calibri" panose="020F0502020204030204" pitchFamily="34" charset="0"/>
              </a:rPr>
              <a:t>The rationale use of public resources, is that public health is impacted by the lack of poor sanitation. As sanitation and hygiene is a ‘public good’, an Open Defecation Free (ODF) environment, containing the fecal-oral transmission routes, shall be the goal. </a:t>
            </a:r>
            <a:endParaRPr lang="en-IN" sz="1800" cap="none" dirty="0">
              <a:latin typeface="Calibri" panose="020F0502020204030204" pitchFamily="34" charset="0"/>
              <a:cs typeface="Calibri" panose="020F0502020204030204" pitchFamily="34" charset="0"/>
            </a:endParaRPr>
          </a:p>
          <a:p>
            <a:pPr lvl="0">
              <a:lnSpc>
                <a:spcPct val="110000"/>
              </a:lnSpc>
            </a:pPr>
            <a:r>
              <a:rPr lang="en-US" b="1" u="sng" dirty="0">
                <a:highlight>
                  <a:srgbClr val="FFFF00"/>
                </a:highlight>
              </a:rPr>
              <a:t>Environmental considerations shall guide the interventions</a:t>
            </a:r>
            <a:r>
              <a:rPr lang="en-US" sz="1800" dirty="0">
                <a:latin typeface="Calibri" panose="020F0502020204030204" pitchFamily="34" charset="0"/>
                <a:cs typeface="Calibri" panose="020F0502020204030204" pitchFamily="34" charset="0"/>
              </a:rPr>
              <a:t>. </a:t>
            </a:r>
            <a:r>
              <a:rPr lang="en-US" sz="1800" cap="none" dirty="0">
                <a:latin typeface="Calibri" panose="020F0502020204030204" pitchFamily="34" charset="0"/>
                <a:cs typeface="Calibri" panose="020F0502020204030204" pitchFamily="34" charset="0"/>
              </a:rPr>
              <a:t>Reuse and Recycle shall be encouraged. </a:t>
            </a:r>
            <a:r>
              <a:rPr lang="en-US" sz="1800" dirty="0">
                <a:latin typeface="Calibri" panose="020F0502020204030204" pitchFamily="34" charset="0"/>
                <a:cs typeface="Calibri" panose="020F0502020204030204" pitchFamily="34" charset="0"/>
              </a:rPr>
              <a:t>‘</a:t>
            </a:r>
            <a:r>
              <a:rPr lang="en-US" sz="1800" cap="none" dirty="0">
                <a:latin typeface="Calibri" panose="020F0502020204030204" pitchFamily="34" charset="0"/>
                <a:cs typeface="Calibri" panose="020F0502020204030204" pitchFamily="34" charset="0"/>
              </a:rPr>
              <a:t>Closing the loop’ principle of waste reused for natural uses in various agricultural and non-agricultural uses. The concept of ‘Polluter Pays’ shall be promoted. </a:t>
            </a:r>
            <a:endParaRPr lang="en-IN" sz="1800" cap="none" dirty="0">
              <a:latin typeface="Calibri" panose="020F0502020204030204" pitchFamily="34" charset="0"/>
              <a:cs typeface="Calibri" panose="020F0502020204030204" pitchFamily="34" charset="0"/>
            </a:endParaRPr>
          </a:p>
          <a:p>
            <a:pPr>
              <a:lnSpc>
                <a:spcPct val="110000"/>
              </a:lnSpc>
            </a:pPr>
            <a:r>
              <a:rPr lang="en-US" sz="1800" b="1" u="sng" dirty="0">
                <a:highlight>
                  <a:srgbClr val="FFFF00"/>
                </a:highlight>
              </a:rPr>
              <a:t>Equitable approach, with opportunity for access available to all</a:t>
            </a:r>
            <a:r>
              <a:rPr lang="en-US" sz="1800" dirty="0">
                <a:latin typeface="Calibri" panose="020F0502020204030204" pitchFamily="34" charset="0"/>
                <a:cs typeface="Calibri" panose="020F0502020204030204" pitchFamily="34" charset="0"/>
              </a:rPr>
              <a:t>. </a:t>
            </a:r>
            <a:r>
              <a:rPr lang="en-US" sz="1800" cap="none" dirty="0">
                <a:latin typeface="Calibri" panose="020F0502020204030204" pitchFamily="34" charset="0"/>
                <a:cs typeface="Calibri" panose="020F0502020204030204" pitchFamily="34" charset="0"/>
              </a:rPr>
              <a:t>Every resident of rural areas shall be facilitated with the equal opportunity to access safe sanitation and hygiene services. </a:t>
            </a:r>
            <a:r>
              <a:rPr lang="en-US" sz="1800" cap="none" dirty="0"/>
              <a:t>Focused and special approaches will ensure gender-neutrality reaches the poor, disabled, and other marginalized lagging districts / zones</a:t>
            </a:r>
            <a:endParaRPr lang="en-IN" sz="1800" dirty="0">
              <a:latin typeface="Calibri" panose="020F0502020204030204" pitchFamily="34" charset="0"/>
              <a:cs typeface="Calibri" panose="020F0502020204030204" pitchFamily="34" charset="0"/>
            </a:endParaRPr>
          </a:p>
          <a:p>
            <a:pPr>
              <a:lnSpc>
                <a:spcPct val="110000"/>
              </a:lnSpc>
            </a:pPr>
            <a:r>
              <a:rPr lang="en-US" sz="1800" b="1" u="sng" dirty="0">
                <a:highlight>
                  <a:srgbClr val="FFFF00"/>
                </a:highlight>
                <a:latin typeface="Calibri" panose="020F0502020204030204" pitchFamily="34" charset="0"/>
                <a:cs typeface="Calibri" panose="020F0502020204030204" pitchFamily="34" charset="0"/>
              </a:rPr>
              <a:t>Some for all than all for some</a:t>
            </a:r>
            <a:r>
              <a:rPr lang="en-US" sz="1800" b="1" dirty="0"/>
              <a:t>.</a:t>
            </a:r>
            <a:r>
              <a:rPr lang="en-US" sz="1800" dirty="0"/>
              <a:t> </a:t>
            </a:r>
            <a:r>
              <a:rPr lang="en-US" sz="1800" cap="none" dirty="0"/>
              <a:t>Limited public resources will be used to benefit the maximum number of people. All residents adopt the basic minimum required to ensure community wide health benefits. </a:t>
            </a:r>
            <a:endParaRPr lang="en-IN" sz="1800" dirty="0"/>
          </a:p>
          <a:p>
            <a:pPr>
              <a:lnSpc>
                <a:spcPct val="110000"/>
              </a:lnSpc>
            </a:pPr>
            <a:r>
              <a:rPr lang="en-US" sz="1800" b="1" u="sng" dirty="0">
                <a:highlight>
                  <a:srgbClr val="FFFF00"/>
                </a:highlight>
                <a:latin typeface="Calibri" panose="020F0502020204030204" pitchFamily="34" charset="0"/>
                <a:cs typeface="Calibri" panose="020F0502020204030204" pitchFamily="34" charset="0"/>
              </a:rPr>
              <a:t>Decentralization and subsidiarity shall guide the institutional framework</a:t>
            </a:r>
            <a:r>
              <a:rPr lang="en-US" sz="1800" dirty="0">
                <a:latin typeface="Calibri" panose="020F0502020204030204" pitchFamily="34" charset="0"/>
                <a:cs typeface="Calibri" panose="020F0502020204030204" pitchFamily="34" charset="0"/>
              </a:rPr>
              <a:t>. I</a:t>
            </a:r>
            <a:r>
              <a:rPr lang="en-US" sz="1800" cap="none" dirty="0">
                <a:latin typeface="Calibri" panose="020F0502020204030204" pitchFamily="34" charset="0"/>
                <a:cs typeface="Calibri" panose="020F0502020204030204" pitchFamily="34" charset="0"/>
              </a:rPr>
              <a:t>mplementation decentralized to the lowest level possible and higher levels providing facilitating, guiding and enabling roles. </a:t>
            </a:r>
            <a:endParaRPr lang="en-IN" sz="1800" cap="none" dirty="0">
              <a:latin typeface="Calibri" panose="020F0502020204030204" pitchFamily="34" charset="0"/>
              <a:cs typeface="Calibri" panose="020F0502020204030204" pitchFamily="34" charset="0"/>
            </a:endParaRPr>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1222096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641074" y="1588878"/>
            <a:ext cx="2844002" cy="3680244"/>
          </a:xfrm>
        </p:spPr>
        <p:txBody>
          <a:bodyPr>
            <a:normAutofit/>
          </a:bodyPr>
          <a:lstStyle/>
          <a:p>
            <a:pPr lvl="0" algn="l"/>
            <a:r>
              <a:rPr lang="en-US" sz="4100" b="1">
                <a:solidFill>
                  <a:srgbClr val="FFFFFF"/>
                </a:solidFill>
              </a:rPr>
              <a:t>PRINCIPLES</a:t>
            </a:r>
            <a:endParaRPr lang="en-IN" sz="4100" b="1">
              <a:solidFill>
                <a:srgbClr val="FFFFFF"/>
              </a:solidFill>
            </a:endParaRP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Content Placeholder 2">
            <a:extLst>
              <a:ext uri="{FF2B5EF4-FFF2-40B4-BE49-F238E27FC236}">
                <a16:creationId xmlns:a16="http://schemas.microsoft.com/office/drawing/2014/main" id="{950661A3-ADB5-4F95-AD74-2547F2D82BFC}"/>
              </a:ext>
            </a:extLst>
          </p:cNvPr>
          <p:cNvSpPr>
            <a:spLocks noGrp="1"/>
          </p:cNvSpPr>
          <p:nvPr>
            <p:ph sz="quarter" idx="13"/>
          </p:nvPr>
        </p:nvSpPr>
        <p:spPr>
          <a:xfrm>
            <a:off x="4216399" y="261257"/>
            <a:ext cx="7728857" cy="6594571"/>
          </a:xfrm>
        </p:spPr>
        <p:txBody>
          <a:bodyPr anchor="ctr">
            <a:normAutofit fontScale="92500"/>
          </a:bodyPr>
          <a:lstStyle/>
          <a:p>
            <a:pPr lvl="0">
              <a:lnSpc>
                <a:spcPct val="110000"/>
              </a:lnSpc>
            </a:pPr>
            <a:r>
              <a:rPr lang="en-US" b="1" u="sng" dirty="0">
                <a:highlight>
                  <a:srgbClr val="FFFF00"/>
                </a:highlight>
              </a:rPr>
              <a:t>Community led approach will lead to empowerment and sustainability</a:t>
            </a:r>
            <a:r>
              <a:rPr lang="en-US" sz="1800" b="1" dirty="0">
                <a:latin typeface="Calibri" panose="020F0502020204030204" pitchFamily="34" charset="0"/>
                <a:cs typeface="Calibri" panose="020F0502020204030204" pitchFamily="34" charset="0"/>
              </a:rPr>
              <a:t>. </a:t>
            </a:r>
            <a:r>
              <a:rPr lang="en-US" sz="1800" cap="none" dirty="0">
                <a:latin typeface="Calibri" panose="020F0502020204030204" pitchFamily="34" charset="0"/>
                <a:cs typeface="Calibri" panose="020F0502020204030204" pitchFamily="34" charset="0"/>
              </a:rPr>
              <a:t>A participatory approach with community lead in decisions and action, resulting in community empowerment shall form the key</a:t>
            </a:r>
            <a:endParaRPr lang="en-IN" sz="1800" cap="none" dirty="0">
              <a:latin typeface="Calibri" panose="020F0502020204030204" pitchFamily="34" charset="0"/>
              <a:cs typeface="Calibri" panose="020F0502020204030204" pitchFamily="34" charset="0"/>
            </a:endParaRPr>
          </a:p>
          <a:p>
            <a:pPr lvl="0">
              <a:lnSpc>
                <a:spcPct val="110000"/>
              </a:lnSpc>
            </a:pPr>
            <a:r>
              <a:rPr lang="en-US" b="1" u="sng" dirty="0">
                <a:highlight>
                  <a:srgbClr val="FFFF00"/>
                </a:highlight>
              </a:rPr>
              <a:t>Partnerships will add synergy and strengthen the intervention</a:t>
            </a:r>
            <a:r>
              <a:rPr lang="en-US" sz="1800" b="1" dirty="0">
                <a:latin typeface="Calibri" panose="020F0502020204030204" pitchFamily="34" charset="0"/>
                <a:cs typeface="Calibri" panose="020F0502020204030204" pitchFamily="34" charset="0"/>
              </a:rPr>
              <a:t>.</a:t>
            </a:r>
            <a:r>
              <a:rPr lang="en-US" sz="1800" dirty="0">
                <a:latin typeface="Calibri" panose="020F0502020204030204" pitchFamily="34" charset="0"/>
                <a:cs typeface="Calibri" panose="020F0502020204030204" pitchFamily="34" charset="0"/>
              </a:rPr>
              <a:t> F</a:t>
            </a:r>
            <a:r>
              <a:rPr lang="en-US" sz="1800" cap="none" dirty="0">
                <a:latin typeface="Calibri" panose="020F0502020204030204" pitchFamily="34" charset="0"/>
                <a:cs typeface="Calibri" panose="020F0502020204030204" pitchFamily="34" charset="0"/>
              </a:rPr>
              <a:t>orging of partnerships between non-governments, community, private sector, NGOs, Government ministries/departments, stakeholders in other sectors, media. </a:t>
            </a:r>
            <a:endParaRPr lang="en-IN" sz="1800" cap="none" dirty="0">
              <a:latin typeface="Calibri" panose="020F0502020204030204" pitchFamily="34" charset="0"/>
              <a:cs typeface="Calibri" panose="020F0502020204030204" pitchFamily="34" charset="0"/>
            </a:endParaRPr>
          </a:p>
          <a:p>
            <a:pPr lvl="0">
              <a:lnSpc>
                <a:spcPct val="110000"/>
              </a:lnSpc>
            </a:pPr>
            <a:r>
              <a:rPr lang="en-US" b="1" u="sng" dirty="0">
                <a:highlight>
                  <a:srgbClr val="FFFF00"/>
                </a:highlight>
              </a:rPr>
              <a:t>User Pays, based on Affordability principles</a:t>
            </a:r>
            <a:r>
              <a:rPr lang="en-US" sz="1800" cap="none" dirty="0">
                <a:latin typeface="Calibri" panose="020F0502020204030204" pitchFamily="34" charset="0"/>
                <a:cs typeface="Calibri" panose="020F0502020204030204" pitchFamily="34" charset="0"/>
              </a:rPr>
              <a:t>. Technical options selected from menu of options based on affordability. External hardware subsidies in rarest cases against objective, transparent criteria, in the form of incentives. </a:t>
            </a:r>
            <a:endParaRPr lang="en-IN" sz="1800" cap="none" dirty="0">
              <a:latin typeface="Calibri" panose="020F0502020204030204" pitchFamily="34" charset="0"/>
              <a:cs typeface="Calibri" panose="020F0502020204030204" pitchFamily="34" charset="0"/>
            </a:endParaRPr>
          </a:p>
          <a:p>
            <a:pPr lvl="0">
              <a:lnSpc>
                <a:spcPct val="110000"/>
              </a:lnSpc>
            </a:pPr>
            <a:r>
              <a:rPr lang="en-US" b="1" u="sng" dirty="0">
                <a:highlight>
                  <a:srgbClr val="FFFF00"/>
                </a:highlight>
              </a:rPr>
              <a:t>Sustainability of assets and behavior</a:t>
            </a:r>
            <a:r>
              <a:rPr lang="en-US" sz="1800" dirty="0">
                <a:latin typeface="Calibri" panose="020F0502020204030204" pitchFamily="34" charset="0"/>
                <a:cs typeface="Calibri" panose="020F0502020204030204" pitchFamily="34" charset="0"/>
              </a:rPr>
              <a:t>. </a:t>
            </a:r>
            <a:r>
              <a:rPr lang="en-US" sz="1800" cap="none" dirty="0">
                <a:latin typeface="Calibri" panose="020F0502020204030204" pitchFamily="34" charset="0"/>
                <a:cs typeface="Calibri" panose="020F0502020204030204" pitchFamily="34" charset="0"/>
              </a:rPr>
              <a:t>Sustainability considered as important component from the beginning of the intervention and permeate all strategies and plans. </a:t>
            </a:r>
            <a:endParaRPr lang="en-IN" sz="1800" cap="none" dirty="0">
              <a:latin typeface="Calibri" panose="020F0502020204030204" pitchFamily="34" charset="0"/>
              <a:cs typeface="Calibri" panose="020F0502020204030204" pitchFamily="34" charset="0"/>
            </a:endParaRPr>
          </a:p>
          <a:p>
            <a:pPr>
              <a:lnSpc>
                <a:spcPct val="110000"/>
              </a:lnSpc>
            </a:pPr>
            <a:r>
              <a:rPr lang="en-US" b="1" u="sng" dirty="0">
                <a:highlight>
                  <a:srgbClr val="FFFF00"/>
                </a:highlight>
              </a:rPr>
              <a:t>Monitoring will create efficiency and drive accountability</a:t>
            </a:r>
            <a:r>
              <a:rPr lang="en-US" sz="1800" b="1" dirty="0">
                <a:latin typeface="Calibri" panose="020F0502020204030204" pitchFamily="34" charset="0"/>
                <a:cs typeface="Calibri" panose="020F0502020204030204" pitchFamily="34" charset="0"/>
              </a:rPr>
              <a:t>. </a:t>
            </a:r>
            <a:r>
              <a:rPr lang="en-US" sz="1800" cap="none" dirty="0">
                <a:latin typeface="Calibri" panose="020F0502020204030204" pitchFamily="34" charset="0"/>
                <a:cs typeface="Calibri" panose="020F0502020204030204" pitchFamily="34" charset="0"/>
              </a:rPr>
              <a:t>Monitoring of the sector with credible verified data shall guide policy, and implementation, and ensure accountability of processes and outcomes</a:t>
            </a:r>
            <a:endParaRPr lang="en-IN" sz="1800" cap="none" dirty="0">
              <a:latin typeface="Calibri" panose="020F0502020204030204" pitchFamily="34" charset="0"/>
              <a:cs typeface="Calibri" panose="020F0502020204030204" pitchFamily="34" charset="0"/>
            </a:endParaRPr>
          </a:p>
          <a:p>
            <a:pPr lvl="0">
              <a:lnSpc>
                <a:spcPct val="110000"/>
              </a:lnSpc>
            </a:pPr>
            <a:r>
              <a:rPr lang="en-US" b="1" u="sng" dirty="0">
                <a:highlight>
                  <a:srgbClr val="FFFF00"/>
                </a:highlight>
              </a:rPr>
              <a:t>Regulation of the sector will drive standards and a fair system</a:t>
            </a:r>
            <a:r>
              <a:rPr lang="en-US" sz="1800" b="1" dirty="0">
                <a:latin typeface="Calibri" panose="020F0502020204030204" pitchFamily="34" charset="0"/>
                <a:cs typeface="Calibri" panose="020F0502020204030204" pitchFamily="34" charset="0"/>
              </a:rPr>
              <a:t>. </a:t>
            </a:r>
            <a:r>
              <a:rPr lang="en-US" sz="1800" cap="none" dirty="0">
                <a:latin typeface="Calibri" panose="020F0502020204030204" pitchFamily="34" charset="0"/>
                <a:cs typeface="Calibri" panose="020F0502020204030204" pitchFamily="34" charset="0"/>
              </a:rPr>
              <a:t>Independent regulator shall regulate the sector based on agreed principles and standards.</a:t>
            </a:r>
            <a:endParaRPr lang="en-IN" sz="1800" cap="none" dirty="0">
              <a:latin typeface="Calibri" panose="020F0502020204030204" pitchFamily="34" charset="0"/>
              <a:cs typeface="Calibri" panose="020F0502020204030204" pitchFamily="34" charset="0"/>
            </a:endParaRPr>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651740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B6A7BFB-3BBE-4C11-93FC-A6557BD113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70CA7A26-553C-443C-9A3D-2A2529D459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8416C9-1BC0-42F0-B4F2-6CBCC6045ABE}"/>
              </a:ext>
            </a:extLst>
          </p:cNvPr>
          <p:cNvSpPr>
            <a:spLocks noGrp="1"/>
          </p:cNvSpPr>
          <p:nvPr>
            <p:ph type="title"/>
          </p:nvPr>
        </p:nvSpPr>
        <p:spPr>
          <a:xfrm>
            <a:off x="641073" y="1314450"/>
            <a:ext cx="3119889" cy="3680244"/>
          </a:xfrm>
        </p:spPr>
        <p:txBody>
          <a:bodyPr>
            <a:normAutofit/>
          </a:bodyPr>
          <a:lstStyle/>
          <a:p>
            <a:pPr lvl="0" algn="l"/>
            <a:r>
              <a:rPr lang="en-US" sz="3100" b="1"/>
              <a:t>Policy elements – enabling environment </a:t>
            </a:r>
            <a:endParaRPr lang="en-IN" sz="3100" b="1"/>
          </a:p>
        </p:txBody>
      </p:sp>
      <p:pic>
        <p:nvPicPr>
          <p:cNvPr id="14" name="Picture 13">
            <a:extLst>
              <a:ext uri="{FF2B5EF4-FFF2-40B4-BE49-F238E27FC236}">
                <a16:creationId xmlns:a16="http://schemas.microsoft.com/office/drawing/2014/main" id="{367E268D-B340-41B0-B037-2F3FC25BC70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pic>
        <p:nvPicPr>
          <p:cNvPr id="16" name="Picture 15">
            <a:extLst>
              <a:ext uri="{FF2B5EF4-FFF2-40B4-BE49-F238E27FC236}">
                <a16:creationId xmlns:a16="http://schemas.microsoft.com/office/drawing/2014/main" id="{ABB0BCA0-9493-46B4-B955-8FBF0287306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graphicFrame>
        <p:nvGraphicFramePr>
          <p:cNvPr id="5" name="Content Placeholder 2">
            <a:extLst>
              <a:ext uri="{FF2B5EF4-FFF2-40B4-BE49-F238E27FC236}">
                <a16:creationId xmlns:a16="http://schemas.microsoft.com/office/drawing/2014/main" id="{BB664BFB-B9DC-40A4-8E63-E999B494A01A}"/>
              </a:ext>
            </a:extLst>
          </p:cNvPr>
          <p:cNvGraphicFramePr>
            <a:graphicFrameLocks noGrp="1"/>
          </p:cNvGraphicFramePr>
          <p:nvPr>
            <p:ph sz="quarter" idx="13"/>
            <p:extLst>
              <p:ext uri="{D42A27DB-BD31-4B8C-83A1-F6EECF244321}">
                <p14:modId xmlns:p14="http://schemas.microsoft.com/office/powerpoint/2010/main" val="1166924462"/>
              </p:ext>
            </p:extLst>
          </p:nvPr>
        </p:nvGraphicFramePr>
        <p:xfrm>
          <a:off x="4358908" y="193104"/>
          <a:ext cx="7715716" cy="63156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4610318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3EE547B-ACAF-4F90-A09C-5B035BC971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811D5216-85F1-46A9-803C-635D7E03F6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2065" y="0"/>
            <a:ext cx="4059935" cy="6858000"/>
          </a:xfrm>
          <a:prstGeom prst="rect">
            <a:avLst/>
          </a:prstGeom>
          <a:ln>
            <a:noFill/>
          </a:ln>
          <a:effectLst>
            <a:outerShdw blurRad="508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230E1B68-7FE5-4000-81D3-C5A79C04C2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66700"/>
          <a:stretch/>
        </p:blipFill>
        <p:spPr>
          <a:xfrm>
            <a:off x="8132064" y="0"/>
            <a:ext cx="4059936" cy="6858000"/>
          </a:xfrm>
          <a:prstGeom prst="rect">
            <a:avLst/>
          </a:prstGeom>
        </p:spPr>
      </p:pic>
      <p:sp>
        <p:nvSpPr>
          <p:cNvPr id="2" name="Title 1">
            <a:extLst>
              <a:ext uri="{FF2B5EF4-FFF2-40B4-BE49-F238E27FC236}">
                <a16:creationId xmlns:a16="http://schemas.microsoft.com/office/drawing/2014/main" id="{F863CA53-8DBF-48DE-AC5C-7CE0D466195C}"/>
              </a:ext>
            </a:extLst>
          </p:cNvPr>
          <p:cNvSpPr>
            <a:spLocks noGrp="1"/>
          </p:cNvSpPr>
          <p:nvPr>
            <p:ph type="title"/>
          </p:nvPr>
        </p:nvSpPr>
        <p:spPr>
          <a:xfrm>
            <a:off x="8740031" y="1314450"/>
            <a:ext cx="2844002" cy="3680244"/>
          </a:xfrm>
        </p:spPr>
        <p:txBody>
          <a:bodyPr>
            <a:normAutofit/>
          </a:bodyPr>
          <a:lstStyle/>
          <a:p>
            <a:pPr algn="l"/>
            <a:r>
              <a:rPr lang="en-IN" sz="4400" b="1" dirty="0"/>
              <a:t>Policy Sub-sectors</a:t>
            </a:r>
          </a:p>
        </p:txBody>
      </p:sp>
      <p:graphicFrame>
        <p:nvGraphicFramePr>
          <p:cNvPr id="5" name="Content Placeholder 2">
            <a:extLst>
              <a:ext uri="{FF2B5EF4-FFF2-40B4-BE49-F238E27FC236}">
                <a16:creationId xmlns:a16="http://schemas.microsoft.com/office/drawing/2014/main" id="{9E89F1EA-554F-4238-A0CB-48EA442B4469}"/>
              </a:ext>
            </a:extLst>
          </p:cNvPr>
          <p:cNvGraphicFramePr>
            <a:graphicFrameLocks noGrp="1"/>
          </p:cNvGraphicFramePr>
          <p:nvPr>
            <p:ph sz="quarter" idx="13"/>
            <p:extLst>
              <p:ext uri="{D42A27DB-BD31-4B8C-83A1-F6EECF244321}">
                <p14:modId xmlns:p14="http://schemas.microsoft.com/office/powerpoint/2010/main" val="2888132744"/>
              </p:ext>
            </p:extLst>
          </p:nvPr>
        </p:nvGraphicFramePr>
        <p:xfrm>
          <a:off x="406400" y="537028"/>
          <a:ext cx="7039429" cy="60306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11684538"/>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TotalTime>
  <Words>5693</Words>
  <Application>Microsoft Office PowerPoint</Application>
  <PresentationFormat>Widescreen</PresentationFormat>
  <Paragraphs>577</Paragraphs>
  <Slides>45</Slides>
  <Notes>3</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Arial</vt:lpstr>
      <vt:lpstr>Calibri</vt:lpstr>
      <vt:lpstr>Lucida Calligraphy</vt:lpstr>
      <vt:lpstr>Tw Cen MT</vt:lpstr>
      <vt:lpstr>Wingdings</vt:lpstr>
      <vt:lpstr>Droplet</vt:lpstr>
      <vt:lpstr>  National Rural Sanitation and  Hygiene Policy and Costed Implementation Plan (2019-2030)</vt:lpstr>
      <vt:lpstr>Scope of the policy</vt:lpstr>
      <vt:lpstr>Vision for the sector</vt:lpstr>
      <vt:lpstr>Realizing the vision</vt:lpstr>
      <vt:lpstr>WHERE DO WE WANT TO REACH, AND WHAT IS THE PATHWAY?</vt:lpstr>
      <vt:lpstr>PRINCIPLES</vt:lpstr>
      <vt:lpstr>PRINCIPLES</vt:lpstr>
      <vt:lpstr>Policy elements – enabling environment </vt:lpstr>
      <vt:lpstr>Policy Sub-sectors</vt:lpstr>
      <vt:lpstr>SALIENT Components</vt:lpstr>
      <vt:lpstr>Policies, Laws, Guidelines</vt:lpstr>
      <vt:lpstr>INSTITUTIONAL FRAMEWORK</vt:lpstr>
      <vt:lpstr>Advocacy and demand creation</vt:lpstr>
      <vt:lpstr>TECHNOLOGY OPTIONS</vt:lpstr>
      <vt:lpstr>SUPPLY CHAIN AND MARKETS</vt:lpstr>
      <vt:lpstr>Financial Resources and Financing </vt:lpstr>
      <vt:lpstr>Monitoring and Accountability</vt:lpstr>
      <vt:lpstr>EQUITY</vt:lpstr>
      <vt:lpstr>REGULATION</vt:lpstr>
      <vt:lpstr>Household sanitation</vt:lpstr>
      <vt:lpstr>School sanitation</vt:lpstr>
      <vt:lpstr>Sanitation in public health facilities</vt:lpstr>
      <vt:lpstr>Sanitation in public areas</vt:lpstr>
      <vt:lpstr>Sanitation in emergencies</vt:lpstr>
      <vt:lpstr>Taking the policy forward</vt:lpstr>
      <vt:lpstr>Scope of the costed implementation plan</vt:lpstr>
      <vt:lpstr>Costed Implementation Plan</vt:lpstr>
      <vt:lpstr>Approaching the implementation plan</vt:lpstr>
      <vt:lpstr>timeline</vt:lpstr>
      <vt:lpstr>PowerPoint Presentation</vt:lpstr>
      <vt:lpstr>Source of expenditure</vt:lpstr>
      <vt:lpstr>Enabling environment – policy, Laws and guidelines (Strengthened / developed)</vt:lpstr>
      <vt:lpstr>Enabling environment –  Institutions and Capacity development</vt:lpstr>
      <vt:lpstr>Enabling environment – demand generation</vt:lpstr>
      <vt:lpstr>Enabling environment – supply and markets</vt:lpstr>
      <vt:lpstr>Enabling environment – financing</vt:lpstr>
      <vt:lpstr>Enabling environment – monitoring</vt:lpstr>
      <vt:lpstr>Enabling environment – equity</vt:lpstr>
      <vt:lpstr>ODF community</vt:lpstr>
      <vt:lpstr>Improved household sanitation</vt:lpstr>
      <vt:lpstr>Improved school sanitation</vt:lpstr>
      <vt:lpstr>Improved HCF sanitation</vt:lpstr>
      <vt:lpstr>Improved public place sanitation</vt:lpstr>
      <vt:lpstr>Sanitation IN EMERGENCY SITUATIONS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National Rural Sanitation and  Hygiene Policy and Costed Implementation Plan (2019-2030)</dc:title>
  <dc:creator>Ajith Kumar</dc:creator>
  <cp:lastModifiedBy>Ajith Kumar</cp:lastModifiedBy>
  <cp:revision>7</cp:revision>
  <dcterms:created xsi:type="dcterms:W3CDTF">2020-02-06T06:21:24Z</dcterms:created>
  <dcterms:modified xsi:type="dcterms:W3CDTF">2020-02-09T06:22:30Z</dcterms:modified>
</cp:coreProperties>
</file>